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Masters/slideMaster1.xml" ContentType="application/vnd.openxmlformats-officedocument.presentationml.slideMaster+xml"/>
  <Override PartName="/ppt/notesSlides/notesSlide32.xml" ContentType="application/vnd.openxmlformats-officedocument.presentationml.notesSlide+xml"/>
  <Override PartName="/ppt/notesSlides/notesSlide6.xml" ContentType="application/vnd.openxmlformats-officedocument.presentationml.notesSlide+xml"/>
  <Override PartName="/ppt/notesSlides/notesSlide3.xml" ContentType="application/vnd.openxmlformats-officedocument.presentationml.notesSlide+xml"/>
  <Override PartName="/ppt/notesSlides/notesSlide33.xml" ContentType="application/vnd.openxmlformats-officedocument.presentationml.notesSlide+xml"/>
  <Override PartName="/ppt/notesSlides/notesSlide7.xml" ContentType="application/vnd.openxmlformats-officedocument.presentationml.notesSlide+xml"/>
  <Override PartName="/ppt/notesSlides/notesSlide4.xml" ContentType="application/vnd.openxmlformats-officedocument.presentationml.notesSlide+xml"/>
  <Override PartName="/ppt/notesSlides/notesSlide18.xml" ContentType="application/vnd.openxmlformats-officedocument.presentationml.notesSlide+xml"/>
  <Override PartName="/ppt/notesSlides/notesSlide26.xml" ContentType="application/vnd.openxmlformats-officedocument.presentationml.notesSlide+xml"/>
  <Override PartName="/ppt/notesSlides/notesSlide30.xml" ContentType="application/vnd.openxmlformats-officedocument.presentationml.notesSlide+xml"/>
  <Override PartName="/ppt/notesSlides/notesSlide22.xml" ContentType="application/vnd.openxmlformats-officedocument.presentationml.notesSlide+xml"/>
  <Override PartName="/ppt/notesSlides/notesSlide8.xml" ContentType="application/vnd.openxmlformats-officedocument.presentationml.notesSlide+xml"/>
  <Override PartName="/ppt/notesSlides/notesSlide27.xml" ContentType="application/vnd.openxmlformats-officedocument.presentationml.notesSlide+xml"/>
  <Override PartName="/ppt/notesSlides/notesSlide34.xml" ContentType="application/vnd.openxmlformats-officedocument.presentationml.notesSlide+xml"/>
  <Override PartName="/ppt/notesSlides/notesSlide13.xml" ContentType="application/vnd.openxmlformats-officedocument.presentationml.notesSlide+xml"/>
  <Override PartName="/ppt/notesSlides/notesSlide9.xml" ContentType="application/vnd.openxmlformats-officedocument.presentationml.notesSlide+xml"/>
  <Override PartName="/ppt/notesSlides/notesSlide28.xml" ContentType="application/vnd.openxmlformats-officedocument.presentationml.notesSlide+xml"/>
  <Override PartName="/ppt/notesSlides/notesSlide16.xml" ContentType="application/vnd.openxmlformats-officedocument.presentationml.notesSlide+xml"/>
  <Override PartName="/ppt/notesSlides/notesSlide58.xml" ContentType="application/vnd.openxmlformats-officedocument.presentationml.notesSlide+xml"/>
  <Override PartName="/ppt/notesSlides/notesSlide57.xml" ContentType="application/vnd.openxmlformats-officedocument.presentationml.notesSlide+xml"/>
  <Override PartName="/ppt/notesSlides/notesSlide14.xml" ContentType="application/vnd.openxmlformats-officedocument.presentationml.notesSlide+xml"/>
  <Override PartName="/ppt/notesSlides/notesSlide56.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notesSlides/notesSlide23.xml" ContentType="application/vnd.openxmlformats-officedocument.presentationml.notesSlide+xml"/>
  <Override PartName="/ppt/notesSlides/notesSlide1.xml" ContentType="application/vnd.openxmlformats-officedocument.presentationml.notesSlide+xml"/>
  <Override PartName="/ppt/notesSlides/notesSlide31.xml" ContentType="application/vnd.openxmlformats-officedocument.presentationml.notesSlide+xml"/>
  <Override PartName="/ppt/notesSlides/notesSlide20.xml" ContentType="application/vnd.openxmlformats-officedocument.presentationml.notesSlide+xml"/>
  <Override PartName="/ppt/notesSlides/notesSlide17.xml" ContentType="application/vnd.openxmlformats-officedocument.presentationml.notesSlide+xml"/>
  <Override PartName="/ppt/notesSlides/notesSlide24.xml" ContentType="application/vnd.openxmlformats-officedocument.presentationml.notesSlide+xml"/>
  <Override PartName="/ppt/notesSlides/notesSlide15.xml" ContentType="application/vnd.openxmlformats-officedocument.presentationml.notesSlide+xml"/>
  <Override PartName="/ppt/notesSlides/notesSlide10.xml" ContentType="application/vnd.openxmlformats-officedocument.presentationml.notesSlide+xml"/>
  <Override PartName="/ppt/notesSlides/notesSlide5.xml" ContentType="application/vnd.openxmlformats-officedocument.presentationml.notesSlide+xml"/>
  <Override PartName="/ppt/notesSlides/notesSlide2.xml" ContentType="application/vnd.openxmlformats-officedocument.presentationml.notesSlide+xml"/>
  <Override PartName="/ppt/notesSlides/notesSlide11.xml" ContentType="application/vnd.openxmlformats-officedocument.presentationml.notesSlide+xml"/>
  <Override PartName="/ppt/notesSlides/notesSlide25.xml" ContentType="application/vnd.openxmlformats-officedocument.presentationml.notesSlide+xml"/>
  <Override PartName="/ppt/notesSlides/notesSlide21.xml" ContentType="application/vnd.openxmlformats-officedocument.presentationml.notesSlide+xml"/>
  <Override PartName="/ppt/notesSlides/notesSlide19.xml" ContentType="application/vnd.openxmlformats-officedocument.presentationml.notesSlide+xml"/>
  <Override PartName="/ppt/notesSlides/notesSlide29.xml" ContentType="application/vnd.openxmlformats-officedocument.presentationml.notesSlide+xml"/>
  <Override PartName="/ppt/notesSlides/notesSlide12.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tableStyles.xml" ContentType="application/vnd.openxmlformats-officedocument.presentationml.tableStyles+xml"/>
  <Override PartName="/ppt/viewProps.xml" ContentType="application/vnd.openxmlformats-officedocument.presentationml.viewProps+xml"/>
  <Override PartName="/ppt/presProps.xml" ContentType="application/vnd.openxmlformats-officedocument.presentationml.presProps+xml"/>
  <Override PartName="/docProps/app.xml" ContentType="application/vnd.openxmlformats-officedocument.extended-properties+xml"/>
  <Override PartName="/docProps/custom.xml" ContentType="application/vnd.openxmlformats-officedocument.custom-properties+xml"/>
  <Override PartName="/docProps/core.xml" ContentType="application/vnd.openxmlformats-package.core-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78"/>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23" r:id="rId69"/>
    <p:sldId id="324" r:id="rId70"/>
    <p:sldId id="325" r:id="rId71"/>
    <p:sldId id="326" r:id="rId72"/>
    <p:sldId id="327" r:id="rId73"/>
    <p:sldId id="328" r:id="rId74"/>
    <p:sldId id="329" r:id="rId75"/>
    <p:sldId id="330" r:id="rId76"/>
    <p:sldId id="331" r:id="rId77"/>
  </p:sldIdLst>
  <p:sldSz cx="18288000" cy="10287000"/>
  <p:notesSz cx="6858000" cy="9144000"/>
  <p:embeddedFontLst>
    <p:embeddedFont>
      <p:font typeface="Arial Bold" panose="020B0704020202020204" pitchFamily="34" charset="0"/>
      <p:regular r:id="rId79"/>
      <p:bold r:id="rId80"/>
    </p:embeddedFont>
    <p:embeddedFont>
      <p:font typeface="Arial Italics" panose="020B0604020202020204" charset="0"/>
      <p:regular r:id="rId81"/>
    </p:embeddedFont>
    <p:embeddedFont>
      <p:font typeface="Balloon Extra Bold" panose="020B0604020202020204" charset="0"/>
      <p:regular r:id="rId82"/>
    </p:embeddedFont>
    <p:embeddedFont>
      <p:font typeface="Bryndan Write" panose="020B0604020202020204" charset="0"/>
      <p:regular r:id="rId83"/>
    </p:embeddedFont>
    <p:embeddedFont>
      <p:font typeface="Coming Soon" panose="020B0604020202020204" charset="0"/>
      <p:regular r:id="rId84"/>
    </p:embeddedFont>
    <p:embeddedFont>
      <p:font typeface="FF Providence Sans Bold" panose="020B0604020202020204" charset="0"/>
      <p:regular r:id="rId85"/>
    </p:embeddedFont>
    <p:embeddedFont>
      <p:font typeface="Finger Paint" panose="020B0604020202020204" charset="0"/>
      <p:regular r:id="rId86"/>
    </p:embeddedFont>
    <p:embeddedFont>
      <p:font typeface="Hitchcut" panose="020B0604020202020204" charset="0"/>
      <p:regular r:id="rId87"/>
    </p:embeddedFont>
    <p:embeddedFont>
      <p:font typeface="Lucidity Condensed" panose="020B0604020202020204" charset="0"/>
      <p:regular r:id="rId88"/>
    </p:embeddedFont>
    <p:embeddedFont>
      <p:font typeface="Lucidity Expand" panose="020B0604020202020204" charset="-18"/>
      <p:regular r:id="rId89"/>
    </p:embeddedFont>
    <p:embeddedFont>
      <p:font typeface="Merriweather Bold" panose="020B0604020202020204" charset="0"/>
      <p:regular r:id="rId90"/>
    </p:embeddedFont>
    <p:embeddedFont>
      <p:font typeface="Merriweather Sans Light" pitchFamily="2" charset="0"/>
      <p:regular r:id="rId91"/>
      <p:italic r:id="rId92"/>
    </p:embeddedFont>
    <p:embeddedFont>
      <p:font typeface="More Sugar" panose="020B0604020202020204" charset="0"/>
      <p:regular r:id="rId93"/>
    </p:embeddedFont>
    <p:embeddedFont>
      <p:font typeface="Wedges" panose="020B0604020202020204" charset="0"/>
      <p:regular r:id="rId9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0194" autoAdjust="0"/>
  </p:normalViewPr>
  <p:slideViewPr>
    <p:cSldViewPr>
      <p:cViewPr varScale="1">
        <p:scale>
          <a:sx n="67" d="100"/>
          <a:sy n="67" d="100"/>
        </p:scale>
        <p:origin x="954" y="10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font" Target="fonts/font6.fntdata"/><Relationship Id="rId89" Type="http://schemas.openxmlformats.org/officeDocument/2006/relationships/font" Target="fonts/font11.fntdata"/><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font" Target="fonts/font1.fntdata"/><Relationship Id="rId5" Type="http://schemas.openxmlformats.org/officeDocument/2006/relationships/slide" Target="slides/slide4.xml"/><Relationship Id="rId90" Type="http://schemas.openxmlformats.org/officeDocument/2006/relationships/font" Target="fonts/font12.fntdata"/><Relationship Id="rId95" Type="http://schemas.openxmlformats.org/officeDocument/2006/relationships/presProps" Target="presProp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font" Target="fonts/font2.fntdata"/><Relationship Id="rId85" Type="http://schemas.openxmlformats.org/officeDocument/2006/relationships/font" Target="fonts/font7.fntdata"/><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font" Target="fonts/font5.fntdata"/><Relationship Id="rId88" Type="http://schemas.openxmlformats.org/officeDocument/2006/relationships/font" Target="fonts/font10.fntdata"/><Relationship Id="rId91" Type="http://schemas.openxmlformats.org/officeDocument/2006/relationships/font" Target="fonts/font13.fntdata"/><Relationship Id="rId9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notesMaster" Target="notesMasters/notesMaster1.xml"/><Relationship Id="rId81" Type="http://schemas.openxmlformats.org/officeDocument/2006/relationships/font" Target="fonts/font3.fntdata"/><Relationship Id="rId86" Type="http://schemas.openxmlformats.org/officeDocument/2006/relationships/font" Target="fonts/font8.fntdata"/><Relationship Id="rId94" Type="http://schemas.openxmlformats.org/officeDocument/2006/relationships/font" Target="fonts/font16.fntdata"/><Relationship Id="rId99" Type="http://schemas.openxmlformats.org/officeDocument/2006/relationships/customXml" Target="../customXml/item1.xml"/><Relationship Id="rId101" Type="http://schemas.openxmlformats.org/officeDocument/2006/relationships/customXml" Target="../customXml/item3.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font" Target="fonts/font14.fntdata"/><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font" Target="fonts/font9.fntdata"/><Relationship Id="rId61" Type="http://schemas.openxmlformats.org/officeDocument/2006/relationships/slide" Target="slides/slide60.xml"/><Relationship Id="rId82" Type="http://schemas.openxmlformats.org/officeDocument/2006/relationships/font" Target="fonts/font4.fntdata"/><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customXml" Target="../customXml/item2.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font" Target="fonts/font15.fntdata"/><Relationship Id="rId98" Type="http://schemas.openxmlformats.org/officeDocument/2006/relationships/tableStyles" Target="tableStyles.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29.08.2025</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1.7.2013</a:t>
            </a:r>
          </a:p>
          <a:p>
            <a:endParaRPr lang="en-US"/>
          </a:p>
          <a:p>
            <a:r>
              <a:rPr lang="en-US"/>
              <a:t>Insérez ici le logo du bureau de santé. </a:t>
            </a:r>
          </a:p>
          <a:p>
            <a:endParaRPr lang="en-US"/>
          </a:p>
          <a:p>
            <a:r>
              <a:rPr lang="en-US"/>
              <a: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1.7.2013</a:t>
            </a:r>
          </a:p>
          <a:p>
            <a:endParaRPr lang="en-US"/>
          </a:p>
          <a:p>
            <a:r>
              <a:rPr lang="en-US"/>
              <a:t>Les objectifs du programme sont les suivants :</a:t>
            </a:r>
          </a:p>
          <a:p>
            <a:endParaRPr lang="en-US"/>
          </a:p>
          <a:p>
            <a:r>
              <a:rPr lang="en-US"/>
              <a:t>Promouvoir la santé mentale et le bien-être</a:t>
            </a:r>
          </a:p>
          <a:p>
            <a:r>
              <a:rPr lang="en-US"/>
              <a:t>Faire accepter la maladie mentale</a:t>
            </a:r>
          </a:p>
          <a:p>
            <a:r>
              <a:rPr lang="en-US"/>
              <a:t>Réduire la stigmatisation</a:t>
            </a:r>
          </a:p>
          <a:p>
            <a:r>
              <a:rPr lang="en-US"/>
              <a:t>Prévenir la consommation de substances</a:t>
            </a:r>
          </a:p>
          <a:p>
            <a:r>
              <a:rPr lang="en-US"/>
              <a:t>Diffuser l’information sur les ressources et les soutiens scolaires en matière de santé mentale et de bien-être</a:t>
            </a:r>
          </a:p>
          <a:p>
            <a:endParaRPr lang="en-US"/>
          </a:p>
          <a:p>
            <a:r>
              <a:rPr lang="en-US"/>
              <a:t>11</a:t>
            </a:r>
          </a:p>
          <a:p>
            <a:endParaRPr lang="en-US"/>
          </a:p>
          <a:p>
            <a:r>
              <a:rPr lang="en-US"/>
              <a: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1.7.2013</a:t>
            </a:r>
          </a:p>
          <a:p>
            <a:endParaRPr lang="en-US"/>
          </a:p>
          <a:p>
            <a:r>
              <a:rPr lang="en-US"/>
              <a:t>12</a:t>
            </a:r>
          </a:p>
          <a:p>
            <a:endParaRPr lang="en-US"/>
          </a:p>
          <a:p>
            <a:r>
              <a:rPr lang="en-US"/>
              <a: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1.7.2013</a:t>
            </a:r>
          </a:p>
          <a:p>
            <a:endParaRPr lang="en-US"/>
          </a:p>
          <a:p>
            <a:r>
              <a:rPr lang="en-US"/>
              <a:t>Sabrina </a:t>
            </a:r>
          </a:p>
          <a:p>
            <a:r>
              <a:rPr lang="en-US"/>
              <a:t>13</a:t>
            </a:r>
          </a:p>
          <a:p>
            <a:endParaRPr lang="en-US"/>
          </a:p>
          <a:p>
            <a:r>
              <a:rPr lang="en-US"/>
              <a: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1.7.2013</a:t>
            </a:r>
          </a:p>
          <a:p>
            <a:endParaRPr lang="en-US"/>
          </a:p>
          <a:p>
            <a:r>
              <a:rPr lang="en-US"/>
              <a:t>Sabrina</a:t>
            </a:r>
          </a:p>
          <a:p>
            <a:r>
              <a:rPr lang="en-US"/>
              <a:t>14</a:t>
            </a:r>
          </a:p>
          <a:p>
            <a:endParaRPr lang="en-US"/>
          </a:p>
          <a:p>
            <a:r>
              <a:rPr lang="en-US"/>
              <a: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1.7.2013</a:t>
            </a:r>
          </a:p>
          <a:p>
            <a:endParaRPr lang="en-US"/>
          </a:p>
          <a:p>
            <a:r>
              <a:rPr lang="en-US"/>
              <a:t>Stasia </a:t>
            </a:r>
          </a:p>
          <a:p>
            <a:r>
              <a:rPr lang="en-US"/>
              <a:t>16</a:t>
            </a:r>
          </a:p>
          <a:p>
            <a:endParaRPr lang="en-US"/>
          </a:p>
          <a:p>
            <a:r>
              <a:rPr lang="en-US"/>
              <a: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1.7.2013</a:t>
            </a:r>
          </a:p>
          <a:p>
            <a:endParaRPr lang="en-US"/>
          </a:p>
          <a:p>
            <a:r>
              <a:rPr lang="en-US"/>
              <a:t>Jeunes champions : planifiez et dirigez des activités qui permettent de partager des connaissances avec vos pairs et de promouvoir une santé mentale et une consommation de substances positives.</a:t>
            </a:r>
          </a:p>
          <a:p>
            <a:endParaRPr lang="en-US"/>
          </a:p>
          <a:p>
            <a:endParaRPr lang="en-US"/>
          </a:p>
          <a:p>
            <a:endParaRPr lang="en-US"/>
          </a:p>
          <a:p>
            <a:endParaRPr lang="en-US"/>
          </a:p>
          <a:p>
            <a:r>
              <a:rPr lang="en-US"/>
              <a:t>« Notre rôle en tant que groupe est de réfléchir à de nouvelles idées et à de nouveaux moyens de promouvoir la santé mentale et le bien-être dans l’école ou la communauté et d’élaborer un plan d’action. » </a:t>
            </a:r>
          </a:p>
          <a:p>
            <a:endParaRPr lang="en-US"/>
          </a:p>
          <a:p>
            <a:r>
              <a:rPr lang="en-US"/>
              <a:t>Attentes des élèves (vous tous) :</a:t>
            </a:r>
          </a:p>
          <a:p>
            <a:r>
              <a:rPr lang="en-US"/>
              <a:t>Participer à un atelier : FÉLICITATIONS, c’est ce que vous faites!</a:t>
            </a:r>
          </a:p>
          <a:p>
            <a:r>
              <a:rPr lang="en-US"/>
              <a:t>Assister aux réunions du groupe. Votre participation est essentielle! C’est vous qui connaissez le mieux vos pairs et savez ce dont ils ont besoin pour leur bien-être. Nous déciderons des dates, des heures et de la fréquence des réunions (hebdomadaires ou bihebdomadaires) à la fin de l’atelier. </a:t>
            </a:r>
          </a:p>
          <a:p>
            <a:r>
              <a:rPr lang="en-US"/>
              <a:t>Travailler ensemble pour planifier, mettre en œuvre et évaluer au moins une activité dans notre école ou notre communauté. L’évaluation ne doit pas être compliquée. Elle nous aidera à voir si nous avons atteint l’objectif que nous nous étions fixé et comment nous pourrons l’améliorer la prochaine fois.</a:t>
            </a:r>
          </a:p>
          <a:p>
            <a:r>
              <a:rPr lang="en-US"/>
              <a:t>Vous aurez la possibilité d’assumer des rôles précis (ex : photographe, conférencier, décorateur, graphiste, etc.)</a:t>
            </a:r>
          </a:p>
          <a:p>
            <a:endParaRPr lang="en-US"/>
          </a:p>
          <a:p>
            <a:r>
              <a:rPr lang="en-US"/>
              <a:t>Vos adultes alliés vous aideront à développer des idées et des événements que vous trouverez amusants et qui seront les plus utiles à vos propres communautés. </a:t>
            </a:r>
          </a:p>
          <a:p>
            <a:endParaRPr lang="en-US"/>
          </a:p>
          <a:p>
            <a:r>
              <a:rPr lang="en-US"/>
              <a:t>Champion du personnel scolaire/adulte allié :</a:t>
            </a:r>
          </a:p>
          <a:p>
            <a:r>
              <a:rPr lang="en-US"/>
              <a:t>Nous vous aiderons à planifier les actions et à mettre en œuvre les activités et initiatives.</a:t>
            </a:r>
          </a:p>
          <a:p>
            <a:r>
              <a:rPr lang="en-US"/>
              <a:t>Nous vous aiderons à prendre en charge la logistique et à obtenir l’approbation des plans d’action.</a:t>
            </a:r>
          </a:p>
          <a:p>
            <a:r>
              <a:rPr lang="en-US"/>
              <a:t>Nous vous enverrons également des rappels de réunion et vous soutiendrons entre les réunions.</a:t>
            </a:r>
          </a:p>
          <a:p>
            <a:endParaRPr lang="en-US"/>
          </a:p>
          <a:p>
            <a:r>
              <a:rPr lang="en-US"/>
              <a:t>« Je tiens à préciser que même si nous parlerons des différents types de maladies mentales ou de leurs symptômes, il ne vous incombe PAS de diagnostiquer vos pairs ni de les conseiller. En tant que champions dans les écoles, il se peut que vos pairs vous demandent de les aider à résoudre leurs problèmes de santé mentale, mais là encore, ce n’est pas votre rôle. Ce que vous pouvez faire, c’est faire connaître des ressources et soutenir vos pairs en les aidant à trouver quelqu’un à qui parler. Vos enseignants, vos conseillers d’orientation, vos directeurs et vos vice-présidents sont toujours là pour aider les élèves lorsqu’ils ont besoin d’un soutien supplémentaire. Et notre école dispose de professionnels tels que les JCBE (nom) et les travailleurs en santé mentale (nom) pour apporter un soutien aux élèves lorsqu’ils sont en situation de crise. »</a:t>
            </a:r>
          </a:p>
          <a:p>
            <a:endParaRPr lang="en-US"/>
          </a:p>
          <a:p>
            <a:r>
              <a:rPr lang="en-US"/>
              <a:t>Ton rôle en tant que jeune champion est de trouver des moyens de promouvoir la santé et le bien-être mentaux dans ton environnement scolaire! </a:t>
            </a:r>
          </a:p>
          <a:p>
            <a:endParaRPr lang="en-US"/>
          </a:p>
          <a:p>
            <a:r>
              <a:rPr lang="en-US"/>
              <a:t>17</a:t>
            </a:r>
          </a:p>
          <a:p>
            <a:endParaRPr lang="en-US"/>
          </a:p>
          <a:p>
            <a:r>
              <a:rPr lang="en-US"/>
              <a: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CA" sz="1200" kern="1200" dirty="0">
                <a:solidFill>
                  <a:schemeClr val="tx1"/>
                </a:solidFill>
                <a:effectLst/>
                <a:latin typeface="+mn-lt"/>
                <a:ea typeface="+mn-ea"/>
                <a:cs typeface="+mn-cs"/>
              </a:rPr>
              <a:t>https://youtu.be/eZnTjXi4138?si=wm_4Z8t1w-Joeanh</a:t>
            </a:r>
          </a:p>
          <a:p>
            <a:endParaRPr lang="en-US" dirty="0"/>
          </a:p>
          <a:p>
            <a:r>
              <a:rPr lang="en-US" dirty="0" err="1"/>
              <a:t>Exemple</a:t>
            </a:r>
            <a:r>
              <a:rPr lang="en-US" dirty="0"/>
              <a:t> de </a:t>
            </a:r>
            <a:r>
              <a:rPr lang="en-US" dirty="0" err="1"/>
              <a:t>vidéo</a:t>
            </a:r>
            <a:r>
              <a:rPr lang="en-US" dirty="0"/>
              <a:t> :  </a:t>
            </a:r>
            <a:r>
              <a:rPr lang="en-US" dirty="0" err="1"/>
              <a:t>Regardez</a:t>
            </a:r>
            <a:r>
              <a:rPr lang="en-US" dirty="0"/>
              <a:t> « </a:t>
            </a:r>
            <a:r>
              <a:rPr lang="en-US" dirty="0" err="1"/>
              <a:t>Promouvoir</a:t>
            </a:r>
            <a:r>
              <a:rPr lang="en-US" dirty="0"/>
              <a:t> la santé </a:t>
            </a:r>
            <a:r>
              <a:rPr lang="en-US" dirty="0" err="1"/>
              <a:t>mentale</a:t>
            </a:r>
            <a:r>
              <a:rPr lang="en-US" dirty="0"/>
              <a:t> : adopter un </a:t>
            </a:r>
            <a:r>
              <a:rPr lang="en-US" dirty="0" err="1"/>
              <a:t>langage</a:t>
            </a:r>
            <a:r>
              <a:rPr lang="en-US" dirty="0"/>
              <a:t> </a:t>
            </a:r>
            <a:r>
              <a:rPr lang="en-US" dirty="0" err="1"/>
              <a:t>commun</a:t>
            </a:r>
            <a:r>
              <a:rPr lang="en-US" dirty="0"/>
              <a:t> » du CAMH Health Promotion Resource Centre (</a:t>
            </a:r>
            <a:r>
              <a:rPr lang="en-US" dirty="0" err="1"/>
              <a:t>Faites</a:t>
            </a:r>
            <a:r>
              <a:rPr lang="en-US" dirty="0"/>
              <a:t>-le. Vous-</a:t>
            </a:r>
            <a:r>
              <a:rPr lang="en-US" dirty="0" err="1"/>
              <a:t>même</a:t>
            </a:r>
            <a:r>
              <a:rPr lang="en-US" dirty="0"/>
              <a:t>.) </a:t>
            </a:r>
          </a:p>
          <a:p>
            <a:r>
              <a:rPr lang="en-US" dirty="0"/>
              <a:t>Ou </a:t>
            </a:r>
            <a:r>
              <a:rPr lang="en-US" dirty="0" err="1"/>
              <a:t>cette</a:t>
            </a:r>
            <a:r>
              <a:rPr lang="en-US" dirty="0"/>
              <a:t> </a:t>
            </a:r>
            <a:r>
              <a:rPr lang="en-US" dirty="0" err="1"/>
              <a:t>vidéo</a:t>
            </a:r>
            <a:r>
              <a:rPr lang="en-US" dirty="0"/>
              <a:t>: https://youtu.be/G8BWW24KE_w?si=rOZ5kjrMOMWRormO </a:t>
            </a:r>
          </a:p>
          <a:p>
            <a:endParaRPr lang="en-US" dirty="0"/>
          </a:p>
          <a:p>
            <a:r>
              <a:rPr lang="en-US" dirty="0"/>
              <a:t>La </a:t>
            </a:r>
            <a:r>
              <a:rPr lang="en-US" dirty="0" err="1"/>
              <a:t>vidéo</a:t>
            </a:r>
            <a:r>
              <a:rPr lang="en-US" dirty="0"/>
              <a:t> </a:t>
            </a:r>
            <a:r>
              <a:rPr lang="en-US" dirty="0" err="1"/>
              <a:t>explique</a:t>
            </a:r>
            <a:r>
              <a:rPr lang="en-US" dirty="0"/>
              <a:t> que la </a:t>
            </a:r>
            <a:r>
              <a:rPr lang="en-US" dirty="0" err="1"/>
              <a:t>maladie</a:t>
            </a:r>
            <a:r>
              <a:rPr lang="en-US" dirty="0"/>
              <a:t> </a:t>
            </a:r>
            <a:r>
              <a:rPr lang="en-US" dirty="0" err="1"/>
              <a:t>mentale</a:t>
            </a:r>
            <a:r>
              <a:rPr lang="en-US" dirty="0"/>
              <a:t> et la santé </a:t>
            </a:r>
            <a:r>
              <a:rPr lang="en-US" dirty="0" err="1"/>
              <a:t>mentale</a:t>
            </a:r>
            <a:r>
              <a:rPr lang="en-US" dirty="0"/>
              <a:t> </a:t>
            </a:r>
            <a:r>
              <a:rPr lang="en-US" dirty="0" err="1"/>
              <a:t>sont</a:t>
            </a:r>
            <a:r>
              <a:rPr lang="en-US" dirty="0"/>
              <a:t> deux choses </a:t>
            </a:r>
            <a:r>
              <a:rPr lang="en-US" dirty="0" err="1"/>
              <a:t>distinctes</a:t>
            </a:r>
            <a:r>
              <a:rPr lang="en-US" dirty="0"/>
              <a:t>, </a:t>
            </a:r>
            <a:r>
              <a:rPr lang="en-US" dirty="0" err="1"/>
              <a:t>mais</a:t>
            </a:r>
            <a:r>
              <a:rPr lang="en-US" dirty="0"/>
              <a:t> </a:t>
            </a:r>
            <a:r>
              <a:rPr lang="en-US" dirty="0" err="1"/>
              <a:t>qu’elles</a:t>
            </a:r>
            <a:r>
              <a:rPr lang="en-US" dirty="0"/>
              <a:t> </a:t>
            </a:r>
            <a:r>
              <a:rPr lang="en-US" dirty="0" err="1"/>
              <a:t>sont</a:t>
            </a:r>
            <a:r>
              <a:rPr lang="en-US" dirty="0"/>
              <a:t> </a:t>
            </a:r>
            <a:r>
              <a:rPr lang="en-US" dirty="0" err="1"/>
              <a:t>également</a:t>
            </a:r>
            <a:r>
              <a:rPr lang="en-US" dirty="0"/>
              <a:t> </a:t>
            </a:r>
            <a:r>
              <a:rPr lang="en-US" dirty="0" err="1"/>
              <a:t>liées</a:t>
            </a:r>
            <a:r>
              <a:rPr lang="en-US" dirty="0"/>
              <a:t> </a:t>
            </a:r>
            <a:r>
              <a:rPr lang="en-US" dirty="0" err="1"/>
              <a:t>l’une</a:t>
            </a:r>
            <a:r>
              <a:rPr lang="en-US" dirty="0"/>
              <a:t> à </a:t>
            </a:r>
            <a:r>
              <a:rPr lang="en-US" dirty="0" err="1"/>
              <a:t>l’autre</a:t>
            </a:r>
            <a:r>
              <a:rPr lang="en-US" dirty="0"/>
              <a:t>. La façon </a:t>
            </a:r>
            <a:r>
              <a:rPr lang="en-US" dirty="0" err="1"/>
              <a:t>dont</a:t>
            </a:r>
            <a:r>
              <a:rPr lang="en-US" dirty="0"/>
              <a:t> </a:t>
            </a:r>
            <a:r>
              <a:rPr lang="en-US" dirty="0" err="1"/>
              <a:t>elles</a:t>
            </a:r>
            <a:r>
              <a:rPr lang="en-US" dirty="0"/>
              <a:t> </a:t>
            </a:r>
            <a:r>
              <a:rPr lang="en-US" dirty="0" err="1"/>
              <a:t>sont</a:t>
            </a:r>
            <a:r>
              <a:rPr lang="en-US" dirty="0"/>
              <a:t> </a:t>
            </a:r>
            <a:r>
              <a:rPr lang="en-US" dirty="0" err="1"/>
              <a:t>liées</a:t>
            </a:r>
            <a:r>
              <a:rPr lang="en-US" dirty="0"/>
              <a:t> </a:t>
            </a:r>
            <a:r>
              <a:rPr lang="en-US" dirty="0" err="1"/>
              <a:t>l’une</a:t>
            </a:r>
            <a:r>
              <a:rPr lang="en-US" dirty="0"/>
              <a:t> à </a:t>
            </a:r>
            <a:r>
              <a:rPr lang="en-US" dirty="0" err="1"/>
              <a:t>l’autre</a:t>
            </a:r>
            <a:r>
              <a:rPr lang="en-US" dirty="0"/>
              <a:t> </a:t>
            </a:r>
            <a:r>
              <a:rPr lang="en-US" dirty="0" err="1"/>
              <a:t>est</a:t>
            </a:r>
            <a:r>
              <a:rPr lang="en-US" dirty="0"/>
              <a:t> </a:t>
            </a:r>
            <a:r>
              <a:rPr lang="en-US" dirty="0" err="1"/>
              <a:t>ce</a:t>
            </a:r>
            <a:r>
              <a:rPr lang="en-US" dirty="0"/>
              <a:t> que </a:t>
            </a:r>
            <a:r>
              <a:rPr lang="en-US" dirty="0" err="1"/>
              <a:t>l’on</a:t>
            </a:r>
            <a:r>
              <a:rPr lang="en-US" dirty="0"/>
              <a:t> </a:t>
            </a:r>
            <a:r>
              <a:rPr lang="en-US" dirty="0" err="1"/>
              <a:t>appelle</a:t>
            </a:r>
            <a:r>
              <a:rPr lang="en-US" dirty="0"/>
              <a:t> un continuum. Dans un continuum, on ne </a:t>
            </a:r>
            <a:r>
              <a:rPr lang="en-US" dirty="0" err="1"/>
              <a:t>dit</a:t>
            </a:r>
            <a:r>
              <a:rPr lang="en-US" dirty="0"/>
              <a:t> pas </a:t>
            </a:r>
            <a:r>
              <a:rPr lang="en-US" dirty="0" err="1"/>
              <a:t>qu’une</a:t>
            </a:r>
            <a:r>
              <a:rPr lang="en-US" dirty="0"/>
              <a:t> </a:t>
            </a:r>
            <a:r>
              <a:rPr lang="en-US" dirty="0" err="1"/>
              <a:t>personne</a:t>
            </a:r>
            <a:r>
              <a:rPr lang="en-US" dirty="0"/>
              <a:t> a </a:t>
            </a:r>
            <a:r>
              <a:rPr lang="en-US" dirty="0" err="1"/>
              <a:t>simplement</a:t>
            </a:r>
            <a:r>
              <a:rPr lang="en-US" dirty="0"/>
              <a:t> </a:t>
            </a:r>
            <a:r>
              <a:rPr lang="en-US" dirty="0" err="1"/>
              <a:t>une</a:t>
            </a:r>
            <a:r>
              <a:rPr lang="en-US" dirty="0"/>
              <a:t> </a:t>
            </a:r>
            <a:r>
              <a:rPr lang="en-US" dirty="0" err="1"/>
              <a:t>maladie</a:t>
            </a:r>
            <a:r>
              <a:rPr lang="en-US" dirty="0"/>
              <a:t> </a:t>
            </a:r>
            <a:r>
              <a:rPr lang="en-US" dirty="0" err="1"/>
              <a:t>mentale</a:t>
            </a:r>
            <a:r>
              <a:rPr lang="en-US" dirty="0"/>
              <a:t> </a:t>
            </a:r>
            <a:r>
              <a:rPr lang="en-US" dirty="0" err="1"/>
              <a:t>ou</a:t>
            </a:r>
            <a:r>
              <a:rPr lang="en-US" dirty="0"/>
              <a:t> </a:t>
            </a:r>
            <a:r>
              <a:rPr lang="en-US" dirty="0" err="1"/>
              <a:t>qu’elle</a:t>
            </a:r>
            <a:r>
              <a:rPr lang="en-US" dirty="0"/>
              <a:t> </a:t>
            </a:r>
            <a:r>
              <a:rPr lang="en-US" dirty="0" err="1"/>
              <a:t>est</a:t>
            </a:r>
            <a:r>
              <a:rPr lang="en-US" dirty="0"/>
              <a:t> </a:t>
            </a:r>
            <a:r>
              <a:rPr lang="en-US" dirty="0" err="1"/>
              <a:t>simplement</a:t>
            </a:r>
            <a:r>
              <a:rPr lang="en-US" dirty="0"/>
              <a:t> </a:t>
            </a:r>
            <a:r>
              <a:rPr lang="en-US" dirty="0" err="1"/>
              <a:t>en</a:t>
            </a:r>
            <a:r>
              <a:rPr lang="en-US" dirty="0"/>
              <a:t> bonne santé </a:t>
            </a:r>
            <a:r>
              <a:rPr lang="en-US" dirty="0" err="1"/>
              <a:t>mentale</a:t>
            </a:r>
            <a:r>
              <a:rPr lang="en-US" dirty="0"/>
              <a:t>. Une </a:t>
            </a:r>
            <a:r>
              <a:rPr lang="en-US" dirty="0" err="1"/>
              <a:t>personne</a:t>
            </a:r>
            <a:r>
              <a:rPr lang="en-US" dirty="0"/>
              <a:t> </a:t>
            </a:r>
            <a:r>
              <a:rPr lang="en-US" dirty="0" err="1"/>
              <a:t>peut</a:t>
            </a:r>
            <a:r>
              <a:rPr lang="en-US" dirty="0"/>
              <a:t> </a:t>
            </a:r>
            <a:r>
              <a:rPr lang="en-US" dirty="0" err="1"/>
              <a:t>être</a:t>
            </a:r>
            <a:r>
              <a:rPr lang="en-US" dirty="0"/>
              <a:t> </a:t>
            </a:r>
            <a:r>
              <a:rPr lang="en-US" dirty="0" err="1"/>
              <a:t>atteinte</a:t>
            </a:r>
            <a:r>
              <a:rPr lang="en-US" dirty="0"/>
              <a:t> </a:t>
            </a:r>
            <a:r>
              <a:rPr lang="en-US" dirty="0" err="1"/>
              <a:t>d’une</a:t>
            </a:r>
            <a:r>
              <a:rPr lang="en-US" dirty="0"/>
              <a:t> </a:t>
            </a:r>
            <a:r>
              <a:rPr lang="en-US" dirty="0" err="1"/>
              <a:t>maladie</a:t>
            </a:r>
            <a:r>
              <a:rPr lang="en-US" dirty="0"/>
              <a:t> </a:t>
            </a:r>
            <a:r>
              <a:rPr lang="en-US" dirty="0" err="1"/>
              <a:t>mentale</a:t>
            </a:r>
            <a:r>
              <a:rPr lang="en-US" dirty="0"/>
              <a:t>, la prendre </a:t>
            </a:r>
            <a:r>
              <a:rPr lang="en-US" dirty="0" err="1"/>
              <a:t>en</a:t>
            </a:r>
            <a:r>
              <a:rPr lang="en-US" dirty="0"/>
              <a:t> charge et </a:t>
            </a:r>
            <a:r>
              <a:rPr lang="en-US" dirty="0" err="1"/>
              <a:t>être</a:t>
            </a:r>
            <a:r>
              <a:rPr lang="en-US" dirty="0"/>
              <a:t> </a:t>
            </a:r>
            <a:r>
              <a:rPr lang="en-US" dirty="0" err="1"/>
              <a:t>en</a:t>
            </a:r>
            <a:r>
              <a:rPr lang="en-US" dirty="0"/>
              <a:t> bonne santé </a:t>
            </a:r>
            <a:r>
              <a:rPr lang="en-US" dirty="0" err="1"/>
              <a:t>mentale</a:t>
            </a:r>
            <a:r>
              <a:rPr lang="en-US" dirty="0"/>
              <a:t>. Une </a:t>
            </a:r>
            <a:r>
              <a:rPr lang="en-US" dirty="0" err="1"/>
              <a:t>autre</a:t>
            </a:r>
            <a:r>
              <a:rPr lang="en-US" dirty="0"/>
              <a:t> </a:t>
            </a:r>
            <a:r>
              <a:rPr lang="en-US" dirty="0" err="1"/>
              <a:t>personne</a:t>
            </a:r>
            <a:r>
              <a:rPr lang="en-US" dirty="0"/>
              <a:t> </a:t>
            </a:r>
            <a:r>
              <a:rPr lang="en-US" dirty="0" err="1"/>
              <a:t>peut</a:t>
            </a:r>
            <a:r>
              <a:rPr lang="en-US" dirty="0"/>
              <a:t> ne pas </a:t>
            </a:r>
            <a:r>
              <a:rPr lang="en-US" dirty="0" err="1"/>
              <a:t>être</a:t>
            </a:r>
            <a:r>
              <a:rPr lang="en-US" dirty="0"/>
              <a:t> </a:t>
            </a:r>
            <a:r>
              <a:rPr lang="en-US" dirty="0" err="1"/>
              <a:t>atteinte</a:t>
            </a:r>
            <a:r>
              <a:rPr lang="en-US" dirty="0"/>
              <a:t> </a:t>
            </a:r>
            <a:r>
              <a:rPr lang="en-US" dirty="0" err="1"/>
              <a:t>d’une</a:t>
            </a:r>
            <a:r>
              <a:rPr lang="en-US" dirty="0"/>
              <a:t> </a:t>
            </a:r>
            <a:r>
              <a:rPr lang="en-US" dirty="0" err="1"/>
              <a:t>maladie</a:t>
            </a:r>
            <a:r>
              <a:rPr lang="en-US" dirty="0"/>
              <a:t> </a:t>
            </a:r>
            <a:r>
              <a:rPr lang="en-US" dirty="0" err="1"/>
              <a:t>mentale</a:t>
            </a:r>
            <a:r>
              <a:rPr lang="en-US" dirty="0"/>
              <a:t>, </a:t>
            </a:r>
            <a:r>
              <a:rPr lang="en-US" dirty="0" err="1"/>
              <a:t>mais</a:t>
            </a:r>
            <a:r>
              <a:rPr lang="en-US" dirty="0"/>
              <a:t> ne pas </a:t>
            </a:r>
            <a:r>
              <a:rPr lang="en-US" dirty="0" err="1"/>
              <a:t>être</a:t>
            </a:r>
            <a:r>
              <a:rPr lang="en-US" dirty="0"/>
              <a:t> </a:t>
            </a:r>
            <a:r>
              <a:rPr lang="en-US" dirty="0" err="1"/>
              <a:t>en</a:t>
            </a:r>
            <a:r>
              <a:rPr lang="en-US" dirty="0"/>
              <a:t> </a:t>
            </a:r>
            <a:r>
              <a:rPr lang="en-US" dirty="0" err="1"/>
              <a:t>mesure</a:t>
            </a:r>
            <a:r>
              <a:rPr lang="en-US" dirty="0"/>
              <a:t> de </a:t>
            </a:r>
            <a:r>
              <a:rPr lang="en-US" dirty="0" err="1"/>
              <a:t>gérer</a:t>
            </a:r>
            <a:r>
              <a:rPr lang="en-US" dirty="0"/>
              <a:t> tout le stress et les pressions de la vie, </a:t>
            </a:r>
            <a:r>
              <a:rPr lang="en-US" dirty="0" err="1"/>
              <a:t>ce</a:t>
            </a:r>
            <a:r>
              <a:rPr lang="en-US" dirty="0"/>
              <a:t> qui la met dans </a:t>
            </a:r>
            <a:r>
              <a:rPr lang="en-US" dirty="0" err="1"/>
              <a:t>une</a:t>
            </a:r>
            <a:r>
              <a:rPr lang="en-US" dirty="0"/>
              <a:t> situation </a:t>
            </a:r>
            <a:r>
              <a:rPr lang="en-US" dirty="0" err="1"/>
              <a:t>où</a:t>
            </a:r>
            <a:r>
              <a:rPr lang="en-US" dirty="0"/>
              <a:t> </a:t>
            </a:r>
            <a:r>
              <a:rPr lang="en-US" dirty="0" err="1"/>
              <a:t>elle</a:t>
            </a:r>
            <a:r>
              <a:rPr lang="en-US" dirty="0"/>
              <a:t> </a:t>
            </a:r>
            <a:r>
              <a:rPr lang="en-US" dirty="0" err="1"/>
              <a:t>n’est</a:t>
            </a:r>
            <a:r>
              <a:rPr lang="en-US" dirty="0"/>
              <a:t> pas </a:t>
            </a:r>
            <a:r>
              <a:rPr lang="en-US" dirty="0" err="1"/>
              <a:t>en</a:t>
            </a:r>
            <a:r>
              <a:rPr lang="en-US" dirty="0"/>
              <a:t> bonne santé </a:t>
            </a:r>
            <a:r>
              <a:rPr lang="en-US" dirty="0" err="1"/>
              <a:t>mentale</a:t>
            </a:r>
            <a:r>
              <a:rPr lang="en-US" dirty="0"/>
              <a:t>.</a:t>
            </a:r>
          </a:p>
          <a:p>
            <a:r>
              <a:rPr lang="en-US" dirty="0"/>
              <a:t> </a:t>
            </a:r>
          </a:p>
          <a:p>
            <a:r>
              <a:rPr lang="en-US" dirty="0"/>
              <a:t>Les </a:t>
            </a:r>
            <a:r>
              <a:rPr lang="en-US" dirty="0" err="1"/>
              <a:t>événements</a:t>
            </a:r>
            <a:r>
              <a:rPr lang="en-US" dirty="0"/>
              <a:t> de </a:t>
            </a:r>
            <a:r>
              <a:rPr lang="en-US" dirty="0" err="1"/>
              <a:t>notre</a:t>
            </a:r>
            <a:r>
              <a:rPr lang="en-US" dirty="0"/>
              <a:t> vie, y </a:t>
            </a:r>
            <a:r>
              <a:rPr lang="en-US" dirty="0" err="1"/>
              <a:t>compris</a:t>
            </a:r>
            <a:r>
              <a:rPr lang="en-US" dirty="0"/>
              <a:t> </a:t>
            </a:r>
            <a:r>
              <a:rPr lang="en-US" dirty="0" err="1"/>
              <a:t>l’école</a:t>
            </a:r>
            <a:r>
              <a:rPr lang="en-US" dirty="0"/>
              <a:t>, </a:t>
            </a:r>
            <a:r>
              <a:rPr lang="en-US" dirty="0" err="1"/>
              <a:t>peuvent</a:t>
            </a:r>
            <a:r>
              <a:rPr lang="en-US" dirty="0"/>
              <a:t> </a:t>
            </a:r>
            <a:r>
              <a:rPr lang="en-US" dirty="0" err="1"/>
              <a:t>être</a:t>
            </a:r>
            <a:r>
              <a:rPr lang="en-US" dirty="0"/>
              <a:t> source de stress et </a:t>
            </a:r>
            <a:r>
              <a:rPr lang="en-US" dirty="0" err="1"/>
              <a:t>d’anxiété</a:t>
            </a:r>
            <a:r>
              <a:rPr lang="en-US" dirty="0"/>
              <a:t>, </a:t>
            </a:r>
            <a:r>
              <a:rPr lang="en-US" dirty="0" err="1"/>
              <a:t>ce</a:t>
            </a:r>
            <a:r>
              <a:rPr lang="en-US" dirty="0"/>
              <a:t> qui </a:t>
            </a:r>
            <a:r>
              <a:rPr lang="en-US" dirty="0" err="1"/>
              <a:t>peut</a:t>
            </a:r>
            <a:r>
              <a:rPr lang="en-US" dirty="0"/>
              <a:t> affecter </a:t>
            </a:r>
            <a:r>
              <a:rPr lang="en-US" dirty="0" err="1"/>
              <a:t>notre</a:t>
            </a:r>
            <a:r>
              <a:rPr lang="en-US" dirty="0"/>
              <a:t> bien-</a:t>
            </a:r>
            <a:r>
              <a:rPr lang="en-US" dirty="0" err="1"/>
              <a:t>être</a:t>
            </a:r>
            <a:r>
              <a:rPr lang="en-US" dirty="0"/>
              <a:t> mental. Il </a:t>
            </a:r>
            <a:r>
              <a:rPr lang="en-US" dirty="0" err="1"/>
              <a:t>est</a:t>
            </a:r>
            <a:r>
              <a:rPr lang="en-US" dirty="0"/>
              <a:t> important de </a:t>
            </a:r>
            <a:r>
              <a:rPr lang="en-US" dirty="0" err="1"/>
              <a:t>créer</a:t>
            </a:r>
            <a:r>
              <a:rPr lang="en-US" dirty="0"/>
              <a:t> un </a:t>
            </a:r>
            <a:r>
              <a:rPr lang="en-US" dirty="0" err="1"/>
              <a:t>environnement</a:t>
            </a:r>
            <a:r>
              <a:rPr lang="en-US" dirty="0"/>
              <a:t> </a:t>
            </a:r>
            <a:r>
              <a:rPr lang="en-US" dirty="0" err="1"/>
              <a:t>propice</a:t>
            </a:r>
            <a:r>
              <a:rPr lang="en-US" dirty="0"/>
              <a:t> à </a:t>
            </a:r>
            <a:r>
              <a:rPr lang="en-US" dirty="0" err="1"/>
              <a:t>une</a:t>
            </a:r>
            <a:r>
              <a:rPr lang="en-US" dirty="0"/>
              <a:t> bonne santé </a:t>
            </a:r>
            <a:r>
              <a:rPr lang="en-US" dirty="0" err="1"/>
              <a:t>mentale</a:t>
            </a:r>
            <a:r>
              <a:rPr lang="en-US" dirty="0"/>
              <a:t> pour </a:t>
            </a:r>
            <a:r>
              <a:rPr lang="en-US" dirty="0" err="1"/>
              <a:t>tous</a:t>
            </a:r>
            <a:r>
              <a:rPr lang="en-US" dirty="0"/>
              <a:t>. </a:t>
            </a:r>
          </a:p>
          <a:p>
            <a:r>
              <a:rPr lang="en-US" dirty="0"/>
              <a:t> </a:t>
            </a:r>
          </a:p>
          <a:p>
            <a:r>
              <a:rPr lang="en-US" dirty="0"/>
              <a:t>Comme </a:t>
            </a:r>
            <a:r>
              <a:rPr lang="en-US" dirty="0" err="1"/>
              <a:t>tu</a:t>
            </a:r>
            <a:r>
              <a:rPr lang="en-US" dirty="0"/>
              <a:t> passes </a:t>
            </a:r>
            <a:r>
              <a:rPr lang="en-US" dirty="0" err="1"/>
              <a:t>une</a:t>
            </a:r>
            <a:r>
              <a:rPr lang="en-US" dirty="0"/>
              <a:t> </a:t>
            </a:r>
            <a:r>
              <a:rPr lang="en-US" dirty="0" err="1"/>
              <a:t>grande</a:t>
            </a:r>
            <a:r>
              <a:rPr lang="en-US" dirty="0"/>
              <a:t> </a:t>
            </a:r>
            <a:r>
              <a:rPr lang="en-US" dirty="0" err="1"/>
              <a:t>partie</a:t>
            </a:r>
            <a:r>
              <a:rPr lang="en-US" dirty="0"/>
              <a:t> de ta </a:t>
            </a:r>
            <a:r>
              <a:rPr lang="en-US" dirty="0" err="1"/>
              <a:t>journée</a:t>
            </a:r>
            <a:r>
              <a:rPr lang="en-US" dirty="0"/>
              <a:t> à </a:t>
            </a:r>
            <a:r>
              <a:rPr lang="en-US" dirty="0" err="1"/>
              <a:t>l’école</a:t>
            </a:r>
            <a:r>
              <a:rPr lang="en-US" dirty="0"/>
              <a:t>, ta participation au </a:t>
            </a:r>
            <a:r>
              <a:rPr lang="en-US" dirty="0" err="1"/>
              <a:t>projet</a:t>
            </a:r>
            <a:r>
              <a:rPr lang="en-US" dirty="0"/>
              <a:t> des JCBE </a:t>
            </a:r>
            <a:r>
              <a:rPr lang="en-US" dirty="0" err="1"/>
              <a:t>t’aidera</a:t>
            </a:r>
            <a:r>
              <a:rPr lang="en-US" dirty="0"/>
              <a:t> à </a:t>
            </a:r>
            <a:r>
              <a:rPr lang="en-US" dirty="0" err="1"/>
              <a:t>apprendre</a:t>
            </a:r>
            <a:r>
              <a:rPr lang="en-US" dirty="0"/>
              <a:t> comment </a:t>
            </a:r>
            <a:r>
              <a:rPr lang="en-US" dirty="0" err="1"/>
              <a:t>promouvoir</a:t>
            </a:r>
            <a:r>
              <a:rPr lang="en-US" dirty="0"/>
              <a:t> le bien-</a:t>
            </a:r>
            <a:r>
              <a:rPr lang="en-US" dirty="0" err="1"/>
              <a:t>être</a:t>
            </a:r>
            <a:r>
              <a:rPr lang="en-US" dirty="0"/>
              <a:t> mental dans ton école. Avant de </a:t>
            </a:r>
            <a:r>
              <a:rPr lang="en-US" dirty="0" err="1"/>
              <a:t>planifier</a:t>
            </a:r>
            <a:r>
              <a:rPr lang="en-US" dirty="0"/>
              <a:t> des </a:t>
            </a:r>
            <a:r>
              <a:rPr lang="en-US" dirty="0" err="1"/>
              <a:t>activités</a:t>
            </a:r>
            <a:r>
              <a:rPr lang="en-US" dirty="0"/>
              <a:t> </a:t>
            </a:r>
            <a:r>
              <a:rPr lang="en-US" dirty="0" err="1"/>
              <a:t>visant</a:t>
            </a:r>
            <a:r>
              <a:rPr lang="en-US" dirty="0"/>
              <a:t> à </a:t>
            </a:r>
            <a:r>
              <a:rPr lang="en-US" dirty="0" err="1"/>
              <a:t>promouvoir</a:t>
            </a:r>
            <a:r>
              <a:rPr lang="en-US" dirty="0"/>
              <a:t> le bien-</a:t>
            </a:r>
            <a:r>
              <a:rPr lang="en-US" dirty="0" err="1"/>
              <a:t>être</a:t>
            </a:r>
            <a:r>
              <a:rPr lang="en-US" dirty="0"/>
              <a:t> mental dans ton école, nous devons </a:t>
            </a:r>
            <a:r>
              <a:rPr lang="en-US" dirty="0" err="1"/>
              <a:t>comprendre</a:t>
            </a:r>
            <a:r>
              <a:rPr lang="en-US" dirty="0"/>
              <a:t> le continuum de la santé </a:t>
            </a:r>
            <a:r>
              <a:rPr lang="en-US" dirty="0" err="1"/>
              <a:t>mentale</a:t>
            </a:r>
            <a:r>
              <a:rPr lang="en-US" dirty="0"/>
              <a:t>. </a:t>
            </a:r>
          </a:p>
          <a:p>
            <a:endParaRPr lang="en-US" dirty="0"/>
          </a:p>
          <a:p>
            <a:r>
              <a:rPr lang="en-US" dirty="0"/>
              <a:t>19</a:t>
            </a:r>
          </a:p>
          <a:p>
            <a:endParaRPr lang="en-US" dirty="0"/>
          </a:p>
          <a:p>
            <a:r>
              <a:rPr lang="en-US" dirty="0"/>
              <a: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1.7.2013</a:t>
            </a:r>
          </a:p>
          <a:p>
            <a:endParaRPr lang="en-US"/>
          </a:p>
          <a:p>
            <a:r>
              <a:rPr lang="en-US"/>
              <a:t>La santé mentale et la maladie mentale ne sont pas des états opposés. Une personne atteinte d’une maladie mentale diagnostiquée peut jouir d’une bonne santé mentale, tandis qu’une personne non atteinte d’une maladie mentale diagnostiquée peut jouir d’une mauvaise santé mentale (CSMC, 2009).</a:t>
            </a:r>
          </a:p>
          <a:p>
            <a:endParaRPr lang="en-US"/>
          </a:p>
          <a:p>
            <a:r>
              <a:rPr lang="en-US"/>
              <a:t>Référence :  Commission de la santé mentale du Canada (CSMC). (n.d.)  Extrait de : https://commissionsantementale.ca </a:t>
            </a:r>
          </a:p>
          <a:p>
            <a:endParaRPr lang="en-US"/>
          </a:p>
          <a:p>
            <a:endParaRPr lang="en-US"/>
          </a:p>
          <a:p>
            <a:r>
              <a:rPr lang="en-US"/>
              <a:t>La santé mentale est un continuum en constante évolution. Une personne peut avoir une bonne ou une mauvaise santé mentale, et elle peut changer tous les jours. </a:t>
            </a:r>
          </a:p>
          <a:p>
            <a:endParaRPr lang="en-US"/>
          </a:p>
          <a:p>
            <a:r>
              <a:rPr lang="en-US"/>
              <a:t>La santé mentale est davantage que l’absence de maladie mentale. La vidéo explique que la maladie mentale et la santé mentale sont deux choses distinctes, mais qu’elles sont également liées l’une à l’autre dans un continuum.</a:t>
            </a:r>
          </a:p>
          <a:p>
            <a:endParaRPr lang="en-US"/>
          </a:p>
          <a:p>
            <a:r>
              <a:rPr lang="en-US"/>
              <a:t>Chaque personne se situera quelque part sur ce spectre et évoluera probablement tout au long de sa vie entre la bonne et la mauvaise santé mentale. Les facteurs de stress et les déclencheurs que vous rencontrez au cours de votre vie influencent votre position sur l’échelle à un moment donné. Par exemple, une personne atteinte d’une maladie mentale, qui dispose d’excellentes stratégies d’adaptation et d’un bon système de soutien, peut également jouir d’une bonne santé mentale.  Par ailleurs, une personne ne souffrant pas de maladie mentale peut en fait avoir une mauvaise santé mentale si elle est confrontée à des difficultés et à des facteurs de stress qui l’empêchent de faire face à la situation.</a:t>
            </a:r>
          </a:p>
          <a:p>
            <a:endParaRPr lang="en-US"/>
          </a:p>
          <a:p>
            <a:r>
              <a:rPr lang="en-US"/>
              <a:t>Dans un continuum, une personne peut ne pas être atteinte d’une maladie mentale, mais être incapable de supporter tout le stress et les pressions de la vie, ce qui la met dans une situation où elle n’est pas en bonne santé mentale. Alors qu’une autre personne peut vivre avec une maladie mentale, la prendre en charge et être en bonne santé mentale. C’est semblable à une personne atteinte d’une maladie physique, comme le diabète. Elle peut la prendre en charge avec le soutien et le traitement appropriés, se sentir bien et jouir d’une bonne santé physique, malgré la maladie. Il en va de même pour une personne atteinte de dépression. Si elle dispose de ce dont elle ont besoin pour prendre en charge sa maladie, elle peut également se sentir bien mentalement et bénéficier d’une bonne qualité de vie. C’est pourquoi il est essentiel de bénéficier d’un traitement et d’un soutien.</a:t>
            </a:r>
          </a:p>
          <a:p>
            <a:endParaRPr lang="en-US"/>
          </a:p>
          <a:p>
            <a:r>
              <a:rPr lang="en-US"/>
              <a:t>Ce modèle montre que nous pouvons TOUS aspirer à une bonne santé mentale.</a:t>
            </a:r>
          </a:p>
          <a:p>
            <a:endParaRPr lang="en-US"/>
          </a:p>
          <a:p>
            <a:r>
              <a:rPr lang="en-US"/>
              <a:t>   </a:t>
            </a:r>
          </a:p>
          <a:p>
            <a:endParaRPr lang="en-US"/>
          </a:p>
          <a:p>
            <a:endParaRPr lang="en-US"/>
          </a:p>
          <a:p>
            <a:r>
              <a:rPr lang="en-US"/>
              <a:t>20</a:t>
            </a:r>
          </a:p>
          <a:p>
            <a:endParaRPr lang="en-US"/>
          </a:p>
          <a:p>
            <a:r>
              <a:rPr lang="en-US"/>
              <a: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1.7.2013</a:t>
            </a:r>
          </a:p>
          <a:p>
            <a:endParaRPr lang="en-US"/>
          </a:p>
          <a:p>
            <a:r>
              <a:rPr lang="en-US"/>
              <a:t>Activité facultative avant de plonger dans le contenu : Demandez aux élèves ce que signifie pour eux la santé mentale et inscrivez leurs réponses sur un tableau de papier.</a:t>
            </a:r>
          </a:p>
          <a:p>
            <a:endParaRPr lang="en-US"/>
          </a:p>
          <a:p>
            <a:r>
              <a:rPr lang="en-US"/>
              <a:t>« La santé mentale est une composante essentielle de la santé. Chacun d’entre nous a une santé mentale, tout comme une santé physique. Toutefois, si la santé physique concerne notre corps, la santé mentale concerne nos pensées, nos sentiments et nos comportements. »</a:t>
            </a:r>
          </a:p>
          <a:p>
            <a:endParaRPr lang="en-US"/>
          </a:p>
          <a:p>
            <a:endParaRPr lang="en-US"/>
          </a:p>
          <a:p>
            <a:r>
              <a:rPr lang="en-US"/>
              <a:t>« Une bonne santé mentale ne signifie pas que l’on se sente heureux et confiant tout le temps ou que l’on n’éprouve pas d’émotions différentes. Vous êtes dans un état où vous vous sentez généralement bien, où vous pouvez faire face aux difficultés de la vie et où vous êtes capable de fonctionner. »</a:t>
            </a:r>
          </a:p>
          <a:p>
            <a:r>
              <a:rPr lang="en-US"/>
              <a:t> </a:t>
            </a:r>
          </a:p>
          <a:p>
            <a:r>
              <a:rPr lang="en-US"/>
              <a:t>« Les personnes en bonne santé mentale peuvent :</a:t>
            </a:r>
          </a:p>
          <a:p>
            <a:r>
              <a:rPr lang="en-US"/>
              <a:t>faire des choix et prendre des décisions;</a:t>
            </a:r>
          </a:p>
          <a:p>
            <a:r>
              <a:rPr lang="en-US"/>
              <a:t>s’adapter et faire face aux difficultés quotidiennes;</a:t>
            </a:r>
          </a:p>
          <a:p>
            <a:r>
              <a:rPr lang="en-US"/>
              <a:t>savoir reconnaître, comprendre et gérer les émotions;</a:t>
            </a:r>
          </a:p>
          <a:p>
            <a:r>
              <a:rPr lang="en-US"/>
              <a:t>profiter de la vie et apprendre à vivre « dans l’instant »;</a:t>
            </a:r>
          </a:p>
          <a:p>
            <a:r>
              <a:rPr lang="en-US"/>
              <a:t>connaître et accepter ses forces et ses faiblesses;</a:t>
            </a:r>
          </a:p>
          <a:p>
            <a:r>
              <a:rPr lang="en-US"/>
              <a:t>obtenir de bons résultats à l’école et au travail;</a:t>
            </a:r>
          </a:p>
          <a:p>
            <a:r>
              <a:rPr lang="en-US"/>
              <a:t>entretenir des relations;</a:t>
            </a:r>
          </a:p>
          <a:p>
            <a:r>
              <a:rPr lang="en-US"/>
              <a:t>s’accepter soi-même;</a:t>
            </a:r>
          </a:p>
          <a:p>
            <a:r>
              <a:rPr lang="en-US"/>
              <a:t>se fixer des objectifs réalistes. »</a:t>
            </a:r>
          </a:p>
          <a:p>
            <a:r>
              <a:rPr lang="en-US"/>
              <a:t> </a:t>
            </a:r>
          </a:p>
          <a:p>
            <a:r>
              <a:rPr lang="en-US"/>
              <a:t>Santé mentale : </a:t>
            </a:r>
          </a:p>
          <a:p>
            <a:r>
              <a:rPr lang="en-US"/>
              <a:t>« La santé mentale correspond à un état de bien-être mental qui nous permet d’affronter les sources de stress de la vie, de réaliser notre potentiel, de bien apprendre et de bien travailler, et de contribuer à la vie de la communauté. » (OMS, 2022).</a:t>
            </a:r>
          </a:p>
          <a:p>
            <a:endParaRPr lang="en-US"/>
          </a:p>
          <a:p>
            <a:r>
              <a:rPr lang="en-US"/>
              <a:t>Santé mentale positive : Il s’agit d’un état de bien-être qui nous permet de ressentir, penser et agir de manière à améliorer notre aptitude à jouir de la vie et à relever les défis auxquels nous sommes confrontés.</a:t>
            </a:r>
          </a:p>
          <a:p>
            <a:r>
              <a:rPr lang="en-US"/>
              <a:t>— Agence de la santé publique du Canada, 2018</a:t>
            </a:r>
          </a:p>
          <a:p>
            <a:endParaRPr lang="en-US"/>
          </a:p>
          <a:p>
            <a:r>
              <a:rPr lang="en-US"/>
              <a:t>Références bibliographiques</a:t>
            </a:r>
          </a:p>
          <a:p>
            <a:r>
              <a:rPr lang="en-US"/>
              <a:t>Santé mentale (Organisation mondiale de la Santé, 2025)</a:t>
            </a:r>
          </a:p>
          <a:p>
            <a:endParaRPr lang="en-US"/>
          </a:p>
          <a:p>
            <a:r>
              <a:rPr lang="en-US"/>
              <a:t> </a:t>
            </a:r>
          </a:p>
          <a:p>
            <a:r>
              <a:rPr lang="en-US"/>
              <a:t>21</a:t>
            </a:r>
          </a:p>
          <a:p>
            <a:endParaRPr lang="en-US"/>
          </a:p>
          <a:p>
            <a:r>
              <a:rPr lang="en-US"/>
              <a: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1.7.2013</a:t>
            </a:r>
          </a:p>
          <a:p>
            <a:endParaRPr lang="en-US"/>
          </a:p>
          <a:p>
            <a:r>
              <a:rPr lang="en-US"/>
              <a:t>« Nous nous sentons TOUS stressés, tristes ou inquiets à certains moments ou nous pouvons avoir des difficultés, et c’est normal! C’est à ce moment-là qu’il faut se faire aider et prendre soin de soi pour se sentir à nouveau bien. Par exemple, boire de l’eau, se reposer ou éviter les aliments épicés en cas de maux d’estomac. La situation devient préoccupante lorsque les luttes deviennent intenses, durent longtemps et ont des répercussions notables sur votre vie quotidienne. C’est à ce moment-là que vous devez obtenir un soutien supplémentaire de la part d’un professionnel ou d’un prestataire de soins. »</a:t>
            </a:r>
          </a:p>
          <a:p>
            <a:r>
              <a:rPr lang="en-US"/>
              <a:t> </a:t>
            </a:r>
          </a:p>
          <a:p>
            <a:r>
              <a:rPr lang="en-US"/>
              <a:t>« La maladie mentale peut toutefois toucher n’importe qui, indépendamment de l’âge, du genre, du revenu, de la race, de la culture, etc.</a:t>
            </a:r>
          </a:p>
          <a:p>
            <a:r>
              <a:rPr lang="en-US"/>
              <a:t> </a:t>
            </a:r>
          </a:p>
          <a:p>
            <a:r>
              <a:rPr lang="en-US"/>
              <a:t>« Les façons dont une maladie mentale peut affecter une personne : </a:t>
            </a:r>
          </a:p>
          <a:p>
            <a:r>
              <a:rPr lang="en-US"/>
              <a:t>Elle interfère avec la capacité de la personne à mener des activités sociales normales ou à accomplir des tâches quotidiennes, comme être avec des amis, aller à l’école, travailler. </a:t>
            </a:r>
          </a:p>
          <a:p>
            <a:r>
              <a:rPr lang="en-US"/>
              <a:t>Elle affecte le niveau de plaisir de la personne, qui peut ne plus apprécier les choses qui lui procuraient auparavant de la joie et du bonheur. </a:t>
            </a:r>
          </a:p>
          <a:p>
            <a:r>
              <a:rPr lang="en-US"/>
              <a:t>La personne a de la difficulté à faire face aux défis de la vie quotidienne. »</a:t>
            </a:r>
          </a:p>
          <a:p>
            <a:endParaRPr lang="en-US"/>
          </a:p>
          <a:p>
            <a:r>
              <a:rPr lang="en-US"/>
              <a:t> </a:t>
            </a:r>
          </a:p>
          <a:p>
            <a:r>
              <a:rPr lang="en-US"/>
              <a:t>« Les maladies mentales peuvent être diagnostiquées par un professionnel de la santé mentale. Des exemples comprennent la dépression, le trouble bipolaire, les troubles d’anxiété, les troubles de l’alimentation, la psychose et la schizophrénie. Là encore, les maladies mentales, comme les maladies physiques, peuvent être traitées efficacement. Un diagnostic peut aider l’individu à recevoir le traitement adéquat. »</a:t>
            </a:r>
          </a:p>
          <a:p>
            <a:endParaRPr lang="en-US"/>
          </a:p>
          <a:p>
            <a:r>
              <a:rPr lang="en-US"/>
              <a:t>Le processus de diagnostic : Un diagnostic est basé sur les symptômes subjectifs et personnels d’une personne, ainsi que sur les signes remarqués par les médecins ou les proches. Pour les personnes travaillant dans le domaine de la santé mentale, il est utile de disposer de définitions des troubles lorsqu’il s’agit de décrire un problème de santé mentale. Le Manuel diagnostique et statistique des troubles mentaux (5e édition; APA, 2013, 2024 pour la version française), également appelé DSM-5, classe les troubles mentaux et donne des exemples de signes et de symptômes de problèmes de santé mentale.</a:t>
            </a:r>
          </a:p>
          <a:p>
            <a:endParaRPr lang="en-US"/>
          </a:p>
          <a:p>
            <a:r>
              <a:rPr lang="en-US"/>
              <a:t>Il existe différents types de maladies mentales.  Des personnes d’âges et de milieux différents peuvent souffrir d’une maladie mentale à un moment ou à un autre de leur vie.</a:t>
            </a:r>
          </a:p>
          <a:p>
            <a:endParaRPr lang="en-US"/>
          </a:p>
          <a:p>
            <a:endParaRPr lang="en-US"/>
          </a:p>
          <a:p>
            <a:endParaRPr lang="en-US"/>
          </a:p>
          <a:p>
            <a:r>
              <a:rPr lang="en-US"/>
              <a:t>Vidéo supplémentaire si nécessaire pour décrire la maladie mentale (trouble obsessionnel compulsif, en anglais) : https://youtu.be/2i6tzC2YbDI?si=ltd6vkLlwEhKbC3O </a:t>
            </a:r>
          </a:p>
          <a:p>
            <a:r>
              <a:rPr lang="en-US"/>
              <a:t>22</a:t>
            </a:r>
          </a:p>
          <a:p>
            <a:endParaRPr lang="en-US"/>
          </a:p>
          <a:p>
            <a:r>
              <a:rPr lang="en-US"/>
              <a: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1.7.2013</a:t>
            </a:r>
          </a:p>
          <a:p>
            <a:endParaRPr lang="en-US"/>
          </a:p>
          <a:p>
            <a:r>
              <a:rPr lang="en-US"/>
              <a:t>Ajoutez sur cette diapositive les ressources de votre école et certaines lignes téléphoniques d’aide. </a:t>
            </a:r>
          </a:p>
          <a:p>
            <a:endParaRPr lang="en-US"/>
          </a:p>
          <a:p>
            <a:r>
              <a:rPr lang="en-US"/>
              <a:t>Exemples :</a:t>
            </a:r>
          </a:p>
          <a:p>
            <a:endParaRPr lang="en-US"/>
          </a:p>
          <a:p>
            <a:r>
              <a:rPr lang="en-US"/>
              <a:t>Ressources scolaires :</a:t>
            </a:r>
          </a:p>
          <a:p>
            <a:r>
              <a:rPr lang="en-US"/>
              <a:t>Travailleuse ou travailleur auprès des enfants et des jeunes ou travailleur social</a:t>
            </a:r>
          </a:p>
          <a:p>
            <a:r>
              <a:rPr lang="en-US"/>
              <a:t>Personnel infirmier</a:t>
            </a:r>
          </a:p>
          <a:p>
            <a:r>
              <a:rPr lang="en-US"/>
              <a:t>Conseillère ou conseiller en orientation </a:t>
            </a:r>
          </a:p>
          <a:p>
            <a:r>
              <a:rPr lang="en-US"/>
              <a:t>Enseignantes, enseignants et autres personnes de confiance de l’école</a:t>
            </a:r>
          </a:p>
          <a:p>
            <a:r>
              <a:rPr lang="en-US"/>
              <a:t>Parent ou autre adulte de confiance (grand-parent, entraîneur, etc.)</a:t>
            </a:r>
          </a:p>
          <a:p>
            <a:r>
              <a:rPr lang="en-US"/>
              <a:t>ConnexOntario : Accès gratuit, 24 heures sur 24 et sept jours sur sept, à des informations sur les services de santé mentale et de consommation de substances. Appelle le 1-866-531-2600, envoie CONNEX par SMS au 247247 ou clavarde (connexontario.ca)</a:t>
            </a:r>
          </a:p>
          <a:p>
            <a:r>
              <a:rPr lang="en-US"/>
              <a:t>Ligne d’aide sur la drogue et l’alcool : 1-800-565-8603</a:t>
            </a:r>
          </a:p>
          <a:p>
            <a:r>
              <a:rPr lang="en-US"/>
              <a:t>Jeunesse, J’écoute : Texte PARLER au 686868 ou appelle au 1-800-668-6868. Si tu t’identifies comme Autochtone, texte PREMIÈRES NATIONS, INUIT ou MÉTIS au 686868.</a:t>
            </a:r>
          </a:p>
          <a:p>
            <a:r>
              <a:rPr lang="en-US"/>
              <a:t>Ligne d’écoute d’espoir pour le mieux-être : accessible à tous les Autochtones du Canada. Compose le 1-855-242-3310. Une assistance téléphonique est également disponible sur demande en cri, en ojibway et en inuktitut.</a:t>
            </a:r>
          </a:p>
          <a:p>
            <a:r>
              <a:rPr lang="en-US"/>
              <a:t>Trans Lifeline (en anglais) : Une ligne d’assistance téléphonique destinée aux personnes transgenres en situation de crise. Compose le 877-330-6366.</a:t>
            </a:r>
          </a:p>
          <a:p>
            <a:r>
              <a:rPr lang="en-US"/>
              <a:t>Parlons suicide : 1-833-456-4566, disponible 24 heures sur 24, sept jours sur sept, ou envoie un SMS à 45645 de 16 heures à minuit, heure de l’Est.</a:t>
            </a:r>
          </a:p>
          <a:p>
            <a:r>
              <a:rPr lang="en-US"/>
              <a:t>LGBT Youthline Ontario (en anglais) : Compose le 647-694-4275 ou va sur le site youthline.ca (clavardage, messagerie texte et courriel actuellement offerts).</a:t>
            </a:r>
          </a:p>
          <a:p>
            <a:endParaRPr lang="en-US"/>
          </a:p>
          <a:p>
            <a:r>
              <a:rPr lang="en-US"/>
              <a:t>« Si tu as besoin de soutien ou simplement de quelqu’un à qui parler, c’est ici que tu peux t’adresser. »</a:t>
            </a:r>
          </a:p>
          <a:p>
            <a:endParaRPr lang="en-US"/>
          </a:p>
          <a:p>
            <a:r>
              <a:rPr lang="en-US"/>
              <a:t>3</a:t>
            </a:r>
          </a:p>
          <a:p>
            <a:endParaRPr lang="en-US"/>
          </a:p>
          <a:p>
            <a:r>
              <a:rPr lang="en-US"/>
              <a: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1.7.2013</a:t>
            </a:r>
          </a:p>
          <a:p>
            <a:endParaRPr lang="en-US"/>
          </a:p>
          <a:p>
            <a:r>
              <a:rPr lang="en-US"/>
              <a:t>Option d’activité 1 : Cette activité permet de se pencher sur les idées fausses les plus répandues sur la santé mentale et la maladie mentale. Encourager le groupe à fermer les yeux ou à ne pas se regarder permet d’obtenir des réponses plus honnêtes.</a:t>
            </a:r>
          </a:p>
          <a:p>
            <a:r>
              <a:rPr lang="en-US"/>
              <a:t>Cette activité est également l’occasion de discuter des différentes idées soulevées par chaque question. Vous trouverez à la fin de la feuille de travail des messages clés qui vous aideront à animer cette discussion.</a:t>
            </a:r>
          </a:p>
          <a:p>
            <a:endParaRPr lang="en-US"/>
          </a:p>
          <a:p>
            <a:r>
              <a:rPr lang="en-US"/>
              <a:t>Directives :</a:t>
            </a:r>
          </a:p>
          <a:p>
            <a:r>
              <a:rPr lang="en-US"/>
              <a:t>Demandez aux jeunes de s’asseoir face au groupe ou les yeux fermés.</a:t>
            </a:r>
          </a:p>
          <a:p>
            <a:r>
              <a:rPr lang="en-US"/>
              <a:t>Expliquez-leur que vous allez lire une affirmation et que, les yeux fermés ou sans regarder le reste du groupe, ils devront voter pour dire si l’affirmation lue est vraie ou fausse.</a:t>
            </a:r>
          </a:p>
          <a:p>
            <a:r>
              <a:rPr lang="en-US"/>
              <a:t>En levant la main, comptez les résultats et notez-les sur le tableau de papier.</a:t>
            </a:r>
          </a:p>
          <a:p>
            <a:r>
              <a:rPr lang="en-US"/>
              <a:t>Demandez aux élèves de faire part de leurs observations générales sur les résultats du groupe. Animez une discussion à l’échelle du groupe sur les résultats de l’enquête, en soulignant les éléments qui peuvent être surprenants.</a:t>
            </a:r>
          </a:p>
          <a:p>
            <a:endParaRPr lang="en-US"/>
          </a:p>
          <a:p>
            <a:r>
              <a:rPr lang="en-US"/>
              <a:t>La plupart des gens ne seront jamais touchés par la maladie mentale.</a:t>
            </a:r>
          </a:p>
          <a:p>
            <a:r>
              <a:rPr lang="en-US"/>
              <a:t>Faux</a:t>
            </a:r>
          </a:p>
          <a:p>
            <a:r>
              <a:rPr lang="en-US"/>
              <a:t>La maladie mentale est une maladie qui peut être diagnostiquée et qui touche nos pensées, nos sentiments et nos actions. Au Canada, une personne sur cinq souffre d’une maladie mentale au cours d’une année donnée. C’est pourquoi la plupart des gens sont touchés par la maladie mentale, soit directement (en étant eux-mêmes atteints d’une maladie mentale), soit indirectement (en connaissant quelqu’un atteint d’une maladie mentale). </a:t>
            </a:r>
          </a:p>
          <a:p>
            <a:endParaRPr lang="en-US"/>
          </a:p>
          <a:p>
            <a:r>
              <a:rPr lang="en-US"/>
              <a:t>2. Nous avons un certain contrôle sur notre santé mentale.</a:t>
            </a:r>
          </a:p>
          <a:p>
            <a:r>
              <a:rPr lang="en-US"/>
              <a:t>Vrai</a:t>
            </a:r>
          </a:p>
          <a:p>
            <a:r>
              <a:rPr lang="en-US"/>
              <a:t>« La santé mentale correspond à un état de bien-être mental qui nous permet d’affronter les sources de stress de la vie, de réaliser notre potentiel, de bien travailler, et de contribuer à la vie de la communauté. » Bien que nous ne puissions pas toujours contrôler ce qui nous arrive, nous avons un certain contrôle sur la façon dont nous réagissons. </a:t>
            </a:r>
          </a:p>
          <a:p>
            <a:r>
              <a:rPr lang="en-US"/>
              <a:t>Voici quelques moyens de prendre le contrôle de la santé mentale : </a:t>
            </a:r>
          </a:p>
          <a:p>
            <a:r>
              <a:rPr lang="en-US"/>
              <a:t>prendre soin de notre santé; </a:t>
            </a:r>
          </a:p>
          <a:p>
            <a:r>
              <a:rPr lang="en-US"/>
              <a:t>reconnaître que nos sentiments sont normaux; </a:t>
            </a:r>
          </a:p>
          <a:p>
            <a:r>
              <a:rPr lang="en-US"/>
              <a:t>développer des modes de pensée positifs et réalistes sur nous-mêmes et sur le monde qui nous entoure;   </a:t>
            </a:r>
          </a:p>
          <a:p>
            <a:r>
              <a:rPr lang="en-US"/>
              <a:t>parler de notre santé mentale à des personnes de confiance; </a:t>
            </a:r>
          </a:p>
          <a:p>
            <a:r>
              <a:rPr lang="en-US"/>
              <a:t>nous assurer que nous disposons d’un réseau d’amis et de famille pour nous soutenir;  </a:t>
            </a:r>
          </a:p>
          <a:p>
            <a:r>
              <a:rPr lang="en-US"/>
              <a:t>tendre la main pour obtenir de l’aide lorsque nous sommes en difficulté.</a:t>
            </a:r>
          </a:p>
          <a:p>
            <a:endParaRPr lang="en-US"/>
          </a:p>
          <a:p>
            <a:r>
              <a:rPr lang="en-US"/>
              <a:t>3. Les personnes souffrant de problèmes de santé mentale doivent s’en occuper elles-mêmes.</a:t>
            </a:r>
          </a:p>
          <a:p>
            <a:r>
              <a:rPr lang="en-US"/>
              <a:t>Faux</a:t>
            </a:r>
          </a:p>
          <a:p>
            <a:r>
              <a:rPr lang="en-US"/>
              <a:t>Lorsque les gens ont des problèmes de santé physique, ils vont souvent chez le médecin ou demandent de l’aide à d’autres personnes. Les problèmes de santé mentale peuvent être liés au fonctionnement du cerveau et il est souvent important d’obtenir l’aide d’un professionnel. Malheureusement, en raison de la stigmatisation, de nombreuses personnes ne demandent pas d’aide.</a:t>
            </a:r>
          </a:p>
          <a:p>
            <a:endParaRPr lang="en-US"/>
          </a:p>
          <a:p>
            <a:r>
              <a:rPr lang="en-US"/>
              <a:t>4. Les personnes ne se remettent pas de leurs problèmes de santé mentale.</a:t>
            </a:r>
          </a:p>
          <a:p>
            <a:r>
              <a:rPr lang="en-US"/>
              <a:t>Faux</a:t>
            </a:r>
          </a:p>
          <a:p>
            <a:r>
              <a:rPr lang="en-US"/>
              <a:t>Comme pour tout problème de santé, on peut se remettre d’un problème de santé mentale. Il est toutefois important d’obtenir l’aide appropriée. Parfois, les personnes ont besoin de l’aide d’un conseiller, d’un travailleur social, d’un médecin, d’un psychologue ou d’un psychiatre pour se rétablir. Ils ont également besoin de l’aide et du soutien de leurs amis et de leur famille, ainsi que de la compréhension de leurs collègues de travail ou de leurs camarades de classe.</a:t>
            </a:r>
          </a:p>
          <a:p>
            <a:r>
              <a:rPr lang="en-US"/>
              <a:t>Parfois, la gêne empêche les gens d’obtenir l’aide dont ils ont besoin. De nombreuses personnes sont confrontées à un problème de santé mentale au cours de leur vie, mais avec de l’aide, elles parviennent à se rétablir et à mener une vie pleine et heureuse.</a:t>
            </a:r>
          </a:p>
          <a:p>
            <a:endParaRPr lang="en-US"/>
          </a:p>
          <a:p>
            <a:r>
              <a:rPr lang="en-US"/>
              <a:t>5. Être un bon ami peut parfois signifier rompre une promesse pour s’assurer qu’un ami reçoive de l’aide.</a:t>
            </a:r>
          </a:p>
          <a:p>
            <a:r>
              <a:rPr lang="en-US"/>
              <a:t>Vrai</a:t>
            </a:r>
          </a:p>
          <a:p>
            <a:r>
              <a:rPr lang="en-US"/>
              <a:t>Il est parfois indispensable de rompre une promesse pour s’assurer qu’un ami reçoive le soutien dont il a besoin. Un ami peut vous dire qu’il se sent « mal » ou qu’il veut se faire du mal. Il peut même vous dire qu’ils pensent au suicide. Lorsque des amis sont en difficulté, ils ont souvent besoin d’un soutien plus important que celui qu’un ami peut leur apporter. Pour assurer leur sécurité et leur permettre d’obtenir l’aide dont ils ont besoin, il est important que vous communiquiez ces informations avec un adulte en qui vous avez confiance. </a:t>
            </a:r>
          </a:p>
          <a:p>
            <a:endParaRPr lang="en-US"/>
          </a:p>
          <a:p>
            <a:r>
              <a:rPr lang="en-US"/>
              <a:t>6. Les stratégies d’adaptation positives peuvent nous aider à faire face aux facteurs de stress de la vie.</a:t>
            </a:r>
          </a:p>
          <a:p>
            <a:r>
              <a:rPr lang="en-US"/>
              <a:t>Vrai</a:t>
            </a:r>
          </a:p>
          <a:p>
            <a:r>
              <a:rPr lang="en-US"/>
              <a:t>L’adaptation positive décrit les choses que vous faites et qui vous permettent d’atteindre vos objectifs :</a:t>
            </a:r>
          </a:p>
          <a:p>
            <a:r>
              <a:rPr lang="en-US"/>
              <a:t>Vous aider à vous sentir mieux</a:t>
            </a:r>
          </a:p>
          <a:p>
            <a:r>
              <a:rPr lang="en-US"/>
              <a:t>Respecter les autres et les biens</a:t>
            </a:r>
          </a:p>
          <a:p>
            <a:r>
              <a:rPr lang="en-US"/>
              <a:t>Vous aider à résoudre le problème</a:t>
            </a:r>
          </a:p>
          <a:p>
            <a:r>
              <a:rPr lang="en-US"/>
              <a:t>Les stratégies d’adaptation positives nous aident à nous sentir plus équilibrés et capables de faire face au stress. Ils nous aident :</a:t>
            </a:r>
          </a:p>
          <a:p>
            <a:r>
              <a:rPr lang="en-US"/>
              <a:t>à apprendre à accepter nos sentiments;</a:t>
            </a:r>
          </a:p>
          <a:p>
            <a:r>
              <a:rPr lang="en-US"/>
              <a:t>à trouver des moyens de nous détendre et de calmer les sentiments accablants; </a:t>
            </a:r>
          </a:p>
          <a:p>
            <a:r>
              <a:rPr lang="en-US"/>
              <a:t>à réfléchir et à résoudre les problèmes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1.7.2013</a:t>
            </a:r>
          </a:p>
          <a:p>
            <a:endParaRPr lang="en-US"/>
          </a:p>
          <a:p>
            <a:r>
              <a:rPr lang="en-US"/>
              <a:t>Option d’activité 2 : </a:t>
            </a:r>
          </a:p>
          <a:p>
            <a:endParaRPr lang="en-US"/>
          </a:p>
          <a:p>
            <a:r>
              <a:rPr lang="en-US"/>
              <a:t>Les jeunes sont répartis en groupes de 4 ou 5 personnes.</a:t>
            </a:r>
          </a:p>
          <a:p>
            <a:r>
              <a:rPr lang="en-US"/>
              <a:t>Chacun reçoit une feuille de papier et doit répondre aux questions suivantes :</a:t>
            </a:r>
          </a:p>
          <a:p>
            <a:endParaRPr lang="en-US"/>
          </a:p>
          <a:p>
            <a:r>
              <a:rPr lang="en-US"/>
              <a:t>Qu’est-ce que la santé mentale?</a:t>
            </a:r>
          </a:p>
          <a:p>
            <a:r>
              <a:rPr lang="en-US"/>
              <a:t>Qu’est-ce que la maladie mentale?</a:t>
            </a:r>
          </a:p>
          <a:p>
            <a:r>
              <a:rPr lang="en-US"/>
              <a:t>Qu’est-ce que le bien-être?</a:t>
            </a:r>
          </a:p>
          <a:p>
            <a:endParaRPr lang="en-US"/>
          </a:p>
          <a:p>
            <a:r>
              <a:rPr lang="en-US"/>
              <a:t>Discussion en groupe : </a:t>
            </a:r>
          </a:p>
          <a:p>
            <a:endParaRPr lang="en-US"/>
          </a:p>
          <a:p>
            <a:r>
              <a:rPr lang="en-US"/>
              <a:t>Pourquoi ces notions sont-elles importantes?</a:t>
            </a:r>
          </a:p>
          <a:p>
            <a:r>
              <a:rPr lang="en-US"/>
              <a:t>Quelle aide apporte notre rôle de jeunes champions? </a:t>
            </a:r>
          </a:p>
          <a:p>
            <a:r>
              <a:rPr lang="en-US"/>
              <a:t>24</a:t>
            </a:r>
          </a:p>
          <a:p>
            <a:endParaRPr lang="en-US"/>
          </a:p>
          <a:p>
            <a:r>
              <a:rPr lang="en-US"/>
              <a: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1.7.2013</a:t>
            </a:r>
          </a:p>
          <a:p>
            <a:endParaRPr lang="en-US"/>
          </a:p>
          <a:p>
            <a:r>
              <a:rPr lang="en-US"/>
              <a:t>Option d’activité 3 : </a:t>
            </a:r>
          </a:p>
          <a:p>
            <a:r>
              <a:rPr lang="en-US"/>
              <a:t>Bien-être : combinaison de la santé physique, mentale, émotionnelle et sociale d’une personne.</a:t>
            </a:r>
          </a:p>
          <a:p>
            <a:endParaRPr lang="en-US"/>
          </a:p>
          <a:p>
            <a:r>
              <a:rPr lang="en-US"/>
              <a:t>Matériel :</a:t>
            </a:r>
          </a:p>
          <a:p>
            <a:r>
              <a:rPr lang="en-US"/>
              <a:t>Pelote de laine</a:t>
            </a:r>
          </a:p>
          <a:p>
            <a:endParaRPr lang="en-US"/>
          </a:p>
          <a:p>
            <a:r>
              <a:rPr lang="en-US"/>
              <a:t>Activité :</a:t>
            </a:r>
          </a:p>
          <a:p>
            <a:r>
              <a:rPr lang="en-US"/>
              <a:t>Demandez aux jeunes de s’asseoir en cercle. </a:t>
            </a:r>
          </a:p>
          <a:p>
            <a:r>
              <a:rPr lang="en-US"/>
              <a:t>Lancez une pelote de laine d’une personne à l’autre. Chaque fois qu’une personne « attrape » la pelote de laine, elle donne un exemple de ce que le bien-être signifie pour elle. Continuer jusqu’à ce que tous aient eu l’occasion de participer, créant ainsi un « réseau de bien-être ».  </a:t>
            </a:r>
          </a:p>
          <a:p>
            <a:endParaRPr lang="en-US"/>
          </a:p>
          <a:p>
            <a:r>
              <a:rPr lang="en-US"/>
              <a:t>En grand groupe ou en petits groupes…</a:t>
            </a:r>
          </a:p>
          <a:p>
            <a:r>
              <a:rPr lang="en-US"/>
              <a:t>Réfléchissez à une déclaration de bien-être ou à un modèle pour leur groupe.</a:t>
            </a:r>
          </a:p>
          <a:p>
            <a:endParaRPr lang="en-US"/>
          </a:p>
          <a:p>
            <a:r>
              <a:rPr lang="en-US"/>
              <a:t>Une déclaration de bien-être deviendra la devise du groupe et contribuera à résumer ses objectifs. La déclaration de bien-être est un message sur ce que le groupe des JCBE espère réaliser.</a:t>
            </a:r>
          </a:p>
          <a:p>
            <a:r>
              <a:rPr lang="en-US"/>
              <a:t>Vous pouvez utiliser ce temps pour réfléchir avec les pairs leaders et les adultes alliés. Demandez-leur de discuter en groupe de ce qu’ils aimeraient obtenir du groupe des JCBE au sein de leur école ou de leur communauté.</a:t>
            </a:r>
          </a:p>
          <a:p>
            <a:r>
              <a:rPr lang="en-US"/>
              <a:t>À partir de ce remue-méninges, vous pouvez travailler ensemble à l’élaboration d’une déclaration de bien-être qui représente leur groupe des JCBE. Utilisez les exemples et les messages clés ci-dessous pour orienter votre conversation.</a:t>
            </a:r>
          </a:p>
          <a:p>
            <a:endParaRPr lang="en-US"/>
          </a:p>
          <a:p>
            <a:r>
              <a:rPr lang="en-US"/>
              <a:t>Exemples :</a:t>
            </a:r>
          </a:p>
          <a:p>
            <a:r>
              <a:rPr lang="en-US"/>
              <a:t>Regarder, écouter, relier</a:t>
            </a:r>
          </a:p>
          <a:p>
            <a:r>
              <a:rPr lang="en-US"/>
              <a:t>Briser les codes du silence</a:t>
            </a:r>
          </a:p>
          <a:p>
            <a:r>
              <a:rPr lang="en-US"/>
              <a:t>Agents du changement</a:t>
            </a:r>
          </a:p>
          <a:p>
            <a:endParaRPr lang="en-US"/>
          </a:p>
          <a:p>
            <a:r>
              <a:rPr lang="en-US"/>
              <a:t>Messages clés :</a:t>
            </a:r>
          </a:p>
          <a:p>
            <a:r>
              <a:rPr lang="en-US"/>
              <a:t>La promotion de la santé consiste à prendre des mesures pour renforcer la santé de tous.</a:t>
            </a:r>
          </a:p>
          <a:p>
            <a:r>
              <a:rPr lang="en-US"/>
              <a:t>En s’efforçant d’améliorer l’estime de soi, les capacités d’adaptation, les liens sociaux et le bien-être des gens, la promotion de la santé donne aux personnes et aux communautés les moyens de renforcer leur force émotionnelle et spirituelle.</a:t>
            </a:r>
          </a:p>
          <a:p>
            <a:r>
              <a:rPr lang="en-US"/>
              <a:t>La promotion de la santé favorise la résilience des personnes et des communautés. </a:t>
            </a:r>
          </a:p>
          <a:p>
            <a:endParaRPr lang="en-US"/>
          </a:p>
          <a:p>
            <a:r>
              <a:rPr lang="en-US"/>
              <a: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1.7.2013</a:t>
            </a:r>
          </a:p>
          <a:p>
            <a:endParaRPr lang="en-US"/>
          </a:p>
          <a:p>
            <a:r>
              <a:rPr lang="en-US"/>
              <a:t>Diapositive de synthèse de l’activité </a:t>
            </a:r>
          </a:p>
          <a:p>
            <a:r>
              <a:rPr lang="en-US"/>
              <a:t>26</a:t>
            </a:r>
          </a:p>
          <a:p>
            <a:endParaRPr lang="en-US"/>
          </a:p>
          <a:p>
            <a:r>
              <a:rPr lang="en-US"/>
              <a: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1.7.2013</a:t>
            </a:r>
          </a:p>
          <a:p>
            <a:endParaRPr lang="en-US"/>
          </a:p>
          <a:p>
            <a:r>
              <a:rPr lang="en-US"/>
              <a:t>Diapositive de synthèse de l’activité </a:t>
            </a:r>
          </a:p>
          <a:p>
            <a:r>
              <a:rPr lang="en-US"/>
              <a:t>26</a:t>
            </a:r>
          </a:p>
          <a:p>
            <a:endParaRPr lang="en-US"/>
          </a:p>
          <a:p>
            <a:r>
              <a:rPr lang="en-US"/>
              <a: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1.7.2013</a:t>
            </a:r>
          </a:p>
          <a:p>
            <a:endParaRPr lang="en-US"/>
          </a:p>
          <a:p>
            <a:r>
              <a:rPr lang="en-US"/>
              <a:t>Une substance est un produit chimique ayant des propriétés psychoactives (p. ex., l’alcool, le tabac, le cannabis et d’autres drogues) qui peut être utilisé à des fins médicales, religieuses ou cérémonielles, pour le plaisir personnel ou pour faire face au stress, aux traumatismes ou à la douleur (Santé Canada, 2023).   </a:t>
            </a:r>
          </a:p>
          <a:p>
            <a:endParaRPr lang="en-US"/>
          </a:p>
          <a:p>
            <a:r>
              <a:rPr lang="en-US"/>
              <a:t>Il existe quatre catégories de substances : les hallucinogènes, les dépresseurs, les stimulants et les stéroïdes anabolisants. </a:t>
            </a:r>
          </a:p>
          <a:p>
            <a:endParaRPr lang="en-US"/>
          </a:p>
          <a:p>
            <a:r>
              <a:rPr lang="en-US"/>
              <a:t>Les substances peuvent être légales ou illégales et ont le potentiel d’être utilisées en toute sécurité et de ne pas devenir problématiques. Cependant, il existe un risque d’utilisation abusive du médicament, entraînant un trouble lié à l’utilisation d’une substance (AIIAO, 2015).</a:t>
            </a:r>
          </a:p>
          <a:p>
            <a:endParaRPr lang="en-US"/>
          </a:p>
          <a:p>
            <a:r>
              <a:rPr lang="en-US"/>
              <a:t>27</a:t>
            </a:r>
          </a:p>
          <a:p>
            <a:endParaRPr lang="en-US"/>
          </a:p>
          <a:p>
            <a:r>
              <a:rPr lang="en-US"/>
              <a: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1.7.2013</a:t>
            </a:r>
          </a:p>
          <a:p>
            <a:endParaRPr lang="en-US"/>
          </a:p>
          <a:p>
            <a:r>
              <a:rPr lang="en-US"/>
              <a:t>La consommation de substances peut être considérée comme un spectre, avec différents stades de bénéfices et d’effets néfastes.  </a:t>
            </a:r>
          </a:p>
          <a:p>
            <a:endParaRPr lang="en-US"/>
          </a:p>
          <a:p>
            <a:r>
              <a:rPr lang="en-US"/>
              <a:t>Les étapes de la consommation de substances comprennent le non-usage, l’usage bénéfique, l’usage à faible risque, l’usage à risque élevé et les troubles liés à la consommation de substances (Santé Canada, 2022 ou ACSP, 2024). Cependant, dans certaines situations et selon le type de substances consommées, la consommation de substances peut entraîner des problèmes de santé physique et psychologique chez les personnes, indépendamment de leur statut socio-économique ou de leur situation géographique (AIIAO, 2015). </a:t>
            </a:r>
          </a:p>
          <a:p>
            <a:endParaRPr lang="en-US"/>
          </a:p>
          <a:p>
            <a:r>
              <a:rPr lang="en-US"/>
              <a:t>Le spectre n’est pas linéaire et ne doit pas être lu comme un processus dans lequel une personne progresse d’un stade à l’autre. Une personne peut passer d’un stade à l’autre au cours de sa vie. Il est important de se rappeler que le bien-être peut survenir à n’importe quel point du spectre et qu’il peut être différent pour chaque personne, qu’elle consomme ou non des substances. N’importe qui devrait pouvoir se reconnaître dans le spectre à n’importe quel moment de la journée.</a:t>
            </a:r>
          </a:p>
          <a:p>
            <a:endParaRPr lang="en-US"/>
          </a:p>
          <a:p>
            <a:r>
              <a:rPr lang="en-US"/>
              <a:t>Les personnes qui se trouvent sur ce spectre peuvent faire des allers-retours le long du continuum/spectre ou se trouver à différents stades pour différentes substances au fil du temps (Santé Canada, 2022).  Le spectre n’est pas linéaire, ce qui signifie qu’une personne peut rester à un stade de ce spectre pendant des années et ne jamais évoluer vers une consommation à risque plus élevé ou un trouble lié à l’utilisation de substances (ACSP, 2024).</a:t>
            </a:r>
          </a:p>
          <a:p>
            <a:endParaRPr lang="en-US"/>
          </a:p>
          <a:p>
            <a:r>
              <a:rPr lang="en-US"/>
              <a:t>À l’autre extrémité du spectre, le trouble lié à l’utilisation d’une substance est défini, selon le DSM-5, comme « ensemble de symptômes cognitifs, comportementaux et physiologiques, indiquant que le sujet continue à utiliser le produit malgré des problèmes significatifs liés à la substance » [traduction] (APA, 2013). </a:t>
            </a:r>
          </a:p>
          <a:p>
            <a:endParaRPr lang="en-US"/>
          </a:p>
          <a:p>
            <a:r>
              <a:rPr lang="en-US"/>
              <a:t>Les personnes qui ont été diagnostiquées comme telles continuent à consommer des substances, malgré le risque élevé ou les dommages réels qu’elles encourent. </a:t>
            </a:r>
          </a:p>
          <a:p>
            <a:endParaRPr lang="en-US"/>
          </a:p>
          <a:p>
            <a:endParaRPr lang="en-US"/>
          </a:p>
          <a:p>
            <a:r>
              <a:rPr lang="en-US"/>
              <a:t>Comme pour d’autres maladies chroniques, de nombreux facteurs sanitaires et sociaux complexes contribuent au développement des troubles liés à l’utilisation de substances. Il est important de le reconnaître et de traiter les problèmes de consommation de substances comme n’importe quel autre problème de santé. L’espoir et la compassion permettent de soutenir et d’encourager les personnes en difficulté.  </a:t>
            </a:r>
          </a:p>
          <a:p>
            <a:endParaRPr lang="en-US"/>
          </a:p>
          <a:p>
            <a:endParaRPr lang="en-US"/>
          </a:p>
          <a:p>
            <a:r>
              <a:rPr lang="en-US"/>
              <a:t>28</a:t>
            </a:r>
          </a:p>
          <a:p>
            <a:endParaRPr lang="en-US"/>
          </a:p>
          <a:p>
            <a:r>
              <a:rPr lang="en-US"/>
              <a: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https://www.youtube.com/watch?v=UG4_kqrJJB4 </a:t>
            </a:r>
          </a:p>
          <a:p>
            <a:endParaRPr lang="en-US" dirty="0"/>
          </a:p>
          <a:p>
            <a:r>
              <a:rPr lang="en-US" dirty="0"/>
              <a:t>Option </a:t>
            </a:r>
            <a:r>
              <a:rPr lang="en-US" dirty="0" err="1"/>
              <a:t>d’activité</a:t>
            </a:r>
            <a:r>
              <a:rPr lang="en-US" dirty="0"/>
              <a:t> 1 :</a:t>
            </a:r>
          </a:p>
          <a:p>
            <a:r>
              <a:rPr lang="en-US" dirty="0" err="1"/>
              <a:t>Regardez</a:t>
            </a:r>
            <a:r>
              <a:rPr lang="en-US" dirty="0"/>
              <a:t> la </a:t>
            </a:r>
            <a:r>
              <a:rPr lang="en-US" dirty="0" err="1"/>
              <a:t>vidéo</a:t>
            </a:r>
            <a:r>
              <a:rPr lang="en-US" dirty="0"/>
              <a:t> Mon voyage commence par la compassion du CCDUS : https://www.youtube.com/watch?v=UG4_kqrJJB4</a:t>
            </a:r>
          </a:p>
          <a:p>
            <a:endParaRPr lang="en-US" dirty="0"/>
          </a:p>
          <a:p>
            <a:r>
              <a:rPr lang="en-US" dirty="0" err="1"/>
              <a:t>Vidéo</a:t>
            </a:r>
            <a:r>
              <a:rPr lang="en-US" dirty="0"/>
              <a:t> de 2 minutes</a:t>
            </a:r>
          </a:p>
          <a:p>
            <a:endParaRPr lang="en-US" dirty="0"/>
          </a:p>
          <a:p>
            <a:r>
              <a:rPr lang="en-US" dirty="0"/>
              <a:t>Cette </a:t>
            </a:r>
            <a:r>
              <a:rPr lang="en-US" dirty="0" err="1"/>
              <a:t>vidéo</a:t>
            </a:r>
            <a:r>
              <a:rPr lang="en-US" dirty="0"/>
              <a:t> </a:t>
            </a:r>
            <a:r>
              <a:rPr lang="en-US" dirty="0" err="1"/>
              <a:t>encouragera</a:t>
            </a:r>
            <a:r>
              <a:rPr lang="en-US" dirty="0"/>
              <a:t> le </a:t>
            </a:r>
            <a:r>
              <a:rPr lang="en-US" dirty="0" err="1"/>
              <a:t>groupe</a:t>
            </a:r>
            <a:r>
              <a:rPr lang="en-US" dirty="0"/>
              <a:t> à </a:t>
            </a:r>
            <a:r>
              <a:rPr lang="en-US" dirty="0" err="1"/>
              <a:t>réfléchir</a:t>
            </a:r>
            <a:r>
              <a:rPr lang="en-US" dirty="0"/>
              <a:t> aux </a:t>
            </a:r>
            <a:r>
              <a:rPr lang="en-US" dirty="0" err="1"/>
              <a:t>effets</a:t>
            </a:r>
            <a:r>
              <a:rPr lang="en-US" dirty="0"/>
              <a:t> de la </a:t>
            </a:r>
            <a:r>
              <a:rPr lang="en-US" dirty="0" err="1"/>
              <a:t>stigmatisation</a:t>
            </a:r>
            <a:r>
              <a:rPr lang="en-US" dirty="0"/>
              <a:t> de la </a:t>
            </a:r>
            <a:r>
              <a:rPr lang="en-US" dirty="0" err="1"/>
              <a:t>consommation</a:t>
            </a:r>
            <a:r>
              <a:rPr lang="en-US" dirty="0"/>
              <a:t> de substances et à la façon </a:t>
            </a:r>
            <a:r>
              <a:rPr lang="en-US" dirty="0" err="1"/>
              <a:t>dont</a:t>
            </a:r>
            <a:r>
              <a:rPr lang="en-US" dirty="0"/>
              <a:t> la </a:t>
            </a:r>
            <a:r>
              <a:rPr lang="en-US" dirty="0" err="1"/>
              <a:t>stigmatisation</a:t>
            </a:r>
            <a:r>
              <a:rPr lang="en-US" dirty="0"/>
              <a:t> </a:t>
            </a:r>
            <a:r>
              <a:rPr lang="en-US" dirty="0" err="1"/>
              <a:t>peut</a:t>
            </a:r>
            <a:r>
              <a:rPr lang="en-US" dirty="0"/>
              <a:t> </a:t>
            </a:r>
            <a:r>
              <a:rPr lang="en-US" dirty="0" err="1"/>
              <a:t>créer</a:t>
            </a:r>
            <a:r>
              <a:rPr lang="en-US" dirty="0"/>
              <a:t> des obstacles au </a:t>
            </a:r>
            <a:r>
              <a:rPr lang="en-US" dirty="0" err="1"/>
              <a:t>rétablissement</a:t>
            </a:r>
            <a:r>
              <a:rPr lang="en-US" dirty="0"/>
              <a:t> et au bien-</a:t>
            </a:r>
            <a:r>
              <a:rPr lang="en-US" dirty="0" err="1"/>
              <a:t>être</a:t>
            </a:r>
            <a:r>
              <a:rPr lang="en-US" dirty="0"/>
              <a:t>. Elle </a:t>
            </a:r>
            <a:r>
              <a:rPr lang="en-US" dirty="0" err="1"/>
              <a:t>peut</a:t>
            </a:r>
            <a:r>
              <a:rPr lang="en-US" dirty="0"/>
              <a:t> </a:t>
            </a:r>
            <a:r>
              <a:rPr lang="en-US" dirty="0" err="1"/>
              <a:t>également</a:t>
            </a:r>
            <a:r>
              <a:rPr lang="en-US" dirty="0"/>
              <a:t> </a:t>
            </a:r>
            <a:r>
              <a:rPr lang="en-US" dirty="0" err="1"/>
              <a:t>susciter</a:t>
            </a:r>
            <a:r>
              <a:rPr lang="en-US" dirty="0"/>
              <a:t> </a:t>
            </a:r>
            <a:r>
              <a:rPr lang="en-US" dirty="0" err="1"/>
              <a:t>une</a:t>
            </a:r>
            <a:r>
              <a:rPr lang="en-US" dirty="0"/>
              <a:t> conversation sur la façon </a:t>
            </a:r>
            <a:r>
              <a:rPr lang="en-US" dirty="0" err="1"/>
              <a:t>d’aider</a:t>
            </a:r>
            <a:r>
              <a:rPr lang="en-US" dirty="0"/>
              <a:t> les </a:t>
            </a:r>
            <a:r>
              <a:rPr lang="en-US" dirty="0" err="1"/>
              <a:t>personnes</a:t>
            </a:r>
            <a:r>
              <a:rPr lang="en-US" dirty="0"/>
              <a:t> qui </a:t>
            </a:r>
            <a:r>
              <a:rPr lang="en-US" dirty="0" err="1"/>
              <a:t>ont</a:t>
            </a:r>
            <a:r>
              <a:rPr lang="en-US" dirty="0"/>
              <a:t> des </a:t>
            </a:r>
            <a:r>
              <a:rPr lang="en-US" dirty="0" err="1"/>
              <a:t>problèmes</a:t>
            </a:r>
            <a:r>
              <a:rPr lang="en-US" dirty="0"/>
              <a:t> de </a:t>
            </a:r>
            <a:r>
              <a:rPr lang="en-US" dirty="0" err="1"/>
              <a:t>consommation</a:t>
            </a:r>
            <a:r>
              <a:rPr lang="en-US" dirty="0"/>
              <a:t> de substances. </a:t>
            </a:r>
          </a:p>
          <a:p>
            <a:endParaRPr lang="en-US" dirty="0"/>
          </a:p>
          <a:p>
            <a:r>
              <a:rPr lang="en-US" dirty="0" err="1"/>
              <a:t>Qu’est-ce</a:t>
            </a:r>
            <a:r>
              <a:rPr lang="en-US" dirty="0"/>
              <a:t> que la </a:t>
            </a:r>
            <a:r>
              <a:rPr lang="en-US" dirty="0" err="1"/>
              <a:t>vidéo</a:t>
            </a:r>
            <a:r>
              <a:rPr lang="en-US" dirty="0"/>
              <a:t> </a:t>
            </a:r>
            <a:r>
              <a:rPr lang="en-US" dirty="0" err="1"/>
              <a:t>vous</a:t>
            </a:r>
            <a:r>
              <a:rPr lang="en-US" dirty="0"/>
              <a:t> a fait </a:t>
            </a:r>
            <a:r>
              <a:rPr lang="en-US" dirty="0" err="1"/>
              <a:t>penser</a:t>
            </a:r>
            <a:r>
              <a:rPr lang="en-US" dirty="0"/>
              <a:t> </a:t>
            </a:r>
            <a:r>
              <a:rPr lang="en-US" dirty="0" err="1"/>
              <a:t>ou</a:t>
            </a:r>
            <a:r>
              <a:rPr lang="en-US" dirty="0"/>
              <a:t> </a:t>
            </a:r>
            <a:r>
              <a:rPr lang="en-US" dirty="0" err="1"/>
              <a:t>ressentir</a:t>
            </a:r>
            <a:r>
              <a:rPr lang="en-US" dirty="0"/>
              <a:t>?</a:t>
            </a:r>
          </a:p>
          <a:p>
            <a:r>
              <a:rPr lang="en-US" dirty="0"/>
              <a:t>Il </a:t>
            </a:r>
            <a:r>
              <a:rPr lang="en-US" dirty="0" err="1"/>
              <a:t>est</a:t>
            </a:r>
            <a:r>
              <a:rPr lang="en-US" dirty="0"/>
              <a:t> important de rappeler aux jeunes que </a:t>
            </a:r>
            <a:r>
              <a:rPr lang="en-US" dirty="0" err="1"/>
              <a:t>l’on</a:t>
            </a:r>
            <a:r>
              <a:rPr lang="en-US" dirty="0"/>
              <a:t> </a:t>
            </a:r>
            <a:r>
              <a:rPr lang="en-US" dirty="0" err="1"/>
              <a:t>peut</a:t>
            </a:r>
            <a:r>
              <a:rPr lang="en-US" dirty="0"/>
              <a:t> </a:t>
            </a:r>
            <a:r>
              <a:rPr lang="en-US" dirty="0" err="1"/>
              <a:t>choisir</a:t>
            </a:r>
            <a:r>
              <a:rPr lang="en-US" dirty="0"/>
              <a:t> de </a:t>
            </a:r>
            <a:r>
              <a:rPr lang="en-US" dirty="0" err="1"/>
              <a:t>consommer</a:t>
            </a:r>
            <a:r>
              <a:rPr lang="en-US" dirty="0"/>
              <a:t> des substances, </a:t>
            </a:r>
            <a:r>
              <a:rPr lang="en-US" dirty="0" err="1"/>
              <a:t>mais</a:t>
            </a:r>
            <a:r>
              <a:rPr lang="en-US" dirty="0"/>
              <a:t> que </a:t>
            </a:r>
            <a:r>
              <a:rPr lang="en-US" dirty="0" err="1"/>
              <a:t>personne</a:t>
            </a:r>
            <a:r>
              <a:rPr lang="en-US" dirty="0"/>
              <a:t> ne </a:t>
            </a:r>
            <a:r>
              <a:rPr lang="en-US" dirty="0" err="1"/>
              <a:t>choisit</a:t>
            </a:r>
            <a:r>
              <a:rPr lang="en-US" dirty="0"/>
              <a:t> </a:t>
            </a:r>
            <a:r>
              <a:rPr lang="en-US" dirty="0" err="1"/>
              <a:t>d’avoir</a:t>
            </a:r>
            <a:r>
              <a:rPr lang="en-US" dirty="0"/>
              <a:t> des </a:t>
            </a:r>
            <a:r>
              <a:rPr lang="en-US" dirty="0" err="1"/>
              <a:t>problèmes</a:t>
            </a:r>
            <a:r>
              <a:rPr lang="en-US" dirty="0"/>
              <a:t> de </a:t>
            </a:r>
            <a:r>
              <a:rPr lang="en-US" dirty="0" err="1"/>
              <a:t>consommation</a:t>
            </a:r>
            <a:r>
              <a:rPr lang="en-US" dirty="0"/>
              <a:t> </a:t>
            </a:r>
            <a:r>
              <a:rPr lang="en-US" dirty="0" err="1"/>
              <a:t>ou</a:t>
            </a:r>
            <a:r>
              <a:rPr lang="en-US" dirty="0"/>
              <a:t> des troubles </a:t>
            </a:r>
            <a:r>
              <a:rPr lang="en-US" dirty="0" err="1"/>
              <a:t>liés</a:t>
            </a:r>
            <a:r>
              <a:rPr lang="en-US" dirty="0"/>
              <a:t> à la </a:t>
            </a:r>
            <a:r>
              <a:rPr lang="en-US" dirty="0" err="1"/>
              <a:t>consommation</a:t>
            </a:r>
            <a:r>
              <a:rPr lang="en-US" dirty="0"/>
              <a:t> de substances. Il </a:t>
            </a:r>
            <a:r>
              <a:rPr lang="en-US" dirty="0" err="1"/>
              <a:t>est</a:t>
            </a:r>
            <a:r>
              <a:rPr lang="en-US" dirty="0"/>
              <a:t> important de le </a:t>
            </a:r>
            <a:r>
              <a:rPr lang="en-US" dirty="0" err="1"/>
              <a:t>reconnaître</a:t>
            </a:r>
            <a:r>
              <a:rPr lang="en-US" dirty="0"/>
              <a:t> et de </a:t>
            </a:r>
            <a:r>
              <a:rPr lang="en-US" dirty="0" err="1"/>
              <a:t>traiter</a:t>
            </a:r>
            <a:r>
              <a:rPr lang="en-US" dirty="0"/>
              <a:t> les </a:t>
            </a:r>
            <a:r>
              <a:rPr lang="en-US" dirty="0" err="1"/>
              <a:t>problèmes</a:t>
            </a:r>
            <a:r>
              <a:rPr lang="en-US" dirty="0"/>
              <a:t> </a:t>
            </a:r>
            <a:r>
              <a:rPr lang="en-US" dirty="0" err="1"/>
              <a:t>liés</a:t>
            </a:r>
            <a:r>
              <a:rPr lang="en-US" dirty="0"/>
              <a:t> à la </a:t>
            </a:r>
            <a:r>
              <a:rPr lang="en-US" dirty="0" err="1"/>
              <a:t>consommation</a:t>
            </a:r>
            <a:r>
              <a:rPr lang="en-US" dirty="0"/>
              <a:t> de substances </a:t>
            </a:r>
            <a:r>
              <a:rPr lang="en-US" dirty="0" err="1"/>
              <a:t>comme</a:t>
            </a:r>
            <a:r>
              <a:rPr lang="en-US" dirty="0"/>
              <a:t> </a:t>
            </a:r>
            <a:r>
              <a:rPr lang="en-US" dirty="0" err="1"/>
              <a:t>n’importe</a:t>
            </a:r>
            <a:r>
              <a:rPr lang="en-US" dirty="0"/>
              <a:t> </a:t>
            </a:r>
            <a:r>
              <a:rPr lang="en-US" dirty="0" err="1"/>
              <a:t>quel</a:t>
            </a:r>
            <a:r>
              <a:rPr lang="en-US" dirty="0"/>
              <a:t> </a:t>
            </a:r>
            <a:r>
              <a:rPr lang="en-US" dirty="0" err="1"/>
              <a:t>autre</a:t>
            </a:r>
            <a:r>
              <a:rPr lang="en-US" dirty="0"/>
              <a:t> </a:t>
            </a:r>
            <a:r>
              <a:rPr lang="en-US" dirty="0" err="1"/>
              <a:t>problème</a:t>
            </a:r>
            <a:r>
              <a:rPr lang="en-US" dirty="0"/>
              <a:t> de santé </a:t>
            </a:r>
            <a:r>
              <a:rPr lang="en-US" dirty="0" err="1"/>
              <a:t>ou</a:t>
            </a:r>
            <a:r>
              <a:rPr lang="en-US" dirty="0"/>
              <a:t> </a:t>
            </a:r>
            <a:r>
              <a:rPr lang="en-US" dirty="0" err="1"/>
              <a:t>médical</a:t>
            </a:r>
            <a:r>
              <a:rPr lang="en-US" dirty="0"/>
              <a:t>, et de </a:t>
            </a:r>
            <a:r>
              <a:rPr lang="en-US" dirty="0" err="1"/>
              <a:t>réfléchir</a:t>
            </a:r>
            <a:r>
              <a:rPr lang="en-US" dirty="0"/>
              <a:t> aux </a:t>
            </a:r>
            <a:r>
              <a:rPr lang="en-US" dirty="0" err="1"/>
              <a:t>préjugés</a:t>
            </a:r>
            <a:r>
              <a:rPr lang="en-US" dirty="0"/>
              <a:t> personnels </a:t>
            </a:r>
            <a:r>
              <a:rPr lang="en-US" dirty="0" err="1"/>
              <a:t>liés</a:t>
            </a:r>
            <a:r>
              <a:rPr lang="en-US" dirty="0"/>
              <a:t> aux </a:t>
            </a:r>
            <a:r>
              <a:rPr lang="en-US" dirty="0" err="1"/>
              <a:t>personnes</a:t>
            </a:r>
            <a:r>
              <a:rPr lang="en-US" dirty="0"/>
              <a:t> qui </a:t>
            </a:r>
            <a:r>
              <a:rPr lang="en-US" dirty="0" err="1"/>
              <a:t>consomment</a:t>
            </a:r>
            <a:r>
              <a:rPr lang="en-US" dirty="0"/>
              <a:t> des substances. La </a:t>
            </a:r>
            <a:r>
              <a:rPr lang="en-US" dirty="0" err="1"/>
              <a:t>stigmatisation</a:t>
            </a:r>
            <a:r>
              <a:rPr lang="en-US" dirty="0"/>
              <a:t> </a:t>
            </a:r>
            <a:r>
              <a:rPr lang="en-US" dirty="0" err="1"/>
              <a:t>peut</a:t>
            </a:r>
            <a:r>
              <a:rPr lang="en-US" dirty="0"/>
              <a:t> </a:t>
            </a:r>
            <a:r>
              <a:rPr lang="en-US" dirty="0" err="1"/>
              <a:t>être</a:t>
            </a:r>
            <a:r>
              <a:rPr lang="en-US" dirty="0"/>
              <a:t> </a:t>
            </a:r>
            <a:r>
              <a:rPr lang="en-US" dirty="0" err="1"/>
              <a:t>renforcée</a:t>
            </a:r>
            <a:r>
              <a:rPr lang="en-US" dirty="0"/>
              <a:t> </a:t>
            </a:r>
            <a:r>
              <a:rPr lang="en-US" dirty="0" err="1"/>
              <a:t>ou</a:t>
            </a:r>
            <a:r>
              <a:rPr lang="en-US" dirty="0"/>
              <a:t> </a:t>
            </a:r>
            <a:r>
              <a:rPr lang="en-US" dirty="0" err="1"/>
              <a:t>évitée</a:t>
            </a:r>
            <a:r>
              <a:rPr lang="en-US" dirty="0"/>
              <a:t>, </a:t>
            </a:r>
            <a:r>
              <a:rPr lang="en-US" dirty="0" err="1"/>
              <a:t>selon</a:t>
            </a:r>
            <a:r>
              <a:rPr lang="en-US" dirty="0"/>
              <a:t> les mots que nous </a:t>
            </a:r>
            <a:r>
              <a:rPr lang="en-US" dirty="0" err="1"/>
              <a:t>utilisons</a:t>
            </a:r>
            <a:r>
              <a:rPr lang="en-US" dirty="0"/>
              <a:t>.</a:t>
            </a:r>
          </a:p>
          <a:p>
            <a:endParaRPr lang="en-US" dirty="0"/>
          </a:p>
          <a:p>
            <a:r>
              <a:rPr lang="en-US" dirty="0"/>
              <a: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1.7.2013</a:t>
            </a:r>
          </a:p>
          <a:p>
            <a:endParaRPr lang="en-US"/>
          </a:p>
          <a:p>
            <a:r>
              <a:rPr lang="en-US"/>
              <a:t>Option d’activité 2 : Santé liée à l’utilisation de substances</a:t>
            </a:r>
          </a:p>
          <a:p>
            <a:r>
              <a:rPr lang="en-US"/>
              <a:t>L’objectif de cette activité est d’aider les pairs leaders à discuter de la santé liée à la consommation de substances et à comprendre que la consommation de substances se situe sur un spectre. Il est important que les jeunes réfléchissent à leurs propres expériences en matière de substances et comprennent que chacun se situe quelque part dans le spectre et qu’il existe de nombreuses raisons différentes pour lesquelles une personne peut choisir de consommer des substances.</a:t>
            </a:r>
          </a:p>
          <a:p>
            <a:endParaRPr lang="en-US"/>
          </a:p>
          <a:p>
            <a:r>
              <a:rPr lang="en-US"/>
              <a:t>Matériel nécessaire :</a:t>
            </a:r>
          </a:p>
          <a:p>
            <a:r>
              <a:rPr lang="en-US"/>
              <a:t>Grands blocs-notes</a:t>
            </a:r>
          </a:p>
          <a:p>
            <a:r>
              <a:rPr lang="en-US"/>
              <a:t>Marqueurs de couleur</a:t>
            </a:r>
          </a:p>
          <a:p>
            <a:r>
              <a:rPr lang="en-US"/>
              <a:t>Ruban adhésif de masquage ou ruban adhésif de peintre</a:t>
            </a:r>
          </a:p>
          <a:p>
            <a:endParaRPr lang="en-US"/>
          </a:p>
          <a:p>
            <a:r>
              <a:rPr lang="en-US"/>
              <a:t>Directives</a:t>
            </a:r>
          </a:p>
          <a:p>
            <a:r>
              <a:rPr lang="en-US"/>
              <a:t>Répartissez les jeunes en groupes de 4 à 5 (en fonction du nombre de participants).</a:t>
            </a:r>
          </a:p>
          <a:p>
            <a:r>
              <a:rPr lang="en-US"/>
              <a:t>Distribuez de grands blocs-notes aux groupes et demandez-leur de noter leurs réponses aux questions présentées sur la diapositive.</a:t>
            </a:r>
          </a:p>
          <a:p>
            <a:r>
              <a:rPr lang="en-US"/>
              <a:t>Une fois que les groupes ont fini d’écrire leurs idées, placez les affiches dans un endroit visible par tous.</a:t>
            </a:r>
          </a:p>
          <a:p>
            <a:r>
              <a:rPr lang="en-US"/>
              <a:t>Réunissez-vous en grand groupe pour discuter des réponses et des thèmes communs (vous trouverez ci-dessous des informations qui aideront l’animateur).</a:t>
            </a:r>
          </a:p>
          <a:p>
            <a:endParaRPr lang="en-US"/>
          </a:p>
          <a:p>
            <a:r>
              <a:rPr lang="en-US"/>
              <a:t>Demandez aux jeunes :</a:t>
            </a:r>
          </a:p>
          <a:p>
            <a:r>
              <a:rPr lang="en-US"/>
              <a:t>Comment pourriez-vous aider un ami ou un proche qui a des problèmes de consommation de substances?</a:t>
            </a:r>
          </a:p>
          <a:p>
            <a:r>
              <a:rPr lang="en-US"/>
              <a:t>Comment peut-on lutter contre la stigmatisation et la discrimination à l’égard des personnes qui consomment des substances?</a:t>
            </a:r>
          </a:p>
          <a:p>
            <a:endParaRPr lang="en-US"/>
          </a:p>
          <a:p>
            <a:r>
              <a:rPr lang="en-US"/>
              <a:t>Réponses possibles et messages clés :</a:t>
            </a:r>
          </a:p>
          <a:p>
            <a:endParaRPr lang="en-US"/>
          </a:p>
          <a:p>
            <a:r>
              <a:rPr lang="en-US"/>
              <a:t>N’oubliez pas que vous n’avez pas à avoir toutes les réponses, votre objectif est d’écouter et de permettre à la personne de se sentir entendue et d’essayer de la mettre en contact avec d’autres personnes pour l’aider. Il arrive qu’une personne ne se rende pas compte des problèmes liés à sa consommation de substances. Parler avec elle peut l’aider et peut être l’encouragement dont elle ont besoin pour chercher de l’aide. Il peut être difficile ou inconfortable d’entamer la conversation, mais il existe des moyens de montrer que vous vous souciez des autres. Sachez que la conversation peut susciter des émotions fortes et ne pas se dérouler comme vous le souhaitez, et ce n’est pas grave. Si vous avez des difficultés à le faire, consultez la rubrique « Conseils pour parler à quelqu’un au sujet de l’utilisation de substances » (ottawapublichealth.ca/fr). </a:t>
            </a:r>
          </a:p>
          <a:p>
            <a:r>
              <a:rPr lang="en-US"/>
              <a:t>Pour obtenir de l’aide pour vous-même, un ami ou un proche, il est important de se rappeler que chaque personne a des objectifs différents en ce qui concerne sa santé liée à la consommation de substances, et de soutenir vos amis et vos proches, quelle que soit leur position dans le spectre. Voici quelques conseils utiles :</a:t>
            </a:r>
          </a:p>
          <a:p>
            <a:r>
              <a:rPr lang="en-US"/>
              <a:t>Dites ce que vous remarquez sans porter de jugement, et restez ouvert d’esprit et solidaire. </a:t>
            </a:r>
          </a:p>
          <a:p>
            <a:r>
              <a:rPr lang="en-US"/>
              <a:t>N’oubliez pas de parler avec gentillesse et compassion. </a:t>
            </a:r>
          </a:p>
          <a:p>
            <a:r>
              <a:rPr lang="en-US"/>
              <a:t>Encouragez des comportements et des choix plus sûrs ou moins risqués.</a:t>
            </a:r>
          </a:p>
          <a:p>
            <a:r>
              <a:rPr lang="en-US"/>
              <a:t>Donnez l’exemple en disant que vous avez demandé de l’aide dans le passé, auprès d’un conseiller ou d’un adulte. </a:t>
            </a:r>
          </a:p>
          <a:p>
            <a:r>
              <a:rPr lang="en-US"/>
              <a:t>Demandez-leur s’ils souhaitent parler à quelqu’un pour obtenir plus d’informations. </a:t>
            </a:r>
          </a:p>
          <a:p>
            <a:r>
              <a:rPr lang="en-US"/>
              <a:t>Encouragez votre ami ou votre proche à téléphoner, à se rendre sur place ou à lire les informations en ligne. Si vous souhaitez orienter une personne vers une ressource et que vous ne savez pas comment faire, ou si la personne commence à vous dire des choses auxquelles il est difficile de répondre, vous pouvez orienter la conversation en disant quelque chose comme « ce que vous vivez semble difficile à gérer seul ». Je connais une personne ou une organisation qui peut t’aider. Puis-je te mettre en contact avec elle? Vous pouvez même lui proposer de l’accompagner si elle est nerveuse à l’idée d’y aller seule.</a:t>
            </a:r>
          </a:p>
          <a:p>
            <a:endParaRPr lang="en-US"/>
          </a:p>
          <a:p>
            <a:r>
              <a:rPr lang="en-US"/>
              <a:t>B. La stigmatisation est une attitude négative, une croyance ou un comportement discriminatoire à l’égard des personnes. La stigmatisation est l’un des principaux obstacles qui empêchent les personnes confrontées à des problèmes de consommation de substances d’obtenir de l’aide, de recevoir des soins ou même de dire à leurs proches qu’elles ont des difficultés.  Voici quelques moyens de réduire la stigmatisation et la discrimination liées à la consommation de substances : </a:t>
            </a:r>
          </a:p>
          <a:p>
            <a:r>
              <a:rPr lang="en-US"/>
              <a:t>Corrigez les informations erronées sur la consommation de substances ou les personnes qui en consomment lorsque vous les entendez, ou orientez les gens vers des ressources qui contiennent des informations correctes. </a:t>
            </a:r>
          </a:p>
          <a:p>
            <a:r>
              <a:rPr lang="en-US"/>
              <a:t>Faites preuve de compassion et de compréhension et encouragez les autres à faire de même. </a:t>
            </a:r>
          </a:p>
          <a:p>
            <a:r>
              <a:rPr lang="en-US"/>
              <a:t>Utilisez un langage déstigmatisant et adapté à la personne (voir l’annexe 5 pour plus d’information). </a:t>
            </a:r>
          </a:p>
          <a:p>
            <a:r>
              <a:rPr lang="en-US"/>
              <a:t>Recherchez s’il existe des organisations ou des groupes dans votre région qui centralisent les voix et les expériences des personnes qui consomment des substances pour trouver des occasions d’en apprendre davantage sur la santé liée à la consommation de substances.</a:t>
            </a:r>
          </a:p>
          <a:p>
            <a:r>
              <a:rPr lang="en-US"/>
              <a:t>Plaidez en faveur de changements politiques qui déstigmatisent la consommation de substances et mettent l’accent sur l’expérience vécue des personnes qui consomment des substance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1.7.2013</a:t>
            </a:r>
          </a:p>
          <a:p>
            <a:endParaRPr lang="en-US"/>
          </a:p>
          <a:p>
            <a:r>
              <a:rPr lang="en-US"/>
              <a:t>Vidéo no 2 : Et si nous parlions de la santé physique comme nous parlons de la santé mentale?</a:t>
            </a:r>
          </a:p>
          <a:p>
            <a:endParaRPr lang="en-US"/>
          </a:p>
          <a:p>
            <a:r>
              <a:rPr lang="en-US"/>
              <a: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1.7.2013</a:t>
            </a:r>
          </a:p>
          <a:p>
            <a:endParaRPr lang="en-US"/>
          </a:p>
          <a:p>
            <a:endParaRPr lang="en-US"/>
          </a:p>
          <a:p>
            <a:endParaRPr lang="en-US"/>
          </a:p>
          <a:p>
            <a:r>
              <a:rPr lang="en-US"/>
              <a: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1.7.2013</a:t>
            </a:r>
          </a:p>
          <a:p>
            <a:endParaRPr lang="en-US"/>
          </a:p>
          <a:p>
            <a:r>
              <a:rPr lang="en-US"/>
              <a:t>Questions pour la discussion en groupe (voir diapositive ci-dessus)</a:t>
            </a:r>
          </a:p>
          <a:p>
            <a:endParaRPr lang="en-US"/>
          </a:p>
          <a:p>
            <a:r>
              <a:rPr lang="en-US"/>
              <a:t>Questions supplémentaires pour la discussion :</a:t>
            </a:r>
          </a:p>
          <a:p>
            <a:r>
              <a:rPr lang="en-US"/>
              <a:t>Pourquoi pensez-vous que les personnes vivant avec une maladie mentale sont stigmatisées? Pourquoi pensez-vous que les personnes confrontées à des problèmes de consommation de substances sont stigmatisées?</a:t>
            </a:r>
          </a:p>
          <a:p>
            <a:r>
              <a:rPr lang="en-US"/>
              <a:t>Existe-t-il, à votre avis, d’autres problèmes de santé ou d’autres problèmes sociaux qui sont stigmatisés?</a:t>
            </a:r>
          </a:p>
          <a:p>
            <a:r>
              <a:rPr lang="en-US"/>
              <a:t>Selon vous, quelles sont les retombées de la stigmatisation sur la vie des personnes atteintes de maladie mentale ou de problèmes de santé mentale? Qu’en est-il des personnes qui sont confrontées à des problèmes de consommation de substances ou à des troubles liés à la consommation de substances?</a:t>
            </a:r>
          </a:p>
          <a:p>
            <a:r>
              <a:rPr lang="en-US"/>
              <a:t>Que pourrait-on faire pour changer l’opinion et l’attitude du public à l’égard des personnes souffrant de problèmes de santé mentale ou de maladie mentale? Qu’en est-il des personnes qui sont confrontées à des problèmes de consommation de substances ou à des troubles liés à la consommation de substances?</a:t>
            </a:r>
          </a:p>
          <a:p>
            <a:endParaRPr lang="en-US"/>
          </a:p>
          <a:p>
            <a:r>
              <a:rPr lang="en-US"/>
              <a:t>Réponses possibles des participants :</a:t>
            </a:r>
          </a:p>
          <a:p>
            <a:r>
              <a:rPr lang="en-US"/>
              <a:t>La stigmatisation peut prendre la forme d’attitudes négatives, de méchanceté à l’égard des gens, de mauvais traitements et de blessures infligées à d’autres personnes en raison de leur maladie mentale et des idées fausses qui l’entourent.</a:t>
            </a:r>
          </a:p>
          <a:p>
            <a:r>
              <a:rPr lang="en-US"/>
              <a:t>Les sentiments liés à la stigmatisation peuvent être les suivants : isolement, honte, culpabilité, accablement, peur pour la sécurité, incapacité à mener ses activités habituelles, peur du jugement, ne pas savoir où trouver de l’aide.</a:t>
            </a:r>
          </a:p>
          <a:p>
            <a:r>
              <a:rPr lang="en-US"/>
              <a:t>Les films, les émissions de télévision et les histoires diffusées dans les médias ou sur les réseaux sociaux qui dépeignent les personnes atteintes d’une maladie mentale comme étant violentes peuvent influencer la façon dont les gens perçoivent la maladie mentale. Les personnes atteintes de maladies mentales peuvent parfois agir différemment et les autres peuvent craindre des choses qu’ils ne comprennent pas.</a:t>
            </a:r>
          </a:p>
          <a:p>
            <a:r>
              <a:rPr lang="en-US"/>
              <a:t>Dépendances et consommation de substances, VIH/sida, poids, communauté 2ELGBTQ+</a:t>
            </a:r>
          </a:p>
          <a:p>
            <a:r>
              <a:rPr lang="en-US"/>
              <a:t>Les personnes peuvent décider de ne pas se faire aider même si cette aide pouvait les faire se sentir mieux, elles peuvent se sentir seules, ou la stigmatisation peut les empêcher de dire à leurs amis et à leur famille qu’elles ont des difficultés. </a:t>
            </a:r>
          </a:p>
          <a:p>
            <a:r>
              <a:rPr lang="en-US"/>
              <a:t>Éducation, changements politiques, campagnes, changement des normes sociales</a:t>
            </a:r>
          </a:p>
          <a:p>
            <a:endParaRPr lang="en-US"/>
          </a:p>
          <a:p>
            <a:r>
              <a:rPr lang="en-US"/>
              <a: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1.7.2013</a:t>
            </a:r>
          </a:p>
          <a:p>
            <a:endParaRPr lang="en-US"/>
          </a:p>
          <a:p>
            <a:r>
              <a:rPr lang="en-US"/>
              <a:t>« La stigmatisation désigne un ensemble d’attitudes et de comportements négatifs à l’égard des personnes atteintes d’une maladie mentale. Elle peut faire en sorte qu’une personne soit mal étiquetée et traitée de manière injuste. Voici quelques exemples courants de stigmatisation liée à la maladie mentale. »</a:t>
            </a:r>
          </a:p>
          <a:p>
            <a:r>
              <a:rPr lang="en-US"/>
              <a:t>Les exclure des activités.</a:t>
            </a:r>
          </a:p>
          <a:p>
            <a:r>
              <a:rPr lang="en-US"/>
              <a:t>Utiliser un langage préjudiciable, tel que « fou » ou « dingue ».</a:t>
            </a:r>
          </a:p>
          <a:p>
            <a:r>
              <a:rPr lang="en-US"/>
              <a:t>Éviter les gens atteints de certains troubles mentaux.</a:t>
            </a:r>
          </a:p>
          <a:p>
            <a:r>
              <a:rPr lang="en-US"/>
              <a:t>Dire des choses comme « ils pourraient s’améliorer s’ils dormaient suffisamment et s’ils faisaient de l’exercice » ou</a:t>
            </a:r>
          </a:p>
          <a:p>
            <a:r>
              <a:rPr lang="en-US"/>
              <a:t>« ils cherchent juste à attirer l’attention ».</a:t>
            </a:r>
          </a:p>
          <a:p>
            <a:endParaRPr lang="en-US"/>
          </a:p>
          <a:p>
            <a:r>
              <a:rPr lang="en-US"/>
              <a:t>« La stigmatisation peut empêcher les gens d’obtenir l’aide dont ils ont besoin. Les personnes qui ont un problème de santé mentale, ou qui pensent en avoir un, peuvent se sentir gênées ou ne pas vouloir en parler. Ils peuvent craindre d’être jugés par leurs amis, leur famille ou d’autres personnes. La stigmatisation peut également les amener à se sentir désespérés et seuls. »</a:t>
            </a:r>
          </a:p>
          <a:p>
            <a:r>
              <a:rPr lang="en-US"/>
              <a:t> </a:t>
            </a:r>
          </a:p>
          <a:p>
            <a:r>
              <a:rPr lang="en-US"/>
              <a:t>Demandez aux élèves pourquoi ils pensent que les maladies mentales sont stigmatisées.</a:t>
            </a:r>
          </a:p>
          <a:p>
            <a:r>
              <a:rPr lang="en-US"/>
              <a:t>Les médias : l’exposition à des récits médiatiques qui présentent les personnes atteintes de maladie mentale comme violentes, criminelles, dangereuses, incompétentes et fondamentalement différentes des autres personnes. </a:t>
            </a:r>
          </a:p>
          <a:p>
            <a:r>
              <a:rPr lang="en-US"/>
              <a:t>Le silence : la stigmatisation s’exprime souvent par le silence. Ne pas parler de la santé mentale peut nous empêcher de tendre la main lorsque nous sommes en difficulté et peut même nous empêcher de soutenir quelqu’un qui nous est cher.</a:t>
            </a:r>
          </a:p>
          <a:p>
            <a:r>
              <a:rPr lang="en-US"/>
              <a:t>Manque de compréhension ou peur : les sentiments négatifs ou les jugements à l’égard de la maladie mentale peuvent être le résultat d’une incompréhension.</a:t>
            </a:r>
          </a:p>
          <a:p>
            <a:endParaRPr lang="en-US"/>
          </a:p>
          <a:p>
            <a:r>
              <a:rPr lang="en-US"/>
              <a:t>« Nous avons fait des progrès dans la réduction de la stigmatisation, mais il reste encore beaucoup de chemin à parcourir. »</a:t>
            </a:r>
          </a:p>
          <a:p>
            <a:endParaRPr lang="en-US"/>
          </a:p>
          <a:p>
            <a:r>
              <a:rPr lang="en-US"/>
              <a:t>Voir la vidéo (en anglais) https://youtu.be/eio-I8PbdDk</a:t>
            </a:r>
          </a:p>
          <a:p>
            <a:endParaRPr lang="en-US"/>
          </a:p>
          <a:p>
            <a:r>
              <a:rPr lang="en-US"/>
              <a:t> </a:t>
            </a:r>
          </a:p>
          <a:p>
            <a:r>
              <a:rPr lang="en-US"/>
              <a:t>Activité après la vidéo :</a:t>
            </a:r>
          </a:p>
          <a:p>
            <a:r>
              <a:rPr lang="en-US"/>
              <a:t>Demandez aux participants de partager ce qu’ils ont vu, ressenti et entendu.</a:t>
            </a:r>
          </a:p>
          <a:p>
            <a:r>
              <a:rPr lang="en-US"/>
              <a:t>Questions suggérées pour stimuler la discussion :</a:t>
            </a:r>
          </a:p>
          <a:p>
            <a:r>
              <a:rPr lang="en-US"/>
              <a:t>Qu’est-ce que la stigmatisation?</a:t>
            </a:r>
          </a:p>
          <a:p>
            <a:r>
              <a:rPr lang="en-US"/>
              <a:t>Avez-vous vécu un moment de votre vie où vous avez eu l’impression d’être différents? Quelles ont été vos impressions générales?</a:t>
            </a:r>
          </a:p>
          <a:p>
            <a:r>
              <a:rPr lang="en-US"/>
              <a:t>Pourquoi pensez-vous que les personnes vivant avec une maladie mentale sont stigmatisées? </a:t>
            </a:r>
          </a:p>
          <a:p>
            <a:r>
              <a:rPr lang="en-US"/>
              <a:t>Existe-t-il, à votre avis, d’autres problèmes sociaux ou problèmes de santé qui sont stigmatisés? </a:t>
            </a:r>
          </a:p>
          <a:p>
            <a:r>
              <a:rPr lang="en-US"/>
              <a:t>Selon vous, quelles sont les retombées de la stigmatisation sur la vie des personnes atteintes de maladie mentale ou de problèmes de santé mentale? </a:t>
            </a:r>
          </a:p>
          <a:p>
            <a:r>
              <a:rPr lang="en-US"/>
              <a:t>Que pourrait-on faire pour changer l’opinion et l’attitude du public à l’égard des personnes atteintes de problèmes de santé mentale ou de maladie mentale? </a:t>
            </a:r>
          </a:p>
          <a:p>
            <a:endParaRPr lang="en-US"/>
          </a:p>
          <a:p>
            <a:endParaRPr lang="en-US"/>
          </a:p>
          <a:p>
            <a:endParaRPr lang="en-US"/>
          </a:p>
          <a:p>
            <a:endParaRPr lang="en-US"/>
          </a:p>
          <a:p>
            <a:endParaRPr lang="en-US"/>
          </a:p>
          <a:p>
            <a:r>
              <a:rPr lang="en-US"/>
              <a:t>34</a:t>
            </a:r>
          </a:p>
          <a:p>
            <a:endParaRPr lang="en-US"/>
          </a:p>
          <a:p>
            <a:r>
              <a:rPr lang="en-US"/>
              <a: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1.7.2013</a:t>
            </a:r>
          </a:p>
          <a:p>
            <a:endParaRPr lang="en-US"/>
          </a:p>
          <a:p>
            <a:r>
              <a:rPr lang="en-US"/>
              <a:t>La santé mentale et le suicide font l’objet d’une grande stigmatisation. L’une des raisons en est le manque de connaissance et de compréhension de la consommation de substances et de la maladie mentale. Le langage est un moyen de réduire la stigmatisation liée à la maladie mentale et à la consommation de substances.</a:t>
            </a:r>
          </a:p>
          <a:p>
            <a:endParaRPr lang="en-US"/>
          </a:p>
          <a:p>
            <a:r>
              <a:rPr lang="en-US"/>
              <a:t>L’une des phrases les plus courantes que nous entendons : « Ils se sont suicidés. » Cela implique un élément criminel dans la mort d’une personne, comme si elle avait commis un crime, et stigmatise encore plus la personne et ses proches. Elle date d’une époque où les tentatives de suicide étaient illégales.</a:t>
            </a:r>
          </a:p>
          <a:p>
            <a:endParaRPr lang="en-US"/>
          </a:p>
          <a:p>
            <a:endParaRPr lang="en-US"/>
          </a:p>
          <a:p>
            <a:r>
              <a:rPr lang="en-US"/>
              <a:t>En connaissez-vous d’autres qui ne figurent pas sur cette liste?</a:t>
            </a:r>
          </a:p>
          <a:p>
            <a:endParaRPr lang="en-US"/>
          </a:p>
          <a:p>
            <a:endParaRPr lang="en-US"/>
          </a:p>
          <a:p>
            <a:r>
              <a:rPr lang="en-US"/>
              <a:t>35</a:t>
            </a:r>
          </a:p>
          <a:p>
            <a:endParaRPr lang="en-US"/>
          </a:p>
          <a:p>
            <a:r>
              <a:rPr lang="en-US"/>
              <a: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1.7.2013</a:t>
            </a:r>
          </a:p>
          <a:p>
            <a:endParaRPr lang="en-US"/>
          </a:p>
          <a:p>
            <a:r>
              <a:rPr lang="en-US"/>
              <a:t>Le langage est un outil puissant et un des moyens de réduire la stigmatisation liée à la maladie mentale et à la consommation de substances. Les mots que nous utilisons peuvent soit renforcer les stéréotypes négatifs, soit les alimenter. L’utilisation d’un langage centré sur la personne dans nos conversations quotidiennes peut contribuer à réduire les mythes et les idées fausses.  </a:t>
            </a:r>
          </a:p>
          <a:p>
            <a:endParaRPr lang="en-US"/>
          </a:p>
          <a:p>
            <a:r>
              <a:rPr lang="en-US"/>
              <a:t>Avec le langage de la personne d’abord, nous parlons de la personne et la mettons en valeur avant de mentionner son diagnostic. Par exemple, au lieu de dire « les malades mentaux », nous dirions « les personnes atteintes de maladies mentales ». </a:t>
            </a:r>
          </a:p>
          <a:p>
            <a:endParaRPr lang="en-US"/>
          </a:p>
          <a:p>
            <a:r>
              <a:rPr lang="en-US"/>
              <a:t>L’une des phrases les plus courantes que nous entendons : « Ils se sont suicidés. » Cela implique un élément criminel dans la mort d’une personne, comme si elle avait commis un crime, et stigmatise encore plus la personne et ses proches. Elle date d’une époque où les tentatives de suicide étaient illégales.</a:t>
            </a:r>
          </a:p>
          <a:p>
            <a:endParaRPr lang="en-US"/>
          </a:p>
          <a:p>
            <a:r>
              <a:rPr lang="en-US"/>
              <a:t>(Examinez ensuite les autres)</a:t>
            </a:r>
          </a:p>
          <a:p>
            <a:endParaRPr lang="en-US"/>
          </a:p>
          <a:p>
            <a:r>
              <a:rPr lang="en-US"/>
              <a: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1.7.2013</a:t>
            </a:r>
          </a:p>
          <a:p>
            <a:endParaRPr lang="en-US"/>
          </a:p>
          <a:p>
            <a:r>
              <a:rPr lang="en-US"/>
              <a:t>Option d’activité 1 :   Pensez à des mots que vous avez entendus et qui sont stigmatisants.  Comment pouvez-vous, en tant qu’élèves, contribuer à faire évoluer la culture afin que ces mots soient utilisés avec plus de précaution?</a:t>
            </a:r>
          </a:p>
          <a:p>
            <a:endParaRPr lang="en-US"/>
          </a:p>
          <a:p>
            <a:r>
              <a:rPr lang="en-US"/>
              <a:t>Option d’activité 2 : </a:t>
            </a:r>
          </a:p>
          <a:p>
            <a:r>
              <a:rPr lang="en-US"/>
              <a:t>Suggestion d’activité : Langage centré sur la personne</a:t>
            </a:r>
          </a:p>
          <a:p>
            <a:r>
              <a:rPr lang="en-US"/>
              <a:t>Matériel nécessaire :</a:t>
            </a:r>
          </a:p>
          <a:p>
            <a:r>
              <a:rPr lang="en-US"/>
              <a:t>Deux cartes de titre – « Stigmatisant » et « Respectueux ».</a:t>
            </a:r>
          </a:p>
          <a:p>
            <a:r>
              <a:rPr lang="en-US"/>
              <a:t>Cartes plastifiées avec des exemples de langage respectueux et stigmatisant</a:t>
            </a:r>
          </a:p>
          <a:p>
            <a:r>
              <a:rPr lang="en-US"/>
              <a:t>Ruban adhésif de masquage ou ruban adhésif de peintre</a:t>
            </a:r>
          </a:p>
          <a:p>
            <a:endParaRPr lang="en-US"/>
          </a:p>
          <a:p>
            <a:r>
              <a:rPr lang="en-US"/>
              <a:t>Directives</a:t>
            </a:r>
          </a:p>
          <a:p>
            <a:r>
              <a:rPr lang="en-US"/>
              <a:t>Assurez-vous de disposer de plusieurs cartes. Chaque carte comprend divers exemples de langage stigmatisant et respectueux, et non seulement les exemples énumérés sur cette diapositive.</a:t>
            </a:r>
          </a:p>
          <a:p>
            <a:r>
              <a:rPr lang="en-US"/>
              <a:t>Mélangez les cartes (si possible en gros caractères) afin que les phrases puissent être lues de loin (il y a environ 2 à 3 phrases par page).</a:t>
            </a:r>
          </a:p>
          <a:p>
            <a:r>
              <a:rPr lang="en-US"/>
              <a:t>Divisez les jeunes en deux groupes ou plus et demandez-leur de s’aligner les uns derrière les autres (à la manière d’un relais). Répartissez les cartes de manière égale entre les groupes.</a:t>
            </a:r>
          </a:p>
          <a:p>
            <a:r>
              <a:rPr lang="en-US"/>
              <a:t>Demandez aux jeunes de travailler ensemble dans leurs groupes pour discuter des cartes. Lorsque le groupe est prêt à répondre, la première personne de la file d’attente colle la phrase sur le mur sous la rubrique appropriée (stigmatisant ou respectueux). </a:t>
            </a:r>
          </a:p>
          <a:p>
            <a:r>
              <a:rPr lang="en-US"/>
              <a:t>Après avoir répondu, le jeune rejoindra la fin de la ligne. Répétez les étapes 1 à 5 jusqu’à ce qu’un groupe n’ait plus de cartes. </a:t>
            </a:r>
          </a:p>
          <a:p>
            <a:r>
              <a:rPr lang="en-US"/>
              <a:t>Passez en revue les exemples de langage respectueux et faites référence au langage stigmatisant si nécessaire.</a:t>
            </a:r>
          </a:p>
          <a:p>
            <a:endParaRPr lang="en-US"/>
          </a:p>
          <a:p>
            <a:endParaRPr lang="en-US"/>
          </a:p>
          <a:p>
            <a:endParaRPr lang="en-US"/>
          </a:p>
          <a:p>
            <a:endParaRPr lang="en-US"/>
          </a:p>
          <a:p>
            <a:endParaRPr lang="en-US"/>
          </a:p>
          <a:p>
            <a:endParaRPr lang="en-US"/>
          </a:p>
          <a:p>
            <a:endParaRPr lang="en-US"/>
          </a:p>
          <a:p>
            <a:r>
              <a:rPr lang="en-US"/>
              <a:t>37</a:t>
            </a:r>
          </a:p>
          <a:p>
            <a:endParaRPr lang="en-US"/>
          </a:p>
          <a:p>
            <a:r>
              <a:rPr lang="en-US"/>
              <a: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1.7.2013</a:t>
            </a:r>
          </a:p>
          <a:p>
            <a:endParaRPr lang="en-US"/>
          </a:p>
          <a:p>
            <a:r>
              <a:rPr lang="en-US"/>
              <a:t>Vidéo (en français) : https://www.youtube.com/watch?v=LlPOk-kG6r0</a:t>
            </a:r>
          </a:p>
          <a:p>
            <a:endParaRPr lang="en-US"/>
          </a:p>
          <a:p>
            <a:endParaRPr lang="en-US"/>
          </a:p>
          <a:p>
            <a:r>
              <a:rPr lang="en-US"/>
              <a:t>« Tout le monde est confronté au stress à un degré ou à un autre. Les animaux ressentent le stress. Les poissons ressentent le stress. Il n’y a pas à dire, CHAQUE ÊTRE VIVANT ressent du stress. Il fait partie de la vie quotidienne. C’est une réaction naturelle à tout ce qui nous menace, nous défie, nous inquiète et/ou nous cause une grande émotion, comme un nouvel emploi ou une échéance à venir pour un projet scolaire. »</a:t>
            </a:r>
          </a:p>
          <a:p>
            <a:endParaRPr lang="en-US"/>
          </a:p>
          <a:p>
            <a:r>
              <a:rPr lang="en-US"/>
              <a:t>Lire la vidéo : 2 min 40</a:t>
            </a:r>
          </a:p>
          <a:p>
            <a:r>
              <a:rPr lang="en-US"/>
              <a:t>https://www.youtube.com/watch?v=LlPOk-kG6r0</a:t>
            </a:r>
          </a:p>
          <a:p>
            <a:endParaRPr lang="en-US"/>
          </a:p>
          <a:p>
            <a:r>
              <a:rPr lang="en-US"/>
              <a:t>Discutez des principaux points à retenir de la vidéo :</a:t>
            </a:r>
          </a:p>
          <a:p>
            <a:r>
              <a:rPr lang="en-US"/>
              <a:t>Le stress n’est pas toujours causé par des événements négatifs.</a:t>
            </a:r>
          </a:p>
          <a:p>
            <a:r>
              <a:rPr lang="en-US"/>
              <a:t>Le stress n’est pas nécessairement une mauvaise chose : un niveau optimal nous donne la motivation nécessaire pour accomplir des tâches.</a:t>
            </a:r>
          </a:p>
          <a:p>
            <a:r>
              <a:rPr lang="en-US"/>
              <a:t>Nos pensées peuvent jouer un rôle important dans la façon dont nous vivons le stress.</a:t>
            </a:r>
          </a:p>
          <a:p>
            <a:endParaRPr lang="en-US"/>
          </a:p>
          <a:p>
            <a:r>
              <a:rPr lang="en-US"/>
              <a:t>38</a:t>
            </a:r>
          </a:p>
          <a:p>
            <a:endParaRPr lang="en-US"/>
          </a:p>
          <a:p>
            <a:r>
              <a:rPr lang="en-US"/>
              <a: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1.7.2013</a:t>
            </a:r>
          </a:p>
          <a:p>
            <a:endParaRPr lang="en-US"/>
          </a:p>
          <a:p>
            <a:r>
              <a:rPr lang="en-US"/>
              <a:t>Vidéo (en français) : https://www.youtube.com/watch?v=LlPOk-kG6r0</a:t>
            </a:r>
          </a:p>
          <a:p>
            <a:endParaRPr lang="en-US"/>
          </a:p>
          <a:p>
            <a:endParaRPr lang="en-US"/>
          </a:p>
          <a:p>
            <a:r>
              <a:rPr lang="en-US"/>
              <a:t>« Tout le monde est confronté au stress à un degré ou à un autre. Les animaux ressentent le stress. Les poissons ressentent le stress. Il n’y a pas à dire, CHAQUE ÊTRE VIVANT ressent du stress. Il fait partie de la vie quotidienne. C’est une réaction naturelle à tout ce qui nous menace, nous défie, nous inquiète et/ou nous cause une grande émotion, comme un nouvel emploi ou une échéance à venir pour un projet scolaire. »</a:t>
            </a:r>
          </a:p>
          <a:p>
            <a:endParaRPr lang="en-US"/>
          </a:p>
          <a:p>
            <a:r>
              <a:rPr lang="en-US"/>
              <a:t>Lire la vidéo : 2 min 40</a:t>
            </a:r>
          </a:p>
          <a:p>
            <a:r>
              <a:rPr lang="en-US"/>
              <a:t>https://www.youtube.com/watch?v=LlPOk-kG6r0</a:t>
            </a:r>
          </a:p>
          <a:p>
            <a:endParaRPr lang="en-US"/>
          </a:p>
          <a:p>
            <a:r>
              <a:rPr lang="en-US"/>
              <a:t>Discutez des principaux points à retenir de la vidéo :</a:t>
            </a:r>
          </a:p>
          <a:p>
            <a:r>
              <a:rPr lang="en-US"/>
              <a:t>Le stress n’est pas toujours causé par des événements négatifs.</a:t>
            </a:r>
          </a:p>
          <a:p>
            <a:r>
              <a:rPr lang="en-US"/>
              <a:t>Le stress n’est pas nécessairement une mauvaise chose : un niveau optimal nous donne la motivation nécessaire pour accomplir des tâches.</a:t>
            </a:r>
          </a:p>
          <a:p>
            <a:r>
              <a:rPr lang="en-US"/>
              <a:t>Nos pensées peuvent jouer un rôle important dans la façon dont nous vivons le stress.</a:t>
            </a:r>
          </a:p>
          <a:p>
            <a:endParaRPr lang="en-US"/>
          </a:p>
          <a:p>
            <a:r>
              <a:rPr lang="en-US"/>
              <a:t>38</a:t>
            </a:r>
          </a:p>
          <a:p>
            <a:endParaRPr lang="en-US"/>
          </a:p>
          <a:p>
            <a:r>
              <a:rPr lang="en-US"/>
              <a: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1.7.2013</a:t>
            </a:r>
          </a:p>
          <a:p>
            <a:endParaRPr lang="en-US"/>
          </a:p>
          <a:p>
            <a:r>
              <a:rPr lang="en-US"/>
              <a:t>Angela</a:t>
            </a:r>
          </a:p>
          <a:p>
            <a:r>
              <a:rPr lang="en-US"/>
              <a:t>Heure : 3 min</a:t>
            </a:r>
          </a:p>
          <a:p>
            <a:r>
              <a:rPr lang="en-US"/>
              <a:t>« Notre société dépense d’innombrables dollars en produits de bien-être pour éviter ou réduire le stress, et nous sommes encouragés à poursuivre la croyance selon laquelle le bonheur consiste à ne pas avoir d’émotions négatives. Cette façon de penser n’est pas saine pour nous, ni mentalement ni physiquement. Notre vie ne consiste pas à éviter le stress, mais plutôt à accepter l’incertitude, les défis quotidiens et, en même temps, à apprendre à s’adapter et à être résilient. »</a:t>
            </a:r>
          </a:p>
          <a:p>
            <a:endParaRPr lang="en-US"/>
          </a:p>
          <a:p>
            <a:r>
              <a:rPr lang="en-US"/>
              <a:t>« Le stress n’est pas toujours une mauvaise chose! Un certain stress peut vous rendre alerte, motivé, productif et plus performant. En revanche, un excès de stress et une incapacité à le gérer correctement peuvent nuire à votre capacité à accomplir des tâches normales et, à long terme, à votre bien-être mental. Vous pouvez opter pour des stratégies d’adaptation malsaines telles que la consommation de substances, le changement d’habitudes alimentaires, l’évitement des gens ou d’autres moyens de gérer le stress. »</a:t>
            </a:r>
          </a:p>
          <a:p>
            <a:endParaRPr lang="en-US"/>
          </a:p>
          <a:p>
            <a:r>
              <a:rPr lang="en-US"/>
              <a:t>« N’oublions pas que les émotions négatives font parfois partie d’une bonne santé mentale. Pleurer, se sentir triste, irrité ou en colère sont des réactions normales aux difficultés de la vie. Ce n’est pas parce que nous nous sentons stressés ou que nous ressentons une émotion "négative" que nous n’avons pas une bonne santé mentale. En fait, le fait de pouvoir cerner le stress et de savoir comment le surmonter est un élément fondamental d’une bonne santé mentale. »</a:t>
            </a:r>
          </a:p>
          <a:p>
            <a:r>
              <a:rPr lang="en-US"/>
              <a:t>39</a:t>
            </a:r>
          </a:p>
          <a:p>
            <a:endParaRPr lang="en-US"/>
          </a:p>
          <a:p>
            <a:r>
              <a:rPr lang="en-US"/>
              <a: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1.7.2013</a:t>
            </a:r>
          </a:p>
          <a:p>
            <a:endParaRPr lang="en-US"/>
          </a:p>
          <a:p>
            <a:r>
              <a:rPr lang="en-US"/>
              <a:t>Activité du continuum humain </a:t>
            </a:r>
          </a:p>
          <a:p>
            <a:r>
              <a:rPr lang="en-US"/>
              <a:t>Directives :</a:t>
            </a:r>
          </a:p>
          <a:p>
            <a:r>
              <a:rPr lang="en-US"/>
              <a:t>Demandez aux participants de se placer en ligne droite (épaule contre épaule).</a:t>
            </a:r>
          </a:p>
          <a:p>
            <a:r>
              <a:rPr lang="en-US"/>
              <a:t>Expliquez : vous lirez des déclarations, et si elles s’appliquent au participant, il fera un pas en avant, si elles ne s’appliquent pas, il fera un pas en arrière. </a:t>
            </a:r>
          </a:p>
          <a:p>
            <a:r>
              <a:rPr lang="en-US"/>
              <a:t>Demandez aux participants de regarder autour d’eux à la fin et de voir où se trouvent les autres par rapport à eux.</a:t>
            </a:r>
          </a:p>
          <a:p>
            <a:endParaRPr lang="en-US"/>
          </a:p>
          <a:p>
            <a:r>
              <a:rPr lang="en-US"/>
              <a:t>Déclarations possibles :</a:t>
            </a:r>
          </a:p>
          <a:p>
            <a:r>
              <a:rPr lang="en-US"/>
              <a:t>Lorsque je suis stressé, je suis frustré, en colère ou irritable.</a:t>
            </a:r>
          </a:p>
          <a:p>
            <a:r>
              <a:rPr lang="en-US"/>
              <a:t>Lorsque quelque chose de grave se produit, je me mets rapidement en colère.</a:t>
            </a:r>
          </a:p>
          <a:p>
            <a:r>
              <a:rPr lang="en-US"/>
              <a:t>Je suis contrarié/triste si je manque des événements à cause de l’école et/ou du travail.</a:t>
            </a:r>
          </a:p>
          <a:p>
            <a:r>
              <a:rPr lang="en-US"/>
              <a:t>Lorsque je me sens stressé, j’utilise la technologie et les médias sociaux pour éviter ce qui me préoccupe.</a:t>
            </a:r>
          </a:p>
          <a:p>
            <a:r>
              <a:rPr lang="en-US"/>
              <a:t>Lorsque je suis stressé, je suis inquiet et anxieux et je n’arrête pas de penser à ce qui me préoccupe.</a:t>
            </a:r>
          </a:p>
          <a:p>
            <a:r>
              <a:rPr lang="en-US"/>
              <a:t>Lorsque je suis stressé, inquiet ou triste, je veux être seul et m’éloigner de mes amis et de ma famille.</a:t>
            </a:r>
          </a:p>
          <a:p>
            <a:r>
              <a:rPr lang="en-US"/>
              <a:t>Il m’est arrivé de me sentir mal après m’être mis en colère contre quelqu’un et de souhaiter avoir réagi différemment.</a:t>
            </a:r>
          </a:p>
          <a:p>
            <a:r>
              <a:rPr lang="en-US"/>
              <a:t>Je prends le temps de me détendre.</a:t>
            </a:r>
          </a:p>
          <a:p>
            <a:r>
              <a:rPr lang="en-US"/>
              <a:t>Chaque semaine, je fais quelque chose juste pour moi. </a:t>
            </a:r>
          </a:p>
          <a:p>
            <a:endParaRPr lang="en-US"/>
          </a:p>
          <a:p>
            <a:r>
              <a:rPr lang="en-US"/>
              <a:t>Bilan :</a:t>
            </a:r>
          </a:p>
          <a:p>
            <a:r>
              <a:rPr lang="en-US"/>
              <a:t>Quelles sont les situations qui peuvent provoquer des émotions telles que la tristesse, l’inquiétude et/ou la colère?</a:t>
            </a:r>
          </a:p>
          <a:p>
            <a:r>
              <a:rPr lang="en-US"/>
              <a:t>Examens ou tests</a:t>
            </a:r>
          </a:p>
          <a:p>
            <a:r>
              <a:rPr lang="en-US"/>
              <a:t>Dispute avec des amis ou ses parents</a:t>
            </a:r>
          </a:p>
          <a:p>
            <a:r>
              <a:rPr lang="en-US"/>
              <a:t>Perte d’un être cher (membre de la famille, animal de compagnie)</a:t>
            </a:r>
          </a:p>
          <a:p>
            <a:r>
              <a:rPr lang="en-US"/>
              <a:t>Intimidation/cyberintimidation</a:t>
            </a:r>
          </a:p>
          <a:p>
            <a:r>
              <a:rPr lang="en-US"/>
              <a:t>Divorce des parents</a:t>
            </a:r>
          </a:p>
          <a:p>
            <a:r>
              <a:rPr lang="en-US"/>
              <a:t>Maladie</a:t>
            </a:r>
          </a:p>
          <a:p>
            <a:r>
              <a:rPr lang="en-US"/>
              <a:t>Dépression, anxiété ou autres problèmes de santé mentale</a:t>
            </a:r>
          </a:p>
          <a:p>
            <a:r>
              <a:rPr lang="en-US"/>
              <a:t>Inquiétude au sujet de la consommation d’un ami, d’un membre de la famille ou de sa propre consommation d’alcool ou de drogues</a:t>
            </a:r>
          </a:p>
          <a:p>
            <a:r>
              <a:rPr lang="en-US"/>
              <a:t>Image corporelle</a:t>
            </a:r>
          </a:p>
          <a:p>
            <a:r>
              <a:rPr lang="en-US"/>
              <a:t>Navigation de l’orientation sexuelle et de l’identité de genre</a:t>
            </a:r>
          </a:p>
          <a:p>
            <a:r>
              <a:rPr lang="en-US"/>
              <a:t>Expérience de racisme, de sexisme, de transphobie ou d’autres formes de discrimination</a:t>
            </a:r>
          </a:p>
          <a:p>
            <a:r>
              <a:rPr lang="en-US"/>
              <a:t>Changement climatique et autres événements mondiaux</a:t>
            </a:r>
          </a:p>
          <a:p>
            <a:endParaRPr lang="en-US"/>
          </a:p>
          <a:p>
            <a:r>
              <a:rPr lang="en-US"/>
              <a:t>Les sentiments de tristesse, de colère ou d’inquiétude peuvent-ils influencer notre réaction face à une situation?</a:t>
            </a:r>
          </a:p>
          <a:p>
            <a:r>
              <a:rPr lang="en-US"/>
              <a:t>Quels sont les symptômes liés à des situations stressantes ou bouleversantes? Comment nous sentons-nous intérieurement lorsque nous sommes contrariés?</a:t>
            </a:r>
          </a:p>
          <a:p>
            <a:r>
              <a:rPr lang="en-US"/>
              <a:t>Le stress peut-il être bon pour nous? Quels sont les exemples d’un bon stress?</a:t>
            </a:r>
          </a:p>
          <a:p>
            <a:r>
              <a:rPr lang="en-US"/>
              <a:t>Un certain stress dans notre vie peut être nécessaire pour nous aider à rester alertes et énergiques, et pour nous aider à accomplir des tâches. Nous pouvons considérer ce type de stress comme un « bon stress ». Le bon stress est de courte durée, gérable et souvent utile</a:t>
            </a:r>
          </a:p>
          <a:p>
            <a:endParaRPr lang="en-US"/>
          </a:p>
          <a:p>
            <a:r>
              <a:rPr lang="en-US"/>
              <a: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1.7.2013</a:t>
            </a:r>
          </a:p>
          <a:p>
            <a:endParaRPr lang="en-US"/>
          </a:p>
          <a:p>
            <a:r>
              <a:rPr lang="en-US"/>
              <a:t>Activité : le bon et le mauvais stress</a:t>
            </a:r>
          </a:p>
          <a:p>
            <a:r>
              <a:rPr lang="en-US"/>
              <a:t>Heure : 15 min</a:t>
            </a:r>
          </a:p>
          <a:p>
            <a:endParaRPr lang="en-US"/>
          </a:p>
          <a:p>
            <a:r>
              <a:rPr lang="en-US"/>
              <a:t>Le bon et le mauvais stress</a:t>
            </a:r>
          </a:p>
          <a:p>
            <a:endParaRPr lang="en-US"/>
          </a:p>
          <a:p>
            <a:r>
              <a:rPr lang="en-US"/>
              <a:t>Inscrivez les titres suivants sur trois feuilles du tableau à feuilles mobiles :</a:t>
            </a:r>
          </a:p>
          <a:p>
            <a:r>
              <a:rPr lang="en-US"/>
              <a:t>(Divisez cette feuille en deux) Adaptation positive | Adaptation négative</a:t>
            </a:r>
          </a:p>
          <a:p>
            <a:r>
              <a:rPr lang="en-US"/>
              <a:t>(Divisez cette feuille en deux) Stresseurs positifs | Stresseurs négatifs </a:t>
            </a:r>
          </a:p>
          <a:p>
            <a:r>
              <a:rPr lang="en-US"/>
              <a:t>Des personnes ou des lieux pour obtenir de l’aide à la Timiskaming District Secondary School (TDSS)? </a:t>
            </a:r>
          </a:p>
          <a:p>
            <a:endParaRPr lang="en-US"/>
          </a:p>
          <a:p>
            <a:r>
              <a:rPr lang="en-US"/>
              <a:t>Instructions pour l’animation :</a:t>
            </a:r>
          </a:p>
          <a:p>
            <a:r>
              <a:rPr lang="en-US"/>
              <a:t>Discutez avec les élèves :</a:t>
            </a:r>
          </a:p>
          <a:p>
            <a:r>
              <a:rPr lang="en-US"/>
              <a:t>Pouvez-vous vous souvenir d’un moment où il était utile de se sentir nerveux ou stressé? </a:t>
            </a:r>
          </a:p>
          <a:p>
            <a:r>
              <a:rPr lang="en-US"/>
              <a:t>Pensez à un moment où vous avez ressenti du stress. Comment avez-vous fait face à cette situation? Si vous pouviez revenir en arrière, changeriez-vous votre façon de réagir à ce stress? Comment aimeriez-vous gérer le stress à l’avenir?</a:t>
            </a:r>
          </a:p>
          <a:p>
            <a:r>
              <a:rPr lang="en-US"/>
              <a:t>Laissez les élèves se répartir en trois groupes. </a:t>
            </a:r>
          </a:p>
          <a:p>
            <a:r>
              <a:rPr lang="en-US"/>
              <a:t>Attribuez à chaque groupe une feuille de papier. </a:t>
            </a:r>
          </a:p>
          <a:p>
            <a:r>
              <a:rPr lang="en-US"/>
              <a:t>Expliquez l’activité : </a:t>
            </a:r>
          </a:p>
          <a:p>
            <a:r>
              <a:rPr lang="en-US"/>
              <a:t>Chaque groupe dispose de 60 secondes pour dessiner ou écrire toutes les idées qui lui viennent à l’esprit sur la première feuille de papier dont il dispose. </a:t>
            </a:r>
          </a:p>
          <a:p>
            <a:r>
              <a:rPr lang="en-US"/>
              <a:t>Au bout de 60 secondes, demandez aux groupes de passer à la feuille suivante et donnez-leur 90 secondes pour faire de même, en leur conseillant de ne pas répéter les idées du groupe qui les précède. </a:t>
            </a:r>
          </a:p>
          <a:p>
            <a:r>
              <a:rPr lang="en-US"/>
              <a:t>Répéter l’étape précédente, mais en prévoyant 120 secondes. </a:t>
            </a:r>
          </a:p>
          <a:p>
            <a:r>
              <a:rPr lang="en-US"/>
              <a:t>Une fois que tous les groupes sont passés par les trois stations, passez en revue, discutez et classez toutes les idées présentées sur les feuilles en grand groupe. </a:t>
            </a:r>
          </a:p>
          <a:p>
            <a:r>
              <a:rPr lang="en-US"/>
              <a:t>Laisser les feuilles affichées pour référence dans la partie suivante de l’atelier. </a:t>
            </a:r>
          </a:p>
          <a:p>
            <a:endParaRPr lang="en-US"/>
          </a:p>
          <a:p>
            <a:r>
              <a:rPr lang="en-US"/>
              <a:t>41</a:t>
            </a:r>
          </a:p>
          <a:p>
            <a:endParaRPr lang="en-US"/>
          </a:p>
          <a:p>
            <a:r>
              <a:rPr lang="en-US"/>
              <a: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1.7.2013</a:t>
            </a:r>
          </a:p>
          <a:p>
            <a:endParaRPr lang="en-US"/>
          </a:p>
          <a:p>
            <a:r>
              <a:rPr lang="en-US"/>
              <a:t>Nous savons que vous êtes des experts en matière de travail avec les jeunes et de création d’espaces sûrs. Dans cette présentation, nous vous donnerons des idées sur la façon dont vous pouvez appliquer vos connaissances existantes au contexte de Connexions jeunesse Ottawa (CJO) et nous vous fournirons des conseils basés sur les commentaires des jeunes. </a:t>
            </a:r>
          </a:p>
          <a:p>
            <a:endParaRPr lang="en-US"/>
          </a:p>
          <a:p>
            <a:r>
              <a:rPr lang="en-US"/>
              <a:t>Nous avons inclus un cadre permettant aux adultes alliés de développer un plan d’espace sûr qui peut aider à soutenir les jeunes s’ils sont en détresse pendant la formation ou les réunions.</a:t>
            </a:r>
          </a:p>
          <a:p>
            <a:endParaRPr lang="en-US"/>
          </a:p>
          <a:p>
            <a:r>
              <a:rPr lang="en-US"/>
              <a:t>Principales étapes :</a:t>
            </a:r>
          </a:p>
          <a:p>
            <a:r>
              <a:rPr lang="en-US"/>
              <a:t>Avertissement préalable et normalisation des sujets sensibles (c.-à-d., aujourd’hui, nous allons parler de la consommation de substances. Il est parfois difficile d’en parler, mais cette discussion est importante. Nous vous encourageons à demander de l’aide si nécessaire.)</a:t>
            </a:r>
          </a:p>
          <a:p>
            <a:r>
              <a:rPr lang="en-US"/>
              <a:t>Avant le début de la formation, déclarez aux jeunes : « Si, à un moment quelconque de la formation, vous vous sentez mal à l’aise, veuillez en informer un adulte allié. »</a:t>
            </a:r>
          </a:p>
          <a:p>
            <a:r>
              <a:rPr lang="en-US"/>
              <a:t>Surveillez les signes indiquant que les participants pourraient avoir besoin de soutien (p. ex., pleurs, repli sur soi) et déterminez à l’avance les mesures de soutien disponibles pour vérifier les difficultés des élèves, comme le conseiller d’orientation de l’élève.</a:t>
            </a:r>
          </a:p>
          <a:p>
            <a:r>
              <a:rPr lang="en-US"/>
              <a:t>Utilisez le code « pouce levé » ou « pouce baissé » pour faire savoir à la personne chargée de la sécurité que vous allez bien si vous devez partir (p. ex., pour aller aux toilettes).</a:t>
            </a:r>
          </a:p>
          <a:p>
            <a:r>
              <a:rPr lang="en-US"/>
              <a:t>Créez un espace de relaxation ou une « zone de détente » pour les élèves susceptibles d’être perturbés par le contenu.</a:t>
            </a:r>
          </a:p>
          <a:p>
            <a:r>
              <a:rPr lang="en-US"/>
              <a:t>Obtenez le soutien des professionnels de la santé mentale des conseils scolaires, des professionnels de la santé mentale des groupes communautaires ou du personnel infirmier en santé publique pour participer à la formation ou à l’atelier.</a:t>
            </a:r>
          </a:p>
          <a:p>
            <a:r>
              <a:rPr lang="en-US"/>
              <a:t>Proposez un soutien psychologique, s’il est disponible et si le besoin s’en fait sentir.</a:t>
            </a:r>
          </a:p>
          <a:p>
            <a:r>
              <a:rPr lang="en-US"/>
              <a:t>Permettez aux élèves de ne pas participer à certaines activités.</a:t>
            </a:r>
          </a:p>
          <a:p>
            <a:r>
              <a:rPr lang="en-US"/>
              <a:t>Informez-vous sur les ressources locales de soutien, y compris les soutiens des conseils scolaires, les soutiens communautaires, le Bureau des services à la jeunesse (BSJ), etc.</a:t>
            </a:r>
          </a:p>
          <a:p>
            <a:endParaRPr lang="en-US"/>
          </a:p>
          <a:p>
            <a:r>
              <a:rPr lang="en-US"/>
              <a:t>Veillez à ce que les adultes alliés, lorsqu’ils discutent de la confidentialité, discutent également des limites – si un jeune est en danger, il devra en parler à un autre adulte.</a:t>
            </a:r>
          </a:p>
          <a:p>
            <a:endParaRPr lang="en-US"/>
          </a:p>
          <a:p>
            <a:r>
              <a:rPr lang="en-US"/>
              <a:t>Les jeunes nous ont souligné qu’ils accordaient une grande importance à la vie privée et à la confidentialité. Il est essentiel de discuter des limites de la vie privée et de la confidentialité lors de la création de normes pour le groupe. Faites savoir aux pairs leaders que s’ils vous informent qu’eux-mêmes ou un autre jeune peuvent être en danger, vous devrez prévenir un autre adulte pour assurer la sécurité de tous.</a:t>
            </a:r>
          </a:p>
          <a:p>
            <a:endParaRPr lang="en-US"/>
          </a:p>
          <a:p>
            <a:r>
              <a:rPr lang="en-US"/>
              <a:t>Demandez aux jeunes de ne pas utiliser de noms ni d’autres informations permettant de les identifier lorsqu’ils racontent leur histoire. Rappelez-leur de respecter la vie privée de leurs camarades et de ne pas discuter des informations personnelles qu’ils ont apprises, sauf en cas de problème de sécurité. </a:t>
            </a:r>
          </a:p>
          <a:p>
            <a:endParaRPr lang="en-US"/>
          </a:p>
          <a:p>
            <a:r>
              <a:rPr lang="en-US"/>
              <a:t>Invitez les jeunes à répondre à cette question : avez-vous d’autres suggestions pour créer un espace plus sûr pour les jeunes?</a:t>
            </a:r>
          </a:p>
          <a:p>
            <a:endParaRPr lang="en-US"/>
          </a:p>
          <a:p>
            <a:r>
              <a:rPr lang="en-US"/>
              <a: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1.7.2013</a:t>
            </a:r>
          </a:p>
          <a:p>
            <a:endParaRPr lang="en-US"/>
          </a:p>
          <a:p>
            <a:r>
              <a:rPr lang="en-US"/>
              <a:t>Activité :</a:t>
            </a:r>
          </a:p>
          <a:p>
            <a:r>
              <a:rPr lang="en-US"/>
              <a:t>Expliquez que tout le monde éprouve des émotions telles que la colère, l’inquiétude et la tristesse à certains moments de sa vie. Pour beaucoup d’entre nous, il ne s’agit pas d’une seule de ces émotions, mais d’une combinaison. Parfois, lorsque nous sommes soumis à un stress normal et que nous constatons que la colère, l’inquiétude ou la tristesse dans notre vie deviennent trop fortes, nous pouvons avoir besoin de consulter les personnes qui nous soutiennent dans notre vie.  Si notre famille, nos amis, notre travail, notre école ou nos loisirs sont gravement influencés pendant de longues périodes au cours de ces luttes, un soutien professionnel en matière de santé mentale peut souvent nous aider.</a:t>
            </a:r>
          </a:p>
          <a:p>
            <a:endParaRPr lang="en-US"/>
          </a:p>
          <a:p>
            <a:r>
              <a:rPr lang="en-US"/>
              <a:t>Ensuite, demandez aux jeunes de réfléchir à la façon dont ils font face au stress :</a:t>
            </a:r>
          </a:p>
          <a:p>
            <a:r>
              <a:rPr lang="en-US"/>
              <a:t>Faites le point sur le stress : que se passe-t-il dans ma vie?</a:t>
            </a:r>
          </a:p>
          <a:p>
            <a:r>
              <a:rPr lang="en-US"/>
              <a:t>Reconnaissez les signes : qu’est-ce que je ressens?</a:t>
            </a:r>
          </a:p>
          <a:p>
            <a:r>
              <a:rPr lang="en-US"/>
              <a:t>Apprenez ce que sont les déclencheurs : qu’est-ce qui me fait me sentir comme ça?</a:t>
            </a:r>
          </a:p>
          <a:p>
            <a:r>
              <a:rPr lang="en-US"/>
              <a:t>Disposez d’un plan pour gérer les situations stressantes de la vie quotidienne et gérer ces sentiments</a:t>
            </a:r>
          </a:p>
          <a:p>
            <a:r>
              <a:rPr lang="en-US"/>
              <a:t>Renforcez votre résilience</a:t>
            </a:r>
          </a:p>
          <a:p>
            <a:endParaRPr lang="en-US"/>
          </a:p>
          <a:p>
            <a:r>
              <a:rPr lang="en-US"/>
              <a:t>Quelles stratégies d’adaptation pouvez-vous utiliser pour renforcer votre résilience?</a:t>
            </a:r>
          </a:p>
          <a:p>
            <a:r>
              <a:rPr lang="en-US"/>
              <a:t>Penser positivement</a:t>
            </a:r>
          </a:p>
          <a:p>
            <a:r>
              <a:rPr lang="en-US"/>
              <a:t>Parler à un adulte de confiance</a:t>
            </a:r>
          </a:p>
          <a:p>
            <a:r>
              <a:rPr lang="en-US"/>
              <a:t>Effectuer des exercices de respiration profonde et de relaxation</a:t>
            </a:r>
          </a:p>
          <a:p>
            <a:r>
              <a:rPr lang="en-US"/>
              <a:t>Sortir dans la nature et être actif</a:t>
            </a:r>
          </a:p>
          <a:p>
            <a:r>
              <a:rPr lang="en-US"/>
              <a:t>Dormir suffisamment</a:t>
            </a:r>
          </a:p>
          <a:p>
            <a:endParaRPr lang="en-US"/>
          </a:p>
          <a:p>
            <a:r>
              <a:rPr lang="en-US"/>
              <a:t>Il est important de comprendre que nous réagissons tous différemment aux situations stressantes. Nous pouvons même réagir différemment au stress en fonction de la situation. Cependant, une fois que nous sommes conscients des signes de stress, nous sommes mieux à même de les reconnaître en nous-mêmes et d’appliquer nos stratégies d’adaptation.</a:t>
            </a:r>
          </a:p>
          <a:p>
            <a:endParaRPr lang="en-US"/>
          </a:p>
          <a:p>
            <a:r>
              <a:rPr lang="en-US"/>
              <a:t>Vidéo d’exercice de pleine conscience : https://www.youtube.com/watch?v=PUDU2Wex_Ic</a:t>
            </a:r>
          </a:p>
          <a:p>
            <a:endParaRPr lang="en-US"/>
          </a:p>
          <a:p>
            <a:r>
              <a:rPr lang="en-US"/>
              <a: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1.7.2013</a:t>
            </a:r>
          </a:p>
          <a:p>
            <a:endParaRPr lang="en-US"/>
          </a:p>
          <a:p>
            <a:r>
              <a:rPr lang="en-US"/>
              <a:t>Activité : les élèves discutent des questions en groupes </a:t>
            </a:r>
          </a:p>
          <a:p>
            <a:r>
              <a:rPr lang="en-US"/>
              <a:t>43</a:t>
            </a:r>
          </a:p>
          <a:p>
            <a:endParaRPr lang="en-US"/>
          </a:p>
          <a:p>
            <a:r>
              <a:rPr lang="en-US"/>
              <a: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1.7.2013</a:t>
            </a:r>
          </a:p>
          <a:p>
            <a:endParaRPr lang="en-US"/>
          </a:p>
          <a:p>
            <a:r>
              <a:rPr lang="en-US"/>
              <a:t>Activité : les élèves discutent des questions en groupes </a:t>
            </a:r>
          </a:p>
          <a:p>
            <a:r>
              <a:rPr lang="en-US"/>
              <a:t>43</a:t>
            </a:r>
          </a:p>
          <a:p>
            <a:endParaRPr lang="en-US"/>
          </a:p>
          <a:p>
            <a:r>
              <a:rPr lang="en-US"/>
              <a: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1.7.2013</a:t>
            </a:r>
          </a:p>
          <a:p>
            <a:endParaRPr lang="en-US"/>
          </a:p>
          <a:p>
            <a:r>
              <a:rPr lang="en-US"/>
              <a:t>Vous pouvez également vous adresser aux jeunes : Quels sont les mécanismes d’adaptation malsains que vous ou d’autres personnes de votre entourage utilisez?  </a:t>
            </a:r>
          </a:p>
          <a:p>
            <a:r>
              <a:rPr lang="en-US"/>
              <a:t>45</a:t>
            </a:r>
          </a:p>
          <a:p>
            <a:endParaRPr lang="en-US"/>
          </a:p>
          <a:p>
            <a:r>
              <a:rPr lang="en-US"/>
              <a: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1.7.2013</a:t>
            </a:r>
          </a:p>
          <a:p>
            <a:endParaRPr lang="en-US"/>
          </a:p>
          <a:p>
            <a:r>
              <a:rPr lang="en-US"/>
              <a:t>Vous pouvez également vous adresser aux jeunes : Quels sont les mécanismes d’adaptation malsains que vous ou d’autres personnes de votre entourage utilisez?  </a:t>
            </a:r>
          </a:p>
          <a:p>
            <a:r>
              <a:rPr lang="en-US"/>
              <a:t>45</a:t>
            </a:r>
          </a:p>
          <a:p>
            <a:endParaRPr lang="en-US"/>
          </a:p>
          <a:p>
            <a:r>
              <a:rPr lang="en-US"/>
              <a: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1.7.2013</a:t>
            </a:r>
          </a:p>
          <a:p>
            <a:endParaRPr lang="en-US"/>
          </a:p>
          <a:p>
            <a:r>
              <a:rPr lang="en-US"/>
              <a:t>Option d’activité 1 :</a:t>
            </a:r>
          </a:p>
          <a:p>
            <a:r>
              <a:rPr lang="en-US"/>
              <a:t>La pleine conscience est l’acte d’être présent dans l’instant. Il existe de nombreuses façons de pratiquer cette compétence. L’un des moyens consiste à pratiquer la respiration profonde. </a:t>
            </a:r>
          </a:p>
          <a:p>
            <a:r>
              <a:rPr lang="en-US"/>
              <a:t>Nous allons tenter l’expérience aujourd’hui. La respiration profonde aide à calmer notre corps lorsque nous sommes stressés et c’est une compétence qui doit être pratiquée comme n’importe quelle autre compétence. Comme dans n’importe quel sport, il faut aller à l’entraînement et participer aux exercices afin de donner le meilleur de soi-même lors du match éliminatoire. Nous devons pratiquer la respiration profonde ou toute autre activité de pleine conscience lorsque nous sommes calmes afin d’apprendre à notre corps à être efficace lorsque nous nous sentons stressés.</a:t>
            </a:r>
          </a:p>
          <a:p>
            <a:endParaRPr lang="en-US"/>
          </a:p>
          <a:p>
            <a:r>
              <a:rPr lang="en-US"/>
              <a:t>Avant de commencer, demandez aux participants d’évaluer leur niveau de stress sur une échelle d’un à dix.  Ils peuvent utiliser leurs doigts pour montrer leur niveau de stress. Expliquez au groupe qu’il va essayer un exercice qui peut améliorer le sentiment de stress.</a:t>
            </a:r>
          </a:p>
          <a:p>
            <a:r>
              <a:rPr lang="en-US"/>
              <a:t>Rendez la pièce aussi confortable que possible (p. ex., baissez les lumières ou mettez de la musique relaxante).</a:t>
            </a:r>
          </a:p>
          <a:p>
            <a:r>
              <a:rPr lang="en-US"/>
              <a:t>Lisez le texte « Prenez le temps de respirer » :</a:t>
            </a:r>
          </a:p>
          <a:p>
            <a:r>
              <a:rPr lang="en-US"/>
              <a:t>Asseyez-vous confortablement, les genoux pliés, les épaules, la tête et le cou détendus.</a:t>
            </a:r>
          </a:p>
          <a:p>
            <a:r>
              <a:rPr lang="en-US"/>
              <a:t>Placez une main sur le haut de votre poitrine et l’autre juste en dessous de votre cage thoracique. Vous pourrez ainsi sentir votre diaphragme bouger pendant que vous respirez.</a:t>
            </a:r>
          </a:p>
          <a:p>
            <a:r>
              <a:rPr lang="en-US"/>
              <a:t> Inspirez par le nez. La main située sous la cage thoracique doit se déplacer vers l’extérieur. La main posée sur la poitrine doit rester aussi immobile que possible.</a:t>
            </a:r>
          </a:p>
          <a:p>
            <a:r>
              <a:rPr lang="en-US"/>
              <a:t>Serrez les muscles de votre estomac, en les laissant tomber vers l’intérieur pendant que vous expirez par la bouche. La main posée sur le haut de la poitrine doit rester aussi immobile que possible.</a:t>
            </a:r>
          </a:p>
          <a:p>
            <a:r>
              <a:rPr lang="en-US"/>
              <a:t>Demandez aux participants de pratiquer une respiration profonde pendant 15 à 30 secondes. Expliquez que la respiration profonde peut être utilisée à chaque fois qu’ils ont besoin d’une courte pause. C’est un bon moyen de prendre du recul par rapport à une situation et de se détendre.</a:t>
            </a:r>
          </a:p>
          <a:p>
            <a:r>
              <a:rPr lang="en-US"/>
              <a:t>Demandez aux participants, sur une échelle de 1 à 10, à quel point ils se sentent stressés après avoir fait l’exercice et comment l’activité les a fait se sentir.</a:t>
            </a:r>
          </a:p>
          <a:p>
            <a:endParaRPr lang="en-US"/>
          </a:p>
          <a:p>
            <a:r>
              <a:rPr lang="en-US"/>
              <a:t>Réponses possibles des participants :</a:t>
            </a:r>
          </a:p>
          <a:p>
            <a:r>
              <a:rPr lang="en-US"/>
              <a:t>Sentiments après la séance : détendu, calme, tranquille, moins stressé, certains participants peuvent ne pas se sentir différents; d’autres peuvent se sentir plus stressés parce qu’ils n’ont pas pu empêcher leurs pensées de vagabonder. Ce phénomène est normal, et la pratique apporte une amélioration.</a:t>
            </a:r>
          </a:p>
          <a:p>
            <a:r>
              <a:rPr lang="en-US"/>
              <a:t>Certains participants peuvent trouver ces activités difficiles. Rappelez aux participants qu’il faut du temps et de la pratique pour acquérir de nouvelles compétences.</a:t>
            </a:r>
          </a:p>
          <a:p>
            <a:endParaRPr lang="en-US"/>
          </a:p>
          <a:p>
            <a:r>
              <a:rPr lang="en-US"/>
              <a:t>Autre :</a:t>
            </a:r>
          </a:p>
          <a:p>
            <a:r>
              <a:rPr lang="en-US"/>
              <a:t>Vidéo d’exercice de pleine conscience : https://www.youtube.com/watch?v=PUDU2Wex_Ic</a:t>
            </a:r>
          </a:p>
          <a:p>
            <a:endParaRPr lang="en-US"/>
          </a:p>
          <a:p>
            <a:r>
              <a:rPr lang="en-US"/>
              <a:t>.</a:t>
            </a:r>
          </a:p>
          <a:p>
            <a:endParaRPr lang="en-US"/>
          </a:p>
          <a:p>
            <a:r>
              <a:rPr lang="en-US"/>
              <a: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1.7.2013</a:t>
            </a:r>
          </a:p>
          <a:p>
            <a:endParaRPr lang="en-US"/>
          </a:p>
          <a:p>
            <a:r>
              <a:rPr lang="en-US"/>
              <a:t>Option d’activité 2 :</a:t>
            </a:r>
          </a:p>
          <a:p>
            <a:r>
              <a:rPr lang="en-US"/>
              <a:t>Dans cette activité, vous demanderez aux jeunes de déterminer les facteurs de stress, puis de réfléchir à des moyens sains d’y faire face. Cette activité n’est pas axée sur les facteurs de stress, mais plutôt sur les stratégies d’adaptation, la résolution des problèmes et la force du groupe.</a:t>
            </a:r>
          </a:p>
          <a:p>
            <a:r>
              <a:rPr lang="en-US"/>
              <a:t>Première partie :</a:t>
            </a:r>
          </a:p>
          <a:p>
            <a:r>
              <a:rPr lang="en-US"/>
              <a:t>Demandez aux jeunes de citer différents facteurs de stress dans leur vie (p. ex., les devoirs, les examens, le travail, les parents, les relations, les amitiés, les conflits, les problèmes de santé mentale ou physique). Inscrivez ces exemples sur une feuille du tableau de conférence.</a:t>
            </a:r>
          </a:p>
          <a:p>
            <a:r>
              <a:rPr lang="en-US"/>
              <a:t>Deuxième partie :</a:t>
            </a:r>
          </a:p>
          <a:p>
            <a:r>
              <a:rPr lang="en-US"/>
              <a:t>Demandez aux jeunes de penser à un moment où ils ont vécu une période stressante ou ont été confrontés à des défis. Qu’est-ce qui les a aidés à surmonter cette épreuve? Inscrivez ces exemples sur une feuille du tableau de conférence.</a:t>
            </a:r>
          </a:p>
          <a:p>
            <a:r>
              <a:rPr lang="en-US"/>
              <a:t>Troisième partie :</a:t>
            </a:r>
          </a:p>
          <a:p>
            <a:r>
              <a:rPr lang="en-US"/>
              <a:t>Demandez aux jeunes, en groupe, de créer une fresque murale sur laquelle figurent diverses stratégies d’adaptation positives, écrites ou représentées par l’art sur un tableau à feuilles mobiles ou une fresque murale.</a:t>
            </a:r>
          </a:p>
          <a:p>
            <a:endParaRPr lang="en-US"/>
          </a:p>
          <a:p>
            <a:r>
              <a:rPr lang="en-US"/>
              <a: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1.7.2013</a:t>
            </a:r>
          </a:p>
          <a:p>
            <a:endParaRPr lang="en-US"/>
          </a:p>
          <a:p>
            <a:r>
              <a:rPr lang="en-US"/>
              <a:t>Option d’activité 3 :</a:t>
            </a:r>
          </a:p>
          <a:p>
            <a:r>
              <a:rPr lang="en-US"/>
              <a:t>L’activité « Plus forts ensemble » offre l’occasion de reconnaître que si les stratégies personnelles d’adaptation sont importantes, il est également important de demander de l’aide. . Vous pouvez utiliser ce brise-glace pour discuter du fait que les gens ont souvent besoin de l’aide de plusieurs personnes lorsqu’ils sont confrontés à des difficultés.</a:t>
            </a:r>
          </a:p>
          <a:p>
            <a:endParaRPr lang="en-US"/>
          </a:p>
          <a:p>
            <a:r>
              <a:rPr lang="en-US"/>
              <a:t>Directives :</a:t>
            </a:r>
          </a:p>
          <a:p>
            <a:r>
              <a:rPr lang="en-US"/>
              <a:t>Froissez un morceau de papier pour former une boule de papier. Demandez à un jeune de déterminer un support possible et de venir devant la classe pour tenir la boule de papier avec un doigt (la boule de papier tombe).</a:t>
            </a:r>
          </a:p>
          <a:p>
            <a:r>
              <a:rPr lang="en-US"/>
              <a:t>Continuez à demander aux jeunes, un par un, de nommer les personnes ou les endroits où ils peuvent aller chercher de l’aide, puis venez devant le groupe et essayez de tenir la balle ensemble en utilisant un doigt chacun.</a:t>
            </a:r>
          </a:p>
          <a:p>
            <a:r>
              <a:rPr lang="en-US"/>
              <a:t>Continuez à demander aux jeunes de déterminer un support et d’ajouter leur doigt pour soutenir la boule jusqu’à ce qu’il y ait suffisamment de doigts pour tenir la boule de papier (généralement 4 à 5 jeunes).</a:t>
            </a:r>
          </a:p>
          <a:p>
            <a:endParaRPr lang="en-US"/>
          </a:p>
          <a:p>
            <a:endParaRPr lang="en-US"/>
          </a:p>
          <a:p>
            <a:r>
              <a:rPr lang="en-US"/>
              <a:t>Demandez au groupe :</a:t>
            </a:r>
          </a:p>
          <a:p>
            <a:r>
              <a:rPr lang="en-US"/>
              <a:t>Que s’est-il passé lorsqu’une seule personne a essayé de tenir la boule de papier sur son doigt? Qu’est-ce que ce résultat peut représenter? </a:t>
            </a:r>
          </a:p>
          <a:p>
            <a:r>
              <a:rPr lang="en-US"/>
              <a:t>Que s’est-il passé lorsque d’autres personnes sont venues aider à soutenir la boule de papier? Qu’est-ce que ce résultat peut symboliser?</a:t>
            </a:r>
          </a:p>
          <a:p>
            <a:r>
              <a:rPr lang="en-US"/>
              <a:t>Selon vous, qu’est-ce que cette activité démontre?</a:t>
            </a:r>
          </a:p>
          <a:p>
            <a:endParaRPr lang="en-US"/>
          </a:p>
          <a:p>
            <a:r>
              <a:rPr lang="en-US"/>
              <a:t>Réponses possibles :</a:t>
            </a:r>
          </a:p>
          <a:p>
            <a:r>
              <a:rPr lang="en-US"/>
              <a:t>Lorsque nous sommes confrontés à un problème ou à une difficulté, il se peut que nous ayons besoin de l’aide de plusieurs personnes.</a:t>
            </a:r>
          </a:p>
          <a:p>
            <a:r>
              <a:rPr lang="en-US"/>
              <a:t>Il peut s’avérer difficile, voire impossible, de faire face seul à ces problèmes.</a:t>
            </a:r>
          </a:p>
          <a:p>
            <a:r>
              <a:rPr lang="en-US"/>
              <a:t>Lorsque nous avons plus de personnes pour nous aider, nos défis peuvent devenir plus faciles à gérer. </a:t>
            </a:r>
          </a:p>
          <a:p>
            <a:endParaRPr lang="en-US"/>
          </a:p>
          <a:p>
            <a:r>
              <a:rPr lang="en-US"/>
              <a: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1.7.2013</a:t>
            </a:r>
          </a:p>
          <a:p>
            <a:endParaRPr lang="en-US"/>
          </a:p>
          <a:p>
            <a:r>
              <a:rPr lang="en-US"/>
              <a:t>Cette activité encouragera les pairs leaders à réfléchir à l’importance de demander de l’aide. La discussion porte sur ce qu’ils feraient si quelqu’un avait besoin d’aide, ainsi que sur les personnes à qui ils peuvent s’adresser lorsqu’ils ont besoin d’aide.</a:t>
            </a:r>
          </a:p>
          <a:p>
            <a:endParaRPr lang="en-US"/>
          </a:p>
          <a:p>
            <a:r>
              <a:rPr lang="en-US"/>
              <a:t>Demandez aux jeunes :</a:t>
            </a:r>
          </a:p>
          <a:p>
            <a:r>
              <a:rPr lang="en-US"/>
              <a:t>De définir la recherche d’aide.</a:t>
            </a:r>
          </a:p>
          <a:p>
            <a:r>
              <a:rPr lang="en-US"/>
              <a:t>Résumez leurs réponses et indiquez que la recherche d’aide est la tentative d’obtenir une aide externe, extérieure ou autre pour faire face (dans ce cas) à un problème de santé mentale ou de consommation de substances.</a:t>
            </a:r>
          </a:p>
          <a:p>
            <a:endParaRPr lang="en-US"/>
          </a:p>
          <a:p>
            <a:r>
              <a:rPr lang="en-US"/>
              <a:t>Que feriez-vous si votre ami était en difficulté? Était en crise?</a:t>
            </a:r>
          </a:p>
          <a:p>
            <a:r>
              <a:rPr lang="en-US"/>
              <a:t>Écoutez-le et soyez là pour lui.</a:t>
            </a:r>
          </a:p>
          <a:p>
            <a:r>
              <a:rPr lang="en-US"/>
              <a:t>Encouragez-le à se faire aider.</a:t>
            </a:r>
          </a:p>
          <a:p>
            <a:r>
              <a:rPr lang="en-US"/>
              <a:t>Mettez-le en relation avec un adulte de confiance.</a:t>
            </a:r>
          </a:p>
          <a:p>
            <a:r>
              <a:rPr lang="en-US"/>
              <a:t>S’il est en danger immédiat, appelez le 9-1-1.</a:t>
            </a:r>
          </a:p>
          <a:p>
            <a:r>
              <a:rPr lang="en-US"/>
              <a:t>Rompez les codes du silence si nécessaire.</a:t>
            </a:r>
          </a:p>
          <a:p>
            <a:r>
              <a:rPr lang="en-US"/>
              <a:t>N’oubliez pas que votre rôle est d’écouter et d’aider votre ami à obtenir de l’aide. Vous n’avez pas besoin de connaître les réponses, et votre rôle n’est pas de tout régler.</a:t>
            </a:r>
          </a:p>
          <a:p>
            <a:endParaRPr lang="en-US"/>
          </a:p>
          <a:p>
            <a:r>
              <a:rPr lang="en-US"/>
              <a: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Demandez aux élèves du groupe de répondre à ces questions</a:t>
            </a:r>
          </a:p>
          <a:p>
            <a:r>
              <a:rPr lang="en-US"/>
              <a:t>51</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1.7.2013</a:t>
            </a:r>
          </a:p>
          <a:p>
            <a:endParaRPr lang="en-US"/>
          </a:p>
          <a:p>
            <a:r>
              <a:rPr lang="en-US"/>
              <a:t>Nous savons également que les sujets relatifs à la santé mentale peuvent parfois susciter des sentiments accablants. Si vous avez besoin de quitter la salle pour une raison autre que le sentiment d’être accablé, établissez un contact visuel avec l’un d’entre nous et levez le pouce. Si vous partez sans l’avoir fait, un membre de notre équipe vous suivra pour s’assurer que vous allez bien. </a:t>
            </a:r>
          </a:p>
          <a:p>
            <a:endParaRPr lang="en-US"/>
          </a:p>
          <a:p>
            <a:r>
              <a:rPr lang="en-US"/>
              <a:t>Le cas échéant : </a:t>
            </a:r>
          </a:p>
          <a:p>
            <a:r>
              <a:rPr lang="en-US"/>
              <a:t>Parfois, nous avons tous besoin d’une pause, c’est pourquoi nous avons créé une zone de détente (dites où elle se trouve). C’est l’endroit idéal si vous avez besoin d’un peu de calme ou d’une pause dans vos activités. Il suffit d’informer un membre de l’équipe que vous souhaitez utiliser cet espace. </a:t>
            </a:r>
          </a:p>
          <a:p>
            <a:endParaRPr lang="en-US"/>
          </a:p>
          <a:p>
            <a:endParaRPr lang="en-US"/>
          </a:p>
          <a:p>
            <a:r>
              <a:rPr lang="en-US"/>
              <a:t>Sites locaux à ajouter aux emplacements, ainsi que des instructions sur la manière d’assurer la sécurité </a:t>
            </a:r>
          </a:p>
          <a:p>
            <a:r>
              <a:rPr lang="en-US"/>
              <a:t>7</a:t>
            </a:r>
          </a:p>
          <a:p>
            <a:endParaRPr lang="en-US"/>
          </a:p>
          <a:p>
            <a:r>
              <a:rPr lang="en-US"/>
              <a: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1.7.2013</a:t>
            </a:r>
          </a:p>
          <a:p>
            <a:endParaRPr lang="en-US"/>
          </a:p>
          <a:p>
            <a:r>
              <a:rPr lang="en-US"/>
              <a:t>N’oubliez pas, en tant que jeunes champions, qu’il est très important de prendre soin de vous-mêmes.</a:t>
            </a:r>
          </a:p>
          <a:p>
            <a:endParaRPr lang="en-US"/>
          </a:p>
          <a:p>
            <a:endParaRPr lang="en-US"/>
          </a:p>
          <a:p>
            <a:r>
              <a:rPr lang="en-US"/>
              <a:t>Heure : 5 min</a:t>
            </a:r>
          </a:p>
          <a:p>
            <a:r>
              <a:rPr lang="en-US"/>
              <a:t>Demandez à un volontaire de lire la morale de l’histoire du bûcheron.</a:t>
            </a:r>
          </a:p>
          <a:p>
            <a:endParaRPr lang="en-US"/>
          </a:p>
          <a:p>
            <a:r>
              <a:rPr lang="en-US"/>
              <a:t>« Qu’avez-vous tiré de cette histoire? »</a:t>
            </a:r>
          </a:p>
          <a:p>
            <a:r>
              <a:rPr lang="en-US"/>
              <a:t>« Même si l’on veut aider les autres, il est important de prendre soin de sa propre santé et de son bien-être. Si nous ne prêtons pas attention à nous-mêmes, nous risquons de perdre notre capacité à rester affûtés. »</a:t>
            </a:r>
          </a:p>
          <a:p>
            <a:endParaRPr lang="en-US"/>
          </a:p>
          <a:p>
            <a:r>
              <a:rPr lang="en-US"/>
              <a:t>Si le temps le permet, vous pouvez indiquer aux élèves d’autres moyens de faire le plein d’énergie sur le plan émotionnel ou spirituel, ou leur demander ce qui les aide à rester vigilants.</a:t>
            </a:r>
          </a:p>
          <a:p>
            <a:r>
              <a:rPr lang="en-US"/>
              <a:t>Acceptez les défis : sachez et acceptez que la vie est pleine de défis à relever.</a:t>
            </a:r>
          </a:p>
          <a:p>
            <a:r>
              <a:rPr lang="en-US"/>
              <a:t>Fixez des objectifs : donnez un sens à votre vie en vous fixant des objectifs réalistes, en apprenant et en essayant de nouvelles activités. </a:t>
            </a:r>
          </a:p>
          <a:p>
            <a:r>
              <a:rPr lang="en-US"/>
              <a:t>Établissez des relations saines : créez des relations saines avec des personnes en qui vous avez confiance, qui vous respectent et vous soutiennent.</a:t>
            </a:r>
          </a:p>
          <a:p>
            <a:r>
              <a:rPr lang="en-US"/>
              <a:t>Connaissez et acceptez vos forces et vos faiblesses : accepter ses faiblesses dans le but de s’améliorer est en fait une force vitale.</a:t>
            </a:r>
          </a:p>
          <a:p>
            <a:r>
              <a:rPr lang="en-US"/>
              <a:t>Acceptez-vous vous-mêmes et acceptez les autres : soyez gentil avec vous-même et avec les autres. </a:t>
            </a:r>
          </a:p>
          <a:p>
            <a:r>
              <a:rPr lang="en-US"/>
              <a:t>Comprenez les bons et les mauvais côtés : apprenez à reconnaître et à comprendre que vous et les autres avez des sentiments variés.</a:t>
            </a:r>
          </a:p>
          <a:p>
            <a:r>
              <a:rPr lang="en-US"/>
              <a:t>55</a:t>
            </a:r>
          </a:p>
          <a:p>
            <a:endParaRPr lang="en-US"/>
          </a:p>
          <a:p>
            <a:r>
              <a:rPr lang="en-US"/>
              <a: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1.7.2013</a:t>
            </a:r>
          </a:p>
          <a:p>
            <a:endParaRPr lang="en-US"/>
          </a:p>
          <a:p>
            <a:r>
              <a:rPr lang="en-US"/>
              <a:t>Rappel du rôle des jeunes champions : planifiez et dirigez des activités qui permettent de partager des connaissances avec vos pairs et de promouvoir une santé mentale et une consommation de substances positives.</a:t>
            </a:r>
          </a:p>
          <a:p>
            <a:endParaRPr lang="en-US"/>
          </a:p>
          <a:p>
            <a:endParaRPr lang="en-US"/>
          </a:p>
          <a:p>
            <a:endParaRPr lang="en-US"/>
          </a:p>
          <a:p>
            <a:endParaRPr lang="en-US"/>
          </a:p>
          <a:p>
            <a:r>
              <a:rPr lang="en-US"/>
              <a:t>« Notre rôle en tant que groupe est de réfléchir à de nouvelles idées et à de nouveaux moyens de promouvoir la santé mentale et le bien-être dans l’école ou la communauté et d’élaborer un plan d’action. » </a:t>
            </a:r>
          </a:p>
          <a:p>
            <a:endParaRPr lang="en-US"/>
          </a:p>
          <a:p>
            <a:r>
              <a:rPr lang="en-US"/>
              <a:t>Attentes des élèves (vous tous) :</a:t>
            </a:r>
          </a:p>
          <a:p>
            <a:r>
              <a:rPr lang="en-US"/>
              <a:t>Participer à un atelier : FÉLICITATIONS, c’est ce que vous faites!</a:t>
            </a:r>
          </a:p>
          <a:p>
            <a:r>
              <a:rPr lang="en-US"/>
              <a:t>Assister aux réunions du groupe. Votre participation est essentielle! C’est vous qui connaissez le mieux vos pairs et savez ce dont ils ont besoin pour leur bien-être. Nous déciderons des dates, des heures et de la fréquence des réunions (hebdomadaires ou bihebdomadaires) à la fin de l’atelier. </a:t>
            </a:r>
          </a:p>
          <a:p>
            <a:r>
              <a:rPr lang="en-US"/>
              <a:t>Travailler ensemble pour planifier, mettre en œuvre et évaluer au moins une activité dans notre école ou notre communauté. L’évaluation ne doit pas être compliquée. Elle nous aidera à voir si nous avons atteint l’objectif que nous nous étions fixé et comment nous pourrons l’améliorer la prochaine fois.</a:t>
            </a:r>
          </a:p>
          <a:p>
            <a:r>
              <a:rPr lang="en-US"/>
              <a:t>Vous aurez la possibilité d’assumer des rôles précis (ex : photographe, conférencier, décorateur, graphiste, etc.)</a:t>
            </a:r>
          </a:p>
          <a:p>
            <a:endParaRPr lang="en-US"/>
          </a:p>
          <a:p>
            <a:r>
              <a:rPr lang="en-US"/>
              <a:t>Vos adultes alliés vous aideront à développer des idées et des événements que vous trouverez amusants et qui seront les plus utiles à vos propres communautés. </a:t>
            </a:r>
          </a:p>
          <a:p>
            <a:endParaRPr lang="en-US"/>
          </a:p>
          <a:p>
            <a:r>
              <a:rPr lang="en-US"/>
              <a:t>Champion du personnel scolaire/adulte allié :</a:t>
            </a:r>
          </a:p>
          <a:p>
            <a:r>
              <a:rPr lang="en-US"/>
              <a:t>Nous vous aiderons à planifier les actions et à mettre en œuvre les activités et initiatives.</a:t>
            </a:r>
          </a:p>
          <a:p>
            <a:r>
              <a:rPr lang="en-US"/>
              <a:t>Nous vous aiderons à prendre en charge la logistique et à obtenir l’approbation des plans d’action.</a:t>
            </a:r>
          </a:p>
          <a:p>
            <a:r>
              <a:rPr lang="en-US"/>
              <a:t>Nous vous enverrons également des rappels de réunion et vous soutiendrons entre les réunions.</a:t>
            </a:r>
          </a:p>
          <a:p>
            <a:endParaRPr lang="en-US"/>
          </a:p>
          <a:p>
            <a:r>
              <a:rPr lang="en-US"/>
              <a:t>« Je tiens à préciser que même si nous parlerons des différents types de maladies mentales ou de leurs symptômes, il ne vous incombe PAS de diagnostiquer vos pairs ni de les conseiller. En tant que champions dans les écoles, il se peut que vos pairs vous demandent de les aider à résoudre leurs problèmes de santé mentale, mais là encore, ce n’est pas votre rôle. Ce que vous pouvez faire, c’est faire connaître des ressources et soutenir vos pairs en les aidant à trouver quelqu’un à qui parler. Vos enseignants, vos conseillers d’orientation, vos directeurs et vos vice-présidents sont toujours là pour aider les élèves lorsqu’ils ont besoin d’un soutien supplémentaire. Et notre école dispose de professionnels tels que les JCBE (nom) et les travailleurs en santé mentale (nom) pour apporter un soutien aux élèves lorsqu’ils sont en situation de crise. »</a:t>
            </a:r>
          </a:p>
          <a:p>
            <a:endParaRPr lang="en-US"/>
          </a:p>
          <a:p>
            <a:r>
              <a:rPr lang="en-US"/>
              <a:t>Ton rôle en tant que jeune champion est de trouver des moyens de promouvoir la santé et le bien-être mentaux dans ton environnement scolaire! </a:t>
            </a:r>
          </a:p>
          <a:p>
            <a:endParaRPr lang="en-US"/>
          </a:p>
          <a:p>
            <a:r>
              <a:rPr lang="en-US"/>
              <a:t>57</a:t>
            </a:r>
          </a:p>
          <a:p>
            <a:endParaRPr lang="en-US"/>
          </a:p>
          <a:p>
            <a:r>
              <a:rPr lang="en-US"/>
              <a: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1.7.2013</a:t>
            </a:r>
          </a:p>
          <a:p>
            <a:endParaRPr lang="en-US"/>
          </a:p>
          <a:p>
            <a:r>
              <a:rPr lang="en-US"/>
              <a:t>N’oubliez pas qu’en tant que jeune champion, votre rôle est d’aider les jeunes de votre école à :</a:t>
            </a:r>
          </a:p>
          <a:p>
            <a:r>
              <a:rPr lang="en-US"/>
              <a:t>Se sentir les bienvenus</a:t>
            </a:r>
          </a:p>
          <a:p>
            <a:r>
              <a:rPr lang="en-US"/>
              <a:t>Se sentir inclus</a:t>
            </a:r>
          </a:p>
          <a:p>
            <a:r>
              <a:rPr lang="en-US"/>
              <a:t>Se sentir compris</a:t>
            </a:r>
          </a:p>
          <a:p>
            <a:r>
              <a:rPr lang="en-US"/>
              <a:t>Promouvoir la santé mentale et le bien-être</a:t>
            </a:r>
          </a:p>
          <a:p>
            <a:r>
              <a:rPr lang="en-US"/>
              <a:t>S’associer avec les jeunes et les adultes de confiance de l’école pour créer un environnement scolaire sûr </a:t>
            </a:r>
          </a:p>
          <a:p>
            <a:endParaRPr lang="en-US"/>
          </a:p>
          <a:p>
            <a:r>
              <a:rPr lang="en-US"/>
              <a:t>Pensez-y…</a:t>
            </a:r>
          </a:p>
          <a:p>
            <a:r>
              <a:rPr lang="en-US"/>
              <a:t>Accueil : à quoi ressemble le « message d’accueil » dans votre école?  </a:t>
            </a:r>
          </a:p>
          <a:p>
            <a:r>
              <a:rPr lang="en-US"/>
              <a:t>Inclusion :  qui pourrait participer à la création et à la diffusion de messages clés et de mesure de promotion de la santé mentale?</a:t>
            </a:r>
          </a:p>
          <a:p>
            <a:r>
              <a:rPr lang="en-US"/>
              <a:t>Compréhension : quelles sont les ressources et les possibilités offertes aux élèves pour accroître leurs connaissances et leur sensibilisation à la promotion de la santé mentale? </a:t>
            </a:r>
          </a:p>
          <a:p>
            <a:r>
              <a:rPr lang="en-US"/>
              <a:t>Promotion :  quelles sont les possibilités de communiquer sur le bien-être mental dans le cadre scolaire?</a:t>
            </a:r>
          </a:p>
          <a:p>
            <a:r>
              <a:rPr lang="en-US"/>
              <a:t>Collaboration : qui sont les partenaires qui contribuent à promouvoir le bien-être mental?</a:t>
            </a:r>
          </a:p>
          <a:p>
            <a:r>
              <a:rPr lang="en-US"/>
              <a:t>58</a:t>
            </a:r>
          </a:p>
          <a:p>
            <a:endParaRPr lang="en-US"/>
          </a:p>
          <a:p>
            <a:r>
              <a:rPr lang="en-US"/>
              <a: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1.7.2013</a:t>
            </a:r>
          </a:p>
          <a:p>
            <a:endParaRPr lang="en-US"/>
          </a:p>
          <a:p>
            <a:r>
              <a:rPr lang="en-US"/>
              <a:t>Rassurez les adultes alliés que :</a:t>
            </a:r>
          </a:p>
          <a:p>
            <a:r>
              <a:rPr lang="en-US"/>
              <a:t>− On n’attend pas d’eux qu’ils sachent tout sur tout, mais on les encourage à collaborer avec les jeunes pour les guider vers quelqu’un qui sait tout, que ce soit par un remue-méninges sur des sources fiables ou par la consultation d’un expert.</a:t>
            </a:r>
          </a:p>
          <a:p>
            <a:endParaRPr lang="en-US"/>
          </a:p>
          <a:p>
            <a:r>
              <a:rPr lang="en-US"/>
              <a:t>Nous savons que de nombreux jeunes souhaitent parler à quelqu’un de leur santé mentale, mais ne savent pas vers qui se tourner. Les jeunes peuvent venir vous voir pour vous faire part de leurs préoccupations en matière de santé mentale, de dépendance et de consommation de substances. Profitez de cette occasion pour orienter les jeunes vers des ressources et des services dignes de confiance afin de vous assurer qu’ils reçoivent le soutien dont ils ont besoin.  Si vous ne savez pas où orienter les jeunes, consultez les services et ressources de Santé publique Ottawa en matière de santé mentale, de dépendances et de consommation de substances. </a:t>
            </a:r>
          </a:p>
          <a:p>
            <a:endParaRPr lang="en-US"/>
          </a:p>
          <a:p>
            <a:endParaRPr lang="en-US"/>
          </a:p>
          <a:p>
            <a:r>
              <a:rPr lang="en-US"/>
              <a:t>Invitez les participants à partager les leçons qu’ils ont retenues ou les paroles de sagesse qu’ils ont prononcées.</a:t>
            </a:r>
          </a:p>
          <a:p>
            <a:endParaRPr lang="en-US"/>
          </a:p>
          <a:p>
            <a:r>
              <a:rPr lang="en-US"/>
              <a:t>59</a:t>
            </a:r>
          </a:p>
          <a:p>
            <a:endParaRPr lang="en-US"/>
          </a:p>
          <a:p>
            <a:r>
              <a:rPr lang="en-US"/>
              <a: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1.7.2013</a:t>
            </a:r>
          </a:p>
          <a:p>
            <a:endParaRPr lang="en-US"/>
          </a:p>
          <a:p>
            <a:r>
              <a:rPr lang="en-US"/>
              <a:t>Stasia </a:t>
            </a:r>
          </a:p>
          <a:p>
            <a:endParaRPr lang="en-US"/>
          </a:p>
          <a:p>
            <a:r>
              <a:rPr lang="en-US"/>
              <a:t>60</a:t>
            </a:r>
          </a:p>
          <a:p>
            <a:endParaRPr lang="en-US"/>
          </a:p>
          <a:p>
            <a:r>
              <a:rPr lang="en-US"/>
              <a: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1.7.2013</a:t>
            </a:r>
          </a:p>
          <a:p>
            <a:endParaRPr lang="en-US"/>
          </a:p>
          <a:p>
            <a:r>
              <a:rPr lang="en-US"/>
              <a:t>Heure : 5 min</a:t>
            </a:r>
          </a:p>
          <a:p>
            <a:r>
              <a:rPr lang="en-US"/>
              <a:t>Discutez des réunions et des plans de communication pour continuer à travailler sur votre plan d’action et vos objectifs!</a:t>
            </a:r>
          </a:p>
          <a:p>
            <a:r>
              <a:rPr lang="en-US"/>
              <a:t>Quel jour de la semaine? </a:t>
            </a:r>
          </a:p>
          <a:p>
            <a:r>
              <a:rPr lang="en-US"/>
              <a:t>À quelle heure (pendant le déjeuner ou après l’école)?</a:t>
            </a:r>
          </a:p>
          <a:p>
            <a:r>
              <a:rPr lang="en-US"/>
              <a:t>Y aura-t-il des en-cas? </a:t>
            </a:r>
          </a:p>
          <a:p>
            <a:r>
              <a:rPr lang="en-US"/>
              <a:t>Peuvent-ils accumuler des heures de bénévolat?</a:t>
            </a:r>
          </a:p>
          <a:p>
            <a:r>
              <a:rPr lang="en-US"/>
              <a:t>Quelle est la meilleure façon de communiquer pendant les réunions? Texte, courriel, page privée Facebook, application de messagerie sociale…?</a:t>
            </a:r>
          </a:p>
          <a:p>
            <a:endParaRPr lang="en-US"/>
          </a:p>
          <a:p>
            <a:r>
              <a:rPr lang="en-US"/>
              <a:t>61</a:t>
            </a:r>
          </a:p>
          <a:p>
            <a:endParaRPr lang="en-US"/>
          </a:p>
          <a:p>
            <a:r>
              <a:rPr lang="en-US"/>
              <a: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1.7.2013</a:t>
            </a:r>
          </a:p>
          <a:p>
            <a:endParaRPr lang="en-US"/>
          </a:p>
          <a:p>
            <a:r>
              <a:rPr lang="en-US"/>
              <a:t>Il existe une variété d’outils différents à utiliser.</a:t>
            </a:r>
          </a:p>
          <a:p>
            <a:r>
              <a:rPr lang="en-US"/>
              <a:t>Le tour de l’école vous aide à examiner l’environnement physique et social de l’école afin de cerner les lacunes et les possibilités de changement pour favoriser la santé mentale et le bien-être et faire de votre école un environnement plus positif. </a:t>
            </a:r>
          </a:p>
          <a:p>
            <a:endParaRPr lang="en-US"/>
          </a:p>
          <a:p>
            <a:endParaRPr lang="en-US"/>
          </a:p>
          <a:p>
            <a:r>
              <a:rPr lang="en-US"/>
              <a:t>63</a:t>
            </a:r>
          </a:p>
          <a:p>
            <a:endParaRPr lang="en-US"/>
          </a:p>
          <a:p>
            <a:r>
              <a:rPr lang="en-US"/>
              <a: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1.7.2013</a:t>
            </a:r>
          </a:p>
          <a:p>
            <a:endParaRPr lang="en-US"/>
          </a:p>
          <a:p>
            <a:r>
              <a:rPr lang="en-US"/>
              <a:t>Maintenant que vous avez procédé à l’évaluation physique et sociale de votre école par le biais de la visite, réfléchissez à ce qui suit :</a:t>
            </a:r>
          </a:p>
          <a:p>
            <a:endParaRPr lang="en-US"/>
          </a:p>
          <a:p>
            <a:r>
              <a:rPr lang="en-US"/>
              <a:t>Quel est votre public cible?</a:t>
            </a:r>
          </a:p>
          <a:p>
            <a:r>
              <a:rPr lang="en-US"/>
              <a:t>Sur quoi voulez-vous mettre l’accent pour promouvoir la santé mentale?</a:t>
            </a:r>
          </a:p>
          <a:p>
            <a:r>
              <a:rPr lang="en-US"/>
              <a:t>Quel est votre objectif?  </a:t>
            </a:r>
          </a:p>
          <a:p>
            <a:r>
              <a:rPr lang="en-US"/>
              <a:t>Spécifique : Qui? Quoi? Où?</a:t>
            </a:r>
          </a:p>
          <a:p>
            <a:r>
              <a:rPr lang="en-US"/>
              <a:t>Mesurable : Dans quelle mesure? Combien? À quelle fréquence?</a:t>
            </a:r>
          </a:p>
          <a:p>
            <a:r>
              <a:rPr lang="en-US"/>
              <a:t>Atteignable : Comment? Est-ce possible? </a:t>
            </a:r>
          </a:p>
          <a:p>
            <a:r>
              <a:rPr lang="en-US"/>
              <a:t>Réaliste : Cela en vaut-il la peine? </a:t>
            </a:r>
          </a:p>
          <a:p>
            <a:r>
              <a:rPr lang="en-US"/>
              <a:t>Temporel : Quand?</a:t>
            </a:r>
          </a:p>
          <a:p>
            <a:endParaRPr lang="en-US"/>
          </a:p>
          <a:p>
            <a:r>
              <a:rPr lang="en-US"/>
              <a:t>Remue-méninges sur les activités et les idées</a:t>
            </a:r>
          </a:p>
          <a:p>
            <a:endParaRPr lang="en-US"/>
          </a:p>
          <a:p>
            <a:r>
              <a:rPr lang="en-US"/>
              <a:t>Les prochaines diapositives vous montreront quelques exemples de ce que d’autres écoles ont fait dans la province. </a:t>
            </a:r>
          </a:p>
          <a:p>
            <a:endParaRPr lang="en-US"/>
          </a:p>
          <a:p>
            <a:r>
              <a:rPr lang="en-US"/>
              <a:t>NOTE : écrivez les réponses sur le tableau de conférence. </a:t>
            </a:r>
          </a:p>
          <a:p>
            <a:r>
              <a:rPr lang="en-US"/>
              <a:t>64</a:t>
            </a:r>
          </a:p>
          <a:p>
            <a:endParaRPr lang="en-US"/>
          </a:p>
          <a:p>
            <a:r>
              <a:rPr lang="en-US"/>
              <a: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1.7.2013</a:t>
            </a:r>
          </a:p>
          <a:p>
            <a:endParaRPr lang="en-US"/>
          </a:p>
          <a:p>
            <a:r>
              <a:rPr lang="en-US"/>
              <a:t>Stasia </a:t>
            </a:r>
          </a:p>
          <a:p>
            <a:endParaRPr lang="en-US"/>
          </a:p>
          <a:p>
            <a:r>
              <a:rPr lang="en-US"/>
              <a:t>65</a:t>
            </a:r>
          </a:p>
          <a:p>
            <a:endParaRPr lang="en-US"/>
          </a:p>
          <a:p>
            <a:r>
              <a:rPr lang="en-US"/>
              <a: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1.7.2013</a:t>
            </a:r>
          </a:p>
          <a:p>
            <a:endParaRPr lang="en-US"/>
          </a:p>
          <a:p>
            <a:r>
              <a:rPr lang="en-US"/>
              <a:t>Une fois que vous avez cerné les lacunes et les possibilités de l’école, il est temps de planifier des initiatives.</a:t>
            </a:r>
          </a:p>
          <a:p>
            <a:endParaRPr lang="en-US"/>
          </a:p>
          <a:p>
            <a:r>
              <a:rPr lang="en-US"/>
              <a:t>Suggestion d’activité : Le remue-méninges.</a:t>
            </a:r>
          </a:p>
          <a:p>
            <a:endParaRPr lang="en-US"/>
          </a:p>
          <a:p>
            <a:r>
              <a:rPr lang="en-US"/>
              <a:t>Directives</a:t>
            </a:r>
          </a:p>
          <a:p>
            <a:r>
              <a:rPr lang="en-US"/>
              <a:t>Répartissez les jeunes dans des groupes composés d’un adulte allié et de 4 à 5 jeunes (en fonction du nombre de participants).</a:t>
            </a:r>
          </a:p>
          <a:p>
            <a:r>
              <a:rPr lang="en-US"/>
              <a:t>Demandez aux jeunes de réfléchir à différentes activités et initiatives qu’ils aimeraient mettre en place, ou que leurs pairs pourraient apprécier, avec le soutien d’adultes alliés.</a:t>
            </a:r>
          </a:p>
          <a:p>
            <a:r>
              <a:rPr lang="en-US"/>
              <a:t>Lorsque les groupes ont terminé leur remue-méninges, demandez-leur de choisir une ou deux de leurs activités préférées et de remplir le formulaire de planification présenté sur cette diapositive.</a:t>
            </a:r>
          </a:p>
          <a:p>
            <a:r>
              <a:rPr lang="en-US"/>
              <a:t>Réunissez-vous en grand groupe pour discuter des initiatives potentielles.</a:t>
            </a:r>
          </a:p>
          <a:p>
            <a:endParaRPr lang="en-US"/>
          </a:p>
          <a:p>
            <a:r>
              <a:rPr lang="en-US"/>
              <a:t>Notes supplémentaires :</a:t>
            </a:r>
          </a:p>
          <a:p>
            <a:r>
              <a:rPr lang="en-US"/>
              <a:t>Commencez modestement. Les sujets suggérés sont les suivants : </a:t>
            </a:r>
          </a:p>
          <a:p>
            <a:r>
              <a:rPr lang="en-US"/>
              <a:t>Campagnes de sensibilisation aux ressources et aux services en matière de santé mentale et de consommation de substances. </a:t>
            </a:r>
          </a:p>
          <a:p>
            <a:r>
              <a:rPr lang="en-US"/>
              <a:t>Campagnes de réduction de la stigmatisation. </a:t>
            </a:r>
          </a:p>
          <a:p>
            <a:r>
              <a:rPr lang="en-US"/>
              <a:t>Sensibilisation et formation à la gestion du stress et à l’adaptation. </a:t>
            </a:r>
          </a:p>
          <a:p>
            <a:r>
              <a:rPr lang="en-US"/>
              <a:t>Moments d’attention et de partage. </a:t>
            </a:r>
          </a:p>
          <a:p>
            <a:r>
              <a:rPr lang="en-US"/>
              <a:t>Reconnaissance des jeunes et de leur voix. </a:t>
            </a:r>
          </a:p>
          <a:p>
            <a:endParaRPr lang="en-US"/>
          </a:p>
          <a:p>
            <a:endParaRPr lang="en-US"/>
          </a:p>
          <a:p>
            <a:r>
              <a:rPr lang="en-US"/>
              <a:t>Les exemples de campagnes suivants peuvent servir d’inspiration ou être adaptés aux besoins d’un jeune, d’une communauté ou d’une école : </a:t>
            </a:r>
          </a:p>
          <a:p>
            <a:r>
              <a:rPr lang="en-US"/>
              <a:t>Télégrammes joints à des bonbons ou des crayons : Joindre des messages ou des noms de ressources communautaires aux crayons pendant les examens pour distribuer aux élèves qui ont oublié les leurs.</a:t>
            </a:r>
          </a:p>
          <a:p>
            <a:r>
              <a:rPr lang="en-US"/>
              <a:t>Flagrant délit de bienveillance! Remettre des récompenses à des jeunes qui font preuve de gentillesse envers les autres. </a:t>
            </a:r>
          </a:p>
          <a:p>
            <a:r>
              <a:rPr lang="en-US"/>
              <a:t>Salle de détente : Aménager un endroit confortable et sans jugement où les élèves peuvent aller quand ils ont besoin de décompresser. </a:t>
            </a:r>
          </a:p>
          <a:p>
            <a:r>
              <a:rPr lang="en-US"/>
              <a:t>Organiser une foire sur la santé. </a:t>
            </a:r>
          </a:p>
          <a:p>
            <a:r>
              <a:rPr lang="en-US"/>
              <a:t>Murales et murs de graffitis : Créer une murale ou un mur de graffitis sur un sujet de votre choix comme les amis, le soutien communautaire ou la gratitude.</a:t>
            </a:r>
          </a:p>
          <a:p>
            <a:r>
              <a:rPr lang="en-US"/>
              <a:t>Portes ouvertes : Les pairs aidants ouvrent les portes et accueillent les élèves au début de la journée.</a:t>
            </a:r>
          </a:p>
          <a:p>
            <a:r>
              <a:rPr lang="en-US"/>
              <a:t>Journée du « Post-it » : Utiliser des feuillets « Post-it » pour afficher des affirmations ou des messages positifs sur les casiers des élèves. </a:t>
            </a:r>
          </a:p>
          <a:p>
            <a:r>
              <a:rPr lang="en-US"/>
              <a:t>Mercredi sans souci : Désigner un mercredi sans souci pour faire la promotion de stratégies d’adaptation ou de ressources communautaires.</a:t>
            </a:r>
          </a:p>
          <a:p>
            <a:r>
              <a:rPr lang="en-US"/>
              <a:t>Yoga, méditation : Faire venir un instructeur de yoga, de méditation ou d’autres techniques de relaxation ou d’adaptation.</a:t>
            </a:r>
          </a:p>
          <a:p>
            <a:r>
              <a:rPr lang="en-US"/>
              <a:t>Toile de positivisme : Afficher des messages positifs sur une toile d’araignée en ficelles.</a:t>
            </a:r>
          </a:p>
          <a:p>
            <a:endParaRPr lang="en-US"/>
          </a:p>
          <a:p>
            <a:r>
              <a:rPr lang="en-US"/>
              <a: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1.7.2013</a:t>
            </a:r>
          </a:p>
          <a:p>
            <a:endParaRPr lang="en-US"/>
          </a:p>
          <a:p>
            <a:endParaRPr lang="en-US"/>
          </a:p>
          <a:p>
            <a:endParaRPr lang="en-US"/>
          </a:p>
          <a:p>
            <a:r>
              <a:rPr lang="en-US"/>
              <a: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1.7.2013</a:t>
            </a:r>
          </a:p>
          <a:p>
            <a:endParaRPr lang="en-US"/>
          </a:p>
          <a:p>
            <a:r>
              <a:rPr lang="en-US"/>
              <a:t>Maintenant que vous avez planifié votre initiative, il est temps de la mettre en œuvre! </a:t>
            </a:r>
          </a:p>
          <a:p>
            <a:endParaRPr lang="en-US"/>
          </a:p>
          <a:p>
            <a:r>
              <a:rPr lang="en-US"/>
              <a:t>70</a:t>
            </a:r>
          </a:p>
          <a:p>
            <a:endParaRPr lang="en-US"/>
          </a:p>
          <a:p>
            <a:r>
              <a:rPr lang="en-US"/>
              <a: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1.7.2013</a:t>
            </a:r>
          </a:p>
          <a:p>
            <a:endParaRPr lang="en-US"/>
          </a:p>
          <a:p>
            <a:r>
              <a:rPr lang="en-US"/>
              <a:t>N’oubliez pas de prendre le temps de célébrer votre succès et votre travail acharné! </a:t>
            </a:r>
          </a:p>
          <a:p>
            <a:r>
              <a:rPr lang="en-US"/>
              <a:t> </a:t>
            </a:r>
          </a:p>
          <a:p>
            <a:endParaRPr lang="en-US"/>
          </a:p>
          <a:p>
            <a:r>
              <a:rPr lang="en-US"/>
              <a:t>71</a:t>
            </a:r>
          </a:p>
          <a:p>
            <a:endParaRPr lang="en-US"/>
          </a:p>
          <a:p>
            <a:r>
              <a:rPr lang="en-US"/>
              <a: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1.7.2013</a:t>
            </a:r>
          </a:p>
          <a:p>
            <a:endParaRPr lang="en-US"/>
          </a:p>
          <a:p>
            <a:r>
              <a:rPr lang="en-US"/>
              <a:t>Quel principal élément retiendrez-vous de cette journée?</a:t>
            </a:r>
          </a:p>
          <a:p>
            <a:r>
              <a:rPr lang="en-US"/>
              <a:t>Notes autocollantes, affichage au tableau et examen en groupe</a:t>
            </a:r>
          </a:p>
          <a:p>
            <a:endParaRPr lang="en-US"/>
          </a:p>
          <a:p>
            <a:r>
              <a:rPr lang="en-US"/>
              <a: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1.7.2013</a:t>
            </a:r>
          </a:p>
          <a:p>
            <a:endParaRPr lang="en-US"/>
          </a:p>
          <a:p>
            <a:r>
              <a:rPr lang="en-US"/>
              <a:t>Option 1 :</a:t>
            </a:r>
          </a:p>
          <a:p>
            <a:r>
              <a:rPr lang="en-US"/>
              <a:t>Inscrivez votre nom et un fait intéressant ou amusant vous concernant sur une feuille de papier. 2. Froissez le papier pour en faire une boule. 3. Faites circuler le papier dans le groupe jusqu’à ce que quelqu’un dise « stop ». 4. Lisez chaque document à tour de rôle jusqu’à ce que tout le monde ait été présenté.</a:t>
            </a:r>
          </a:p>
          <a:p>
            <a:endParaRPr lang="en-US"/>
          </a:p>
          <a:p>
            <a:r>
              <a:rPr lang="en-US"/>
              <a:t>Option 2 :</a:t>
            </a:r>
          </a:p>
          <a:p>
            <a:endParaRPr lang="en-US"/>
          </a:p>
          <a:p>
            <a:r>
              <a:rPr lang="en-US"/>
              <a:t>Présentations…</a:t>
            </a:r>
          </a:p>
          <a:p>
            <a:r>
              <a:rPr lang="en-US"/>
              <a:t>Jeu brise-glace : Qui sommes-nous?</a:t>
            </a:r>
          </a:p>
          <a:p>
            <a:endParaRPr lang="en-US"/>
          </a:p>
          <a:p>
            <a:r>
              <a:rPr lang="en-US"/>
              <a:t>Chacun est ici parce qu’il a été choisi ou invité par un adulte allié de votre école ou de votre groupe communautaire. Quelqu’un a pensé que vous seriez un excellent pair leader qui s’intéresserait à la promotion de la santé mentale positive et de la santé liée à la consommation de substances par le biais du programme Connexions Jeunesse Ottawa. L’objectif de cette formation est d’apprendre à connaître Connexions Jeunesse Ottawa, ce qu’est le programme et à quoi il pourrait ressembler dans votre école ou votre groupe de jeunes. </a:t>
            </a:r>
          </a:p>
          <a:p>
            <a:endParaRPr lang="en-US"/>
          </a:p>
          <a:p>
            <a:r>
              <a:rPr lang="en-US"/>
              <a:t>Directives :</a:t>
            </a:r>
          </a:p>
          <a:p>
            <a:r>
              <a:rPr lang="en-US"/>
              <a:t>Demandez aux jeunes de se placer en cercle, face à face. Vous aurez besoin d’un ballon pour cette activité.</a:t>
            </a:r>
          </a:p>
          <a:p>
            <a:r>
              <a:rPr lang="en-US"/>
              <a:t>La personne qui tient le ballon prononcera son nom et dira une chose qu’elle aime ou dont elle est fière. (p. ex., je m’appelle Max et je suis bon au basket; je m’appelle Aïcha et j’aime faire rire les gens).</a:t>
            </a:r>
          </a:p>
          <a:p>
            <a:r>
              <a:rPr lang="en-US"/>
              <a:t>Une fois qu’un jeune a répondu, il passe le ballon à un autre jeune, qui répondra à la même question (ou passera le ballon s’il ne souhaite pas répondre), et ainsi de suite jusqu’à ce que tout le monde se soit présenté au groupe.</a:t>
            </a:r>
          </a:p>
          <a:p>
            <a:endParaRPr lang="en-US"/>
          </a:p>
          <a:p>
            <a:r>
              <a:rPr lang="en-US"/>
              <a:t>Option 3 : Activité du grand vent qui souffle</a:t>
            </a:r>
          </a:p>
          <a:p>
            <a:r>
              <a:rPr lang="en-US"/>
              <a:t>Promotion du travail d’équipe Jeu du grand vent qui souffle :</a:t>
            </a:r>
          </a:p>
          <a:p>
            <a:r>
              <a:rPr lang="en-US"/>
              <a:t>Ce jeu fait bouger les gens, aide à briser la glace au début et mélange le groupe. C’est aussi une façon amusante de découvrir des choses intéressantes sur les uns et les autres.</a:t>
            </a:r>
          </a:p>
          <a:p>
            <a:r>
              <a:rPr lang="en-US"/>
              <a:t>Directives :</a:t>
            </a:r>
          </a:p>
          <a:p>
            <a:r>
              <a:rPr lang="en-US"/>
              <a:t>Disposez toutes les chaises de manière à former un cercle (toutes les chaises tournées vers l’intérieur, vers le milieu). Un joueur commence au milieu, debout. Ils commencent le tour.</a:t>
            </a:r>
          </a:p>
          <a:p>
            <a:r>
              <a:rPr lang="en-US"/>
              <a:t>La personne du milieu commence par dire « Le grand vent souffle pour tous ceux qui… » et dit ensuite n’importe quelle caractéristique qui est vraie pour elle. Par exemple, si la personne a déjà chanté dans un karaoké, elle peut dire : « Un grand vent souffle pour tous ceux qui ont chanté dans un karaoké ». Tous les joueurs qui ont déjà chanté dans un karaoké doivent se lever et trouver rapidement un nouveau siège situé à plus de deux chaises d’eux.</a:t>
            </a:r>
          </a:p>
          <a:p>
            <a:r>
              <a:rPr lang="en-US"/>
              <a:t>Si un joueur n’est pas en mesure de trouver un siège vacant, il est la nouvelle personne qui se trouve au milieu.</a:t>
            </a:r>
          </a:p>
          <a:p>
            <a:endParaRPr lang="en-US"/>
          </a:p>
          <a:p>
            <a:r>
              <a:rPr lang="en-US"/>
              <a:t>Voici quelques idées :</a:t>
            </a:r>
          </a:p>
          <a:p>
            <a:r>
              <a:rPr lang="en-US"/>
              <a:t> Le vent souffle fort pour tous ceux qui…</a:t>
            </a:r>
          </a:p>
          <a:p>
            <a:r>
              <a:rPr lang="en-US"/>
              <a:t>Détestent le chocolat.</a:t>
            </a:r>
          </a:p>
          <a:p>
            <a:r>
              <a:rPr lang="en-US"/>
              <a:t>Trouvent que la période des examens est stressante.</a:t>
            </a:r>
          </a:p>
          <a:p>
            <a:r>
              <a:rPr lang="en-US"/>
              <a:t>Aiment porter une montre.</a:t>
            </a:r>
          </a:p>
          <a:p>
            <a:r>
              <a:rPr lang="en-US"/>
              <a:t>Aiment les sushis.</a:t>
            </a:r>
          </a:p>
          <a:p>
            <a:r>
              <a:rPr lang="en-US"/>
              <a:t>Font du sport pour se détendre.</a:t>
            </a:r>
          </a:p>
          <a:p>
            <a:r>
              <a:rPr lang="en-US"/>
              <a:t>Écoutent de la K-Pop.</a:t>
            </a:r>
          </a:p>
          <a:p>
            <a:r>
              <a:rPr lang="en-US"/>
              <a:t>Ont déjà eu besoin d’aide.</a:t>
            </a:r>
          </a:p>
          <a:p>
            <a:r>
              <a:rPr lang="en-US"/>
              <a:t>Ont appris une danse sur TikTok.</a:t>
            </a:r>
          </a:p>
          <a:p>
            <a:r>
              <a:rPr lang="en-US"/>
              <a:t>Ont un animal de compagnie.</a:t>
            </a:r>
          </a:p>
          <a:p>
            <a:r>
              <a:rPr lang="en-US"/>
              <a:t>Ont le vert comme couleur préférée.</a:t>
            </a:r>
          </a:p>
          <a:p>
            <a:r>
              <a:rPr lang="en-US"/>
              <a:t>Sont intéressés par l’idée d’aider d’autres personnes souffrant de problèmes de santé mentale et de consommation de substances. </a:t>
            </a:r>
          </a:p>
          <a:p>
            <a:endParaRPr lang="en-US"/>
          </a:p>
          <a:p>
            <a:r>
              <a:rPr lang="en-US"/>
              <a:t>Option 4 : De nombreux ballons</a:t>
            </a:r>
          </a:p>
          <a:p>
            <a:r>
              <a:rPr lang="en-US"/>
              <a:t>Demandez au groupe de se placer en cercle. Demandez-leur quels sont les problèmes de santé mentale auxquels ils pensent que leurs pairs sont confrontés. Au fur et à mesure que les problèmes sont cernés, ils sont inscrits sur un nouveau ballon et lancés dans le groupe. Le groupe doit maintenir les ballons en l’air. </a:t>
            </a:r>
          </a:p>
          <a:p>
            <a:r>
              <a:rPr lang="en-US"/>
              <a:t>Suggestions si nécessaire : stress, emplois, parents, amis, sport, relations, maladie mentale (anxiété, dépression, bipolarité, schizophrénie)</a:t>
            </a:r>
          </a:p>
          <a:p>
            <a:r>
              <a:rPr lang="en-US"/>
              <a:t>Au fur et à mesure que les ballons s’ajoutent, il devient évident qu’il est difficile de rester au courant de tout ce qui se passe dans leur vie (et dans celle de leurs camarades). </a:t>
            </a:r>
          </a:p>
          <a:p>
            <a:r>
              <a:rPr lang="en-US"/>
              <a:t>Éléments principaux pour l’animateur</a:t>
            </a:r>
          </a:p>
          <a:p>
            <a:r>
              <a:rPr lang="en-US"/>
              <a:t>De nombreux élèves sont confrontés à des difficultés ou à des problèmes de santé mentale. </a:t>
            </a:r>
          </a:p>
          <a:p>
            <a:r>
              <a:rPr lang="en-US"/>
              <a:t>Il était plus facile de maintenir les ballons en l’air lorsque tout le monde travaillait ensemble.</a:t>
            </a:r>
          </a:p>
          <a:p>
            <a:r>
              <a:rPr lang="en-US"/>
              <a:t>Une seule personne ne pouvait pas maintenir tous les ballons en l’air. Le groupe entier doit soutenir les ballons. </a:t>
            </a:r>
          </a:p>
          <a:p>
            <a:endParaRPr lang="en-US"/>
          </a:p>
          <a:p>
            <a:r>
              <a:rPr lang="en-US"/>
              <a:t>Option 5 : Identiques et différents :  Si vous êtes un grand groupe, divisez-vous en équipes de 4 à 6 personnes. Demandez aux participants de trouver quelque chose que le groupe a en commun (p. ex., « tout le monde est allé à la plage », « tout le monde a un frère ou une sœur ») et quelque chose qui est propre à chaque personne du groupe (p. ex., « joue au water-polo », « parle grec »).</a:t>
            </a:r>
          </a:p>
          <a:p>
            <a:endParaRPr lang="en-US"/>
          </a:p>
          <a:p>
            <a:r>
              <a:rPr lang="en-US"/>
              <a:t>Option 6 : Préférez-vous…?</a:t>
            </a:r>
          </a:p>
          <a:p>
            <a:r>
              <a:rPr lang="en-US"/>
              <a:t>Préférez-vous…?</a:t>
            </a:r>
          </a:p>
          <a:p>
            <a:r>
              <a:rPr lang="en-US"/>
              <a:t>Faites une liste de questions avec deux options. Par exemple : </a:t>
            </a:r>
          </a:p>
          <a:p>
            <a:r>
              <a:rPr lang="en-US"/>
              <a:t>Manger un bâton de margarine ou 5 cuillères à soupe de sauce piquante? </a:t>
            </a:r>
          </a:p>
          <a:p>
            <a:r>
              <a:rPr lang="en-US"/>
              <a:t>Faire du parachutisme ou de la plongée sous-marine? </a:t>
            </a:r>
          </a:p>
          <a:p>
            <a:r>
              <a:rPr lang="en-US"/>
              <a:t>Avez-vous des jambes aussi longues que vos doigts ou des doigts aussi longs que vos jambes? </a:t>
            </a:r>
          </a:p>
          <a:p>
            <a:r>
              <a:rPr lang="en-US"/>
              <a:t>Vivre une apocalypse zombie ou une invasion extraterrestre? </a:t>
            </a:r>
          </a:p>
          <a:p>
            <a:r>
              <a:rPr lang="en-US"/>
              <a:t>Rire des choses tristes ou pleurer des choses drôles? </a:t>
            </a:r>
          </a:p>
          <a:p>
            <a:r>
              <a:rPr lang="en-US"/>
              <a:t>Du sable dans le short ou de l’eau dans l’oreille? </a:t>
            </a:r>
          </a:p>
          <a:p>
            <a:r>
              <a:rPr lang="en-US"/>
              <a:t>Commencer l’école à midi, mais devoir rester jusqu’à 20 h</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1.7.2013</a:t>
            </a:r>
          </a:p>
          <a:p>
            <a:endParaRPr lang="en-US"/>
          </a:p>
          <a:p>
            <a:r>
              <a:rPr lang="en-US"/>
              <a:t>Sabrina </a:t>
            </a:r>
          </a:p>
          <a:p>
            <a:r>
              <a:rPr lang="en-US"/>
              <a:t>10</a:t>
            </a:r>
          </a:p>
          <a:p>
            <a:endParaRPr lang="en-US"/>
          </a:p>
          <a:p>
            <a:r>
              <a:rPr lang="en-US"/>
              <a: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1.7.2013</a:t>
            </a:r>
          </a:p>
          <a:p>
            <a:endParaRPr lang="en-US"/>
          </a:p>
          <a:p>
            <a:r>
              <a:rPr lang="en-US"/>
              <a:t>Les objectifs du programme sont les suivants :</a:t>
            </a:r>
          </a:p>
          <a:p>
            <a:endParaRPr lang="en-US"/>
          </a:p>
          <a:p>
            <a:r>
              <a:rPr lang="en-US"/>
              <a:t>Promouvoir la santé mentale et le bien-être</a:t>
            </a:r>
          </a:p>
          <a:p>
            <a:r>
              <a:rPr lang="en-US"/>
              <a:t>Faire accepter la maladie mentale</a:t>
            </a:r>
          </a:p>
          <a:p>
            <a:r>
              <a:rPr lang="en-US"/>
              <a:t>Réduire la stigmatisation</a:t>
            </a:r>
          </a:p>
          <a:p>
            <a:r>
              <a:rPr lang="en-US"/>
              <a:t>Prévenir la consommation de substances</a:t>
            </a:r>
          </a:p>
          <a:p>
            <a:r>
              <a:rPr lang="en-US"/>
              <a:t>Diffuser l’information sur les ressources et les soutiens scolaires en matière de santé mentale et de bien-être</a:t>
            </a:r>
          </a:p>
          <a:p>
            <a:endParaRPr lang="en-US"/>
          </a:p>
          <a:p>
            <a:r>
              <a:rPr lang="en-US"/>
              <a:t>11</a:t>
            </a:r>
          </a:p>
          <a:p>
            <a:endParaRPr lang="en-US"/>
          </a:p>
          <a:p>
            <a:r>
              <a:rPr lang="en-US"/>
              <a: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8/29/2025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8/29/2025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8/29/2025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8/29/2025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8/29/2025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8/29/2025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8/29/2025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8/29/2025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sv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56.png"/><Relationship Id="rId13" Type="http://schemas.openxmlformats.org/officeDocument/2006/relationships/image" Target="../media/image5.png"/><Relationship Id="rId3" Type="http://schemas.openxmlformats.org/officeDocument/2006/relationships/image" Target="../media/image1.png"/><Relationship Id="rId7" Type="http://schemas.openxmlformats.org/officeDocument/2006/relationships/image" Target="../media/image55.svg"/><Relationship Id="rId12" Type="http://schemas.openxmlformats.org/officeDocument/2006/relationships/image" Target="../media/image60.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54.png"/><Relationship Id="rId11" Type="http://schemas.openxmlformats.org/officeDocument/2006/relationships/image" Target="../media/image59.svg"/><Relationship Id="rId5" Type="http://schemas.openxmlformats.org/officeDocument/2006/relationships/image" Target="../media/image53.svg"/><Relationship Id="rId10" Type="http://schemas.openxmlformats.org/officeDocument/2006/relationships/image" Target="../media/image58.png"/><Relationship Id="rId4" Type="http://schemas.openxmlformats.org/officeDocument/2006/relationships/image" Target="../media/image52.png"/><Relationship Id="rId9" Type="http://schemas.openxmlformats.org/officeDocument/2006/relationships/image" Target="../media/image57.svg"/></Relationships>
</file>

<file path=ppt/slides/_rels/slide11.xml.rels><?xml version="1.0" encoding="UTF-8" standalone="yes"?>
<Relationships xmlns="http://schemas.openxmlformats.org/package/2006/relationships"><Relationship Id="rId8" Type="http://schemas.openxmlformats.org/officeDocument/2006/relationships/image" Target="../media/image56.png"/><Relationship Id="rId13" Type="http://schemas.openxmlformats.org/officeDocument/2006/relationships/image" Target="../media/image5.png"/><Relationship Id="rId3" Type="http://schemas.openxmlformats.org/officeDocument/2006/relationships/image" Target="../media/image1.png"/><Relationship Id="rId7" Type="http://schemas.openxmlformats.org/officeDocument/2006/relationships/image" Target="../media/image55.svg"/><Relationship Id="rId12" Type="http://schemas.openxmlformats.org/officeDocument/2006/relationships/image" Target="../media/image60.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54.png"/><Relationship Id="rId11" Type="http://schemas.openxmlformats.org/officeDocument/2006/relationships/image" Target="../media/image59.svg"/><Relationship Id="rId5" Type="http://schemas.openxmlformats.org/officeDocument/2006/relationships/image" Target="../media/image53.svg"/><Relationship Id="rId10" Type="http://schemas.openxmlformats.org/officeDocument/2006/relationships/image" Target="../media/image58.png"/><Relationship Id="rId4" Type="http://schemas.openxmlformats.org/officeDocument/2006/relationships/image" Target="../media/image52.png"/><Relationship Id="rId9" Type="http://schemas.openxmlformats.org/officeDocument/2006/relationships/image" Target="../media/image57.svg"/></Relationships>
</file>

<file path=ppt/slides/_rels/slide12.xml.rels><?xml version="1.0" encoding="UTF-8" standalone="yes"?>
<Relationships xmlns="http://schemas.openxmlformats.org/package/2006/relationships"><Relationship Id="rId8" Type="http://schemas.openxmlformats.org/officeDocument/2006/relationships/image" Target="../media/image64.svg"/><Relationship Id="rId3" Type="http://schemas.openxmlformats.org/officeDocument/2006/relationships/image" Target="../media/image49.png"/><Relationship Id="rId7" Type="http://schemas.openxmlformats.org/officeDocument/2006/relationships/image" Target="../media/image63.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62.svg"/><Relationship Id="rId5" Type="http://schemas.openxmlformats.org/officeDocument/2006/relationships/image" Target="../media/image61.png"/><Relationship Id="rId4" Type="http://schemas.openxmlformats.org/officeDocument/2006/relationships/image" Target="../media/image50.svg"/><Relationship Id="rId9" Type="http://schemas.openxmlformats.org/officeDocument/2006/relationships/image" Target="../media/image5.png"/></Relationships>
</file>

<file path=ppt/slides/_rels/slide13.xml.rels><?xml version="1.0" encoding="UTF-8" standalone="yes"?>
<Relationships xmlns="http://schemas.openxmlformats.org/package/2006/relationships"><Relationship Id="rId8" Type="http://schemas.openxmlformats.org/officeDocument/2006/relationships/image" Target="../media/image68.png"/><Relationship Id="rId13" Type="http://schemas.openxmlformats.org/officeDocument/2006/relationships/image" Target="../media/image5.png"/><Relationship Id="rId3" Type="http://schemas.openxmlformats.org/officeDocument/2006/relationships/image" Target="../media/image49.png"/><Relationship Id="rId7" Type="http://schemas.openxmlformats.org/officeDocument/2006/relationships/image" Target="../media/image67.png"/><Relationship Id="rId12" Type="http://schemas.openxmlformats.org/officeDocument/2006/relationships/image" Target="../media/image72.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66.png"/><Relationship Id="rId11" Type="http://schemas.openxmlformats.org/officeDocument/2006/relationships/image" Target="../media/image71.png"/><Relationship Id="rId5" Type="http://schemas.openxmlformats.org/officeDocument/2006/relationships/image" Target="../media/image65.png"/><Relationship Id="rId10" Type="http://schemas.openxmlformats.org/officeDocument/2006/relationships/image" Target="../media/image70.png"/><Relationship Id="rId4" Type="http://schemas.openxmlformats.org/officeDocument/2006/relationships/image" Target="../media/image50.svg"/><Relationship Id="rId9" Type="http://schemas.openxmlformats.org/officeDocument/2006/relationships/image" Target="../media/image69.png"/></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74.jpeg"/><Relationship Id="rId5" Type="http://schemas.openxmlformats.org/officeDocument/2006/relationships/image" Target="../media/image73.png"/><Relationship Id="rId4" Type="http://schemas.openxmlformats.org/officeDocument/2006/relationships/image" Target="../media/image7.svg"/></Relationships>
</file>

<file path=ppt/slides/_rels/slide15.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image" Target="../media/image1.png"/><Relationship Id="rId7" Type="http://schemas.openxmlformats.org/officeDocument/2006/relationships/image" Target="../media/image78.sv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77.png"/><Relationship Id="rId5" Type="http://schemas.openxmlformats.org/officeDocument/2006/relationships/image" Target="../media/image76.svg"/><Relationship Id="rId4" Type="http://schemas.openxmlformats.org/officeDocument/2006/relationships/image" Target="../media/image75.png"/><Relationship Id="rId9" Type="http://schemas.openxmlformats.org/officeDocument/2006/relationships/image" Target="../media/image5.png"/></Relationships>
</file>

<file path=ppt/slides/_rels/slide16.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image" Target="../media/image1.png"/><Relationship Id="rId7" Type="http://schemas.openxmlformats.org/officeDocument/2006/relationships/image" Target="../media/image83.sv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82.png"/><Relationship Id="rId5" Type="http://schemas.openxmlformats.org/officeDocument/2006/relationships/image" Target="../media/image81.svg"/><Relationship Id="rId10" Type="http://schemas.openxmlformats.org/officeDocument/2006/relationships/image" Target="../media/image5.png"/><Relationship Id="rId4" Type="http://schemas.openxmlformats.org/officeDocument/2006/relationships/image" Target="../media/image80.png"/><Relationship Id="rId9" Type="http://schemas.openxmlformats.org/officeDocument/2006/relationships/image" Target="../media/image85.svg"/></Relationships>
</file>

<file path=ppt/slides/_rels/slide17.xml.rels><?xml version="1.0" encoding="UTF-8" standalone="yes"?>
<Relationships xmlns="http://schemas.openxmlformats.org/package/2006/relationships"><Relationship Id="rId8" Type="http://schemas.openxmlformats.org/officeDocument/2006/relationships/image" Target="../media/image92.svg"/><Relationship Id="rId3" Type="http://schemas.openxmlformats.org/officeDocument/2006/relationships/image" Target="../media/image87.png"/><Relationship Id="rId7" Type="http://schemas.openxmlformats.org/officeDocument/2006/relationships/image" Target="../media/image91.png"/><Relationship Id="rId2" Type="http://schemas.openxmlformats.org/officeDocument/2006/relationships/image" Target="../media/image86.png"/><Relationship Id="rId1" Type="http://schemas.openxmlformats.org/officeDocument/2006/relationships/slideLayout" Target="../slideLayouts/slideLayout7.xml"/><Relationship Id="rId6" Type="http://schemas.openxmlformats.org/officeDocument/2006/relationships/image" Target="../media/image90.svg"/><Relationship Id="rId5" Type="http://schemas.openxmlformats.org/officeDocument/2006/relationships/image" Target="../media/image89.png"/><Relationship Id="rId4" Type="http://schemas.openxmlformats.org/officeDocument/2006/relationships/image" Target="../media/image88.svg"/><Relationship Id="rId9" Type="http://schemas.openxmlformats.org/officeDocument/2006/relationships/image" Target="../media/image5.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6.xml"/><Relationship Id="rId7" Type="http://schemas.openxmlformats.org/officeDocument/2006/relationships/image" Target="../media/image95.jpeg"/><Relationship Id="rId2" Type="http://schemas.openxmlformats.org/officeDocument/2006/relationships/slideLayout" Target="../slideLayouts/slideLayout7.xml"/><Relationship Id="rId1" Type="http://schemas.openxmlformats.org/officeDocument/2006/relationships/video" Target="https://www.youtube.com/embed/eZnTjXi4138?feature=oembed" TargetMode="External"/><Relationship Id="rId6" Type="http://schemas.openxmlformats.org/officeDocument/2006/relationships/image" Target="../media/image5.png"/><Relationship Id="rId5" Type="http://schemas.openxmlformats.org/officeDocument/2006/relationships/image" Target="../media/image94.svg"/><Relationship Id="rId4" Type="http://schemas.openxmlformats.org/officeDocument/2006/relationships/image" Target="../media/image93.png"/></Relationships>
</file>

<file path=ppt/slides/_rels/slide19.xml.rels><?xml version="1.0" encoding="UTF-8" standalone="yes"?>
<Relationships xmlns="http://schemas.openxmlformats.org/package/2006/relationships"><Relationship Id="rId8" Type="http://schemas.openxmlformats.org/officeDocument/2006/relationships/image" Target="../media/image101.png"/><Relationship Id="rId3" Type="http://schemas.openxmlformats.org/officeDocument/2006/relationships/image" Target="../media/image96.png"/><Relationship Id="rId7" Type="http://schemas.openxmlformats.org/officeDocument/2006/relationships/image" Target="../media/image100.sv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99.png"/><Relationship Id="rId5" Type="http://schemas.openxmlformats.org/officeDocument/2006/relationships/image" Target="../media/image98.svg"/><Relationship Id="rId10" Type="http://schemas.openxmlformats.org/officeDocument/2006/relationships/image" Target="../media/image5.png"/><Relationship Id="rId4" Type="http://schemas.openxmlformats.org/officeDocument/2006/relationships/image" Target="../media/image97.png"/><Relationship Id="rId9" Type="http://schemas.openxmlformats.org/officeDocument/2006/relationships/image" Target="../media/image102.svg"/></Relationships>
</file>

<file path=ppt/slides/_rels/slide2.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8" Type="http://schemas.openxmlformats.org/officeDocument/2006/relationships/image" Target="../media/image105.png"/><Relationship Id="rId13" Type="http://schemas.openxmlformats.org/officeDocument/2006/relationships/image" Target="../media/image110.png"/><Relationship Id="rId3" Type="http://schemas.openxmlformats.org/officeDocument/2006/relationships/image" Target="../media/image6.png"/><Relationship Id="rId7" Type="http://schemas.openxmlformats.org/officeDocument/2006/relationships/image" Target="../media/image5.png"/><Relationship Id="rId12" Type="http://schemas.openxmlformats.org/officeDocument/2006/relationships/image" Target="../media/image109.png"/><Relationship Id="rId17" Type="http://schemas.openxmlformats.org/officeDocument/2006/relationships/image" Target="../media/image114.svg"/><Relationship Id="rId2" Type="http://schemas.openxmlformats.org/officeDocument/2006/relationships/notesSlide" Target="../notesSlides/notesSlide18.xml"/><Relationship Id="rId16" Type="http://schemas.openxmlformats.org/officeDocument/2006/relationships/image" Target="../media/image113.png"/><Relationship Id="rId1" Type="http://schemas.openxmlformats.org/officeDocument/2006/relationships/slideLayout" Target="../slideLayouts/slideLayout7.xml"/><Relationship Id="rId6" Type="http://schemas.openxmlformats.org/officeDocument/2006/relationships/image" Target="../media/image104.svg"/><Relationship Id="rId11" Type="http://schemas.openxmlformats.org/officeDocument/2006/relationships/image" Target="../media/image108.svg"/><Relationship Id="rId5" Type="http://schemas.openxmlformats.org/officeDocument/2006/relationships/image" Target="../media/image103.png"/><Relationship Id="rId15" Type="http://schemas.openxmlformats.org/officeDocument/2006/relationships/image" Target="../media/image112.svg"/><Relationship Id="rId10" Type="http://schemas.openxmlformats.org/officeDocument/2006/relationships/image" Target="../media/image107.png"/><Relationship Id="rId4" Type="http://schemas.openxmlformats.org/officeDocument/2006/relationships/image" Target="../media/image7.svg"/><Relationship Id="rId9" Type="http://schemas.openxmlformats.org/officeDocument/2006/relationships/image" Target="../media/image106.svg"/><Relationship Id="rId14" Type="http://schemas.openxmlformats.org/officeDocument/2006/relationships/image" Target="../media/image111.png"/></Relationships>
</file>

<file path=ppt/slides/_rels/slide21.xml.rels><?xml version="1.0" encoding="UTF-8" standalone="yes"?>
<Relationships xmlns="http://schemas.openxmlformats.org/package/2006/relationships"><Relationship Id="rId8" Type="http://schemas.openxmlformats.org/officeDocument/2006/relationships/image" Target="../media/image117.svg"/><Relationship Id="rId13" Type="http://schemas.openxmlformats.org/officeDocument/2006/relationships/image" Target="../media/image122.png"/><Relationship Id="rId3" Type="http://schemas.openxmlformats.org/officeDocument/2006/relationships/image" Target="../media/image6.png"/><Relationship Id="rId7" Type="http://schemas.openxmlformats.org/officeDocument/2006/relationships/image" Target="../media/image116.png"/><Relationship Id="rId12" Type="http://schemas.openxmlformats.org/officeDocument/2006/relationships/image" Target="../media/image121.svg"/><Relationship Id="rId17" Type="http://schemas.openxmlformats.org/officeDocument/2006/relationships/image" Target="../media/image5.png"/><Relationship Id="rId2" Type="http://schemas.openxmlformats.org/officeDocument/2006/relationships/notesSlide" Target="../notesSlides/notesSlide19.xml"/><Relationship Id="rId16" Type="http://schemas.openxmlformats.org/officeDocument/2006/relationships/image" Target="../media/image125.svg"/><Relationship Id="rId1" Type="http://schemas.openxmlformats.org/officeDocument/2006/relationships/slideLayout" Target="../slideLayouts/slideLayout7.xml"/><Relationship Id="rId6" Type="http://schemas.openxmlformats.org/officeDocument/2006/relationships/image" Target="../media/image104.svg"/><Relationship Id="rId11" Type="http://schemas.openxmlformats.org/officeDocument/2006/relationships/image" Target="../media/image120.png"/><Relationship Id="rId5" Type="http://schemas.openxmlformats.org/officeDocument/2006/relationships/image" Target="../media/image103.png"/><Relationship Id="rId15" Type="http://schemas.openxmlformats.org/officeDocument/2006/relationships/image" Target="../media/image124.png"/><Relationship Id="rId10" Type="http://schemas.openxmlformats.org/officeDocument/2006/relationships/image" Target="../media/image119.svg"/><Relationship Id="rId4" Type="http://schemas.openxmlformats.org/officeDocument/2006/relationships/image" Target="../media/image115.svg"/><Relationship Id="rId9" Type="http://schemas.openxmlformats.org/officeDocument/2006/relationships/image" Target="../media/image118.png"/><Relationship Id="rId14" Type="http://schemas.openxmlformats.org/officeDocument/2006/relationships/image" Target="../media/image123.svg"/></Relationships>
</file>

<file path=ppt/slides/_rels/slide22.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20.xml"/><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127.svg"/></Relationships>
</file>

<file path=ppt/slides/_rels/slide23.xml.rels><?xml version="1.0" encoding="UTF-8" standalone="yes"?>
<Relationships xmlns="http://schemas.openxmlformats.org/package/2006/relationships"><Relationship Id="rId8" Type="http://schemas.openxmlformats.org/officeDocument/2006/relationships/image" Target="../media/image132.svg"/><Relationship Id="rId3" Type="http://schemas.openxmlformats.org/officeDocument/2006/relationships/image" Target="../media/image128.png"/><Relationship Id="rId7" Type="http://schemas.openxmlformats.org/officeDocument/2006/relationships/image" Target="../media/image118.pn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131.svg"/><Relationship Id="rId5" Type="http://schemas.openxmlformats.org/officeDocument/2006/relationships/image" Target="../media/image130.png"/><Relationship Id="rId4" Type="http://schemas.openxmlformats.org/officeDocument/2006/relationships/image" Target="../media/image129.svg"/><Relationship Id="rId9" Type="http://schemas.openxmlformats.org/officeDocument/2006/relationships/image" Target="../media/image5.png"/></Relationships>
</file>

<file path=ppt/slides/_rels/slide24.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135.svg"/><Relationship Id="rId4" Type="http://schemas.openxmlformats.org/officeDocument/2006/relationships/image" Target="../media/image134.png"/></Relationships>
</file>

<file path=ppt/slides/_rels/slide25.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26.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27.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139.svg"/><Relationship Id="rId4" Type="http://schemas.openxmlformats.org/officeDocument/2006/relationships/image" Target="../media/image138.png"/></Relationships>
</file>

<file path=ppt/slides/_rels/slide28.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7.xml"/><Relationship Id="rId1" Type="http://schemas.openxmlformats.org/officeDocument/2006/relationships/video" Target="https://www.youtube.com/embed/UG4_kqrJJB4?feature=oembed" TargetMode="External"/><Relationship Id="rId5" Type="http://schemas.openxmlformats.org/officeDocument/2006/relationships/image" Target="../media/image141.jpe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1.svg"/><Relationship Id="rId11" Type="http://schemas.openxmlformats.org/officeDocument/2006/relationships/image" Target="../media/image4.png"/><Relationship Id="rId5" Type="http://schemas.openxmlformats.org/officeDocument/2006/relationships/image" Target="../media/image10.png"/><Relationship Id="rId10" Type="http://schemas.openxmlformats.org/officeDocument/2006/relationships/image" Target="../media/image15.svg"/><Relationship Id="rId4" Type="http://schemas.openxmlformats.org/officeDocument/2006/relationships/image" Target="../media/image9.svg"/><Relationship Id="rId9" Type="http://schemas.openxmlformats.org/officeDocument/2006/relationships/image" Target="../media/image14.png"/></Relationships>
</file>

<file path=ppt/slides/_rels/slide30.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144.svg"/><Relationship Id="rId4" Type="http://schemas.openxmlformats.org/officeDocument/2006/relationships/image" Target="../media/image143.png"/></Relationships>
</file>

<file path=ppt/slides/_rels/slide31.xml.rels><?xml version="1.0" encoding="UTF-8" standalone="yes"?>
<Relationships xmlns="http://schemas.openxmlformats.org/package/2006/relationships"><Relationship Id="rId3" Type="http://schemas.openxmlformats.org/officeDocument/2006/relationships/image" Target="../media/image146.svg"/><Relationship Id="rId7" Type="http://schemas.openxmlformats.org/officeDocument/2006/relationships/image" Target="../media/image5.png"/><Relationship Id="rId2" Type="http://schemas.openxmlformats.org/officeDocument/2006/relationships/image" Target="../media/image145.png"/><Relationship Id="rId1" Type="http://schemas.openxmlformats.org/officeDocument/2006/relationships/slideLayout" Target="../slideLayouts/slideLayout7.xml"/><Relationship Id="rId6" Type="http://schemas.openxmlformats.org/officeDocument/2006/relationships/hyperlink" Target="https://drugfree.org" TargetMode="External"/><Relationship Id="rId5" Type="http://schemas.openxmlformats.org/officeDocument/2006/relationships/image" Target="../media/image148.svg"/><Relationship Id="rId4" Type="http://schemas.openxmlformats.org/officeDocument/2006/relationships/image" Target="../media/image147.png"/></Relationships>
</file>

<file path=ppt/slides/_rels/slide32.xml.rels><?xml version="1.0" encoding="UTF-8" standalone="yes"?>
<Relationships xmlns="http://schemas.openxmlformats.org/package/2006/relationships"><Relationship Id="rId8" Type="http://schemas.openxmlformats.org/officeDocument/2006/relationships/image" Target="../media/image150.jpeg"/><Relationship Id="rId3" Type="http://schemas.openxmlformats.org/officeDocument/2006/relationships/image" Target="../media/image145.png"/><Relationship Id="rId7" Type="http://schemas.openxmlformats.org/officeDocument/2006/relationships/image" Target="../media/image149.jpeg"/><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image" Target="../media/image148.svg"/><Relationship Id="rId5" Type="http://schemas.openxmlformats.org/officeDocument/2006/relationships/image" Target="../media/image147.png"/><Relationship Id="rId4" Type="http://schemas.openxmlformats.org/officeDocument/2006/relationships/image" Target="../media/image146.svg"/><Relationship Id="rId9" Type="http://schemas.openxmlformats.org/officeDocument/2006/relationships/image" Target="../media/image5.png"/></Relationships>
</file>

<file path=ppt/slides/_rels/slide33.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51.png"/><Relationship Id="rId7" Type="http://schemas.openxmlformats.org/officeDocument/2006/relationships/image" Target="../media/image148.svg"/><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image" Target="../media/image147.png"/><Relationship Id="rId5" Type="http://schemas.openxmlformats.org/officeDocument/2006/relationships/image" Target="../media/image144.svg"/><Relationship Id="rId4" Type="http://schemas.openxmlformats.org/officeDocument/2006/relationships/image" Target="../media/image143.png"/></Relationships>
</file>

<file path=ppt/slides/_rels/slide3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notesSlide" Target="../notesSlides/notesSlide32.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36.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52.png"/><Relationship Id="rId7" Type="http://schemas.openxmlformats.org/officeDocument/2006/relationships/image" Target="../media/image154.svg"/><Relationship Id="rId2" Type="http://schemas.openxmlformats.org/officeDocument/2006/relationships/notesSlide" Target="../notesSlides/notesSlide33.xml"/><Relationship Id="rId1" Type="http://schemas.openxmlformats.org/officeDocument/2006/relationships/slideLayout" Target="../slideLayouts/slideLayout7.xml"/><Relationship Id="rId6" Type="http://schemas.openxmlformats.org/officeDocument/2006/relationships/image" Target="../media/image153.png"/><Relationship Id="rId5" Type="http://schemas.openxmlformats.org/officeDocument/2006/relationships/image" Target="../media/image148.svg"/><Relationship Id="rId4" Type="http://schemas.openxmlformats.org/officeDocument/2006/relationships/image" Target="../media/image147.png"/></Relationships>
</file>

<file path=ppt/slides/_rels/slide37.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52.png"/><Relationship Id="rId7" Type="http://schemas.openxmlformats.org/officeDocument/2006/relationships/image" Target="../media/image158.svg"/><Relationship Id="rId2" Type="http://schemas.openxmlformats.org/officeDocument/2006/relationships/notesSlide" Target="../notesSlides/notesSlide34.xml"/><Relationship Id="rId1" Type="http://schemas.openxmlformats.org/officeDocument/2006/relationships/slideLayout" Target="../slideLayouts/slideLayout7.xml"/><Relationship Id="rId6" Type="http://schemas.openxmlformats.org/officeDocument/2006/relationships/image" Target="../media/image157.png"/><Relationship Id="rId5" Type="http://schemas.openxmlformats.org/officeDocument/2006/relationships/image" Target="../media/image156.svg"/><Relationship Id="rId4" Type="http://schemas.openxmlformats.org/officeDocument/2006/relationships/image" Target="../media/image155.png"/></Relationships>
</file>

<file path=ppt/slides/_rels/slide38.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notesSlide" Target="../notesSlides/notesSlide35.xml"/><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160.svg"/></Relationships>
</file>

<file path=ppt/slides/_rels/slide39.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notesSlide" Target="../notesSlides/notesSlide36.xml"/><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160.sv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7.svg"/></Relationships>
</file>

<file path=ppt/slides/_rels/slide40.xml.rels><?xml version="1.0" encoding="UTF-8" standalone="yes"?>
<Relationships xmlns="http://schemas.openxmlformats.org/package/2006/relationships"><Relationship Id="rId3" Type="http://schemas.openxmlformats.org/officeDocument/2006/relationships/image" Target="../media/image147.png"/><Relationship Id="rId7" Type="http://schemas.openxmlformats.org/officeDocument/2006/relationships/image" Target="../media/image5.png"/><Relationship Id="rId2" Type="http://schemas.openxmlformats.org/officeDocument/2006/relationships/notesSlide" Target="../notesSlides/notesSlide37.xml"/><Relationship Id="rId1" Type="http://schemas.openxmlformats.org/officeDocument/2006/relationships/slideLayout" Target="../slideLayouts/slideLayout7.xml"/><Relationship Id="rId6" Type="http://schemas.openxmlformats.org/officeDocument/2006/relationships/image" Target="../media/image162.png"/><Relationship Id="rId5" Type="http://schemas.openxmlformats.org/officeDocument/2006/relationships/image" Target="../media/image161.png"/><Relationship Id="rId4" Type="http://schemas.openxmlformats.org/officeDocument/2006/relationships/image" Target="../media/image148.svg"/></Relationships>
</file>

<file path=ppt/slides/_rels/slide41.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notesSlide" Target="../notesSlides/notesSlide38.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42.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39.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4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notesSlide" Target="../notesSlides/notesSlide41.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4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2.xml"/><Relationship Id="rId1" Type="http://schemas.openxmlformats.org/officeDocument/2006/relationships/slideLayout" Target="../slideLayouts/slideLayout7.xml"/><Relationship Id="rId4" Type="http://schemas.openxmlformats.org/officeDocument/2006/relationships/image" Target="../media/image165.png"/></Relationships>
</file>

<file path=ppt/slides/_rels/slide46.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notesSlide" Target="../notesSlides/notesSlide43.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47.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notesSlide" Target="../notesSlides/notesSlide44.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48.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45.xml"/><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168.png"/></Relationships>
</file>

<file path=ppt/slides/_rels/slide49.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45.png"/><Relationship Id="rId7" Type="http://schemas.openxmlformats.org/officeDocument/2006/relationships/image" Target="../media/image171.png"/><Relationship Id="rId2" Type="http://schemas.openxmlformats.org/officeDocument/2006/relationships/notesSlide" Target="../notesSlides/notesSlide46.xml"/><Relationship Id="rId1" Type="http://schemas.openxmlformats.org/officeDocument/2006/relationships/slideLayout" Target="../slideLayouts/slideLayout7.xml"/><Relationship Id="rId6" Type="http://schemas.openxmlformats.org/officeDocument/2006/relationships/image" Target="../media/image170.svg"/><Relationship Id="rId5" Type="http://schemas.openxmlformats.org/officeDocument/2006/relationships/image" Target="../media/image169.png"/><Relationship Id="rId4" Type="http://schemas.openxmlformats.org/officeDocument/2006/relationships/image" Target="../media/image146.svg"/></Relationships>
</file>

<file path=ppt/slides/_rels/slide5.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8.svg"/><Relationship Id="rId18" Type="http://schemas.openxmlformats.org/officeDocument/2006/relationships/image" Target="../media/image33.png"/><Relationship Id="rId3" Type="http://schemas.openxmlformats.org/officeDocument/2006/relationships/image" Target="../media/image18.png"/><Relationship Id="rId21" Type="http://schemas.openxmlformats.org/officeDocument/2006/relationships/image" Target="../media/image36.svg"/><Relationship Id="rId7" Type="http://schemas.openxmlformats.org/officeDocument/2006/relationships/image" Target="../media/image22.svg"/><Relationship Id="rId12" Type="http://schemas.openxmlformats.org/officeDocument/2006/relationships/image" Target="../media/image27.png"/><Relationship Id="rId17" Type="http://schemas.openxmlformats.org/officeDocument/2006/relationships/image" Target="../media/image32.svg"/><Relationship Id="rId2" Type="http://schemas.openxmlformats.org/officeDocument/2006/relationships/notesSlide" Target="../notesSlides/notesSlide4.xml"/><Relationship Id="rId16" Type="http://schemas.openxmlformats.org/officeDocument/2006/relationships/image" Target="../media/image31.png"/><Relationship Id="rId20" Type="http://schemas.openxmlformats.org/officeDocument/2006/relationships/image" Target="../media/image35.png"/><Relationship Id="rId1" Type="http://schemas.openxmlformats.org/officeDocument/2006/relationships/slideLayout" Target="../slideLayouts/slideLayout7.xml"/><Relationship Id="rId6" Type="http://schemas.openxmlformats.org/officeDocument/2006/relationships/image" Target="../media/image21.png"/><Relationship Id="rId11" Type="http://schemas.openxmlformats.org/officeDocument/2006/relationships/image" Target="../media/image26.svg"/><Relationship Id="rId5" Type="http://schemas.openxmlformats.org/officeDocument/2006/relationships/image" Target="../media/image20.svg"/><Relationship Id="rId15" Type="http://schemas.openxmlformats.org/officeDocument/2006/relationships/image" Target="../media/image30.svg"/><Relationship Id="rId10" Type="http://schemas.openxmlformats.org/officeDocument/2006/relationships/image" Target="../media/image25.png"/><Relationship Id="rId19" Type="http://schemas.openxmlformats.org/officeDocument/2006/relationships/image" Target="../media/image34.svg"/><Relationship Id="rId4" Type="http://schemas.openxmlformats.org/officeDocument/2006/relationships/image" Target="../media/image19.png"/><Relationship Id="rId9" Type="http://schemas.openxmlformats.org/officeDocument/2006/relationships/image" Target="../media/image24.svg"/><Relationship Id="rId14" Type="http://schemas.openxmlformats.org/officeDocument/2006/relationships/image" Target="../media/image29.png"/><Relationship Id="rId22" Type="http://schemas.openxmlformats.org/officeDocument/2006/relationships/image" Target="../media/image5.png"/></Relationships>
</file>

<file path=ppt/slides/_rels/slide50.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51.png"/><Relationship Id="rId7" Type="http://schemas.openxmlformats.org/officeDocument/2006/relationships/image" Target="../media/image173.svg"/><Relationship Id="rId2" Type="http://schemas.openxmlformats.org/officeDocument/2006/relationships/notesSlide" Target="../notesSlides/notesSlide47.xml"/><Relationship Id="rId1" Type="http://schemas.openxmlformats.org/officeDocument/2006/relationships/slideLayout" Target="../slideLayouts/slideLayout7.xml"/><Relationship Id="rId6" Type="http://schemas.openxmlformats.org/officeDocument/2006/relationships/image" Target="../media/image172.png"/><Relationship Id="rId5" Type="http://schemas.openxmlformats.org/officeDocument/2006/relationships/image" Target="../media/image146.svg"/><Relationship Id="rId4" Type="http://schemas.openxmlformats.org/officeDocument/2006/relationships/image" Target="../media/image145.png"/></Relationships>
</file>

<file path=ppt/slides/_rels/slide51.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48.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144.svg"/><Relationship Id="rId4" Type="http://schemas.openxmlformats.org/officeDocument/2006/relationships/image" Target="../media/image143.png"/></Relationships>
</file>

<file path=ppt/slides/_rels/slide52.xml.rels><?xml version="1.0" encoding="UTF-8" standalone="yes"?>
<Relationships xmlns="http://schemas.openxmlformats.org/package/2006/relationships"><Relationship Id="rId8" Type="http://schemas.openxmlformats.org/officeDocument/2006/relationships/image" Target="../media/image180.png"/><Relationship Id="rId3" Type="http://schemas.openxmlformats.org/officeDocument/2006/relationships/image" Target="../media/image175.svg"/><Relationship Id="rId7" Type="http://schemas.openxmlformats.org/officeDocument/2006/relationships/image" Target="../media/image179.svg"/><Relationship Id="rId12" Type="http://schemas.openxmlformats.org/officeDocument/2006/relationships/image" Target="../media/image183.svg"/><Relationship Id="rId2" Type="http://schemas.openxmlformats.org/officeDocument/2006/relationships/image" Target="../media/image174.png"/><Relationship Id="rId1" Type="http://schemas.openxmlformats.org/officeDocument/2006/relationships/slideLayout" Target="../slideLayouts/slideLayout7.xml"/><Relationship Id="rId6" Type="http://schemas.openxmlformats.org/officeDocument/2006/relationships/image" Target="../media/image178.png"/><Relationship Id="rId11" Type="http://schemas.openxmlformats.org/officeDocument/2006/relationships/image" Target="../media/image182.png"/><Relationship Id="rId5" Type="http://schemas.openxmlformats.org/officeDocument/2006/relationships/image" Target="../media/image177.svg"/><Relationship Id="rId10" Type="http://schemas.openxmlformats.org/officeDocument/2006/relationships/image" Target="../media/image5.png"/><Relationship Id="rId4" Type="http://schemas.openxmlformats.org/officeDocument/2006/relationships/image" Target="../media/image176.png"/><Relationship Id="rId9" Type="http://schemas.openxmlformats.org/officeDocument/2006/relationships/image" Target="../media/image181.svg"/></Relationships>
</file>

<file path=ppt/slides/_rels/slide53.xml.rels><?xml version="1.0" encoding="UTF-8" standalone="yes"?>
<Relationships xmlns="http://schemas.openxmlformats.org/package/2006/relationships"><Relationship Id="rId3" Type="http://schemas.openxmlformats.org/officeDocument/2006/relationships/image" Target="../media/image184.png"/><Relationship Id="rId2" Type="http://schemas.openxmlformats.org/officeDocument/2006/relationships/notesSlide" Target="../notesSlides/notesSlide49.xml"/><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185.svg"/></Relationships>
</file>

<file path=ppt/slides/_rels/slide54.xml.rels><?xml version="1.0" encoding="UTF-8" standalone="yes"?>
<Relationships xmlns="http://schemas.openxmlformats.org/package/2006/relationships"><Relationship Id="rId3" Type="http://schemas.openxmlformats.org/officeDocument/2006/relationships/image" Target="../media/image186.png"/><Relationship Id="rId7" Type="http://schemas.openxmlformats.org/officeDocument/2006/relationships/image" Target="../media/image5.png"/><Relationship Id="rId2" Type="http://schemas.openxmlformats.org/officeDocument/2006/relationships/image" Target="../media/image133.png"/><Relationship Id="rId1" Type="http://schemas.openxmlformats.org/officeDocument/2006/relationships/slideLayout" Target="../slideLayouts/slideLayout7.xml"/><Relationship Id="rId6" Type="http://schemas.openxmlformats.org/officeDocument/2006/relationships/image" Target="../media/image146.svg"/><Relationship Id="rId5" Type="http://schemas.openxmlformats.org/officeDocument/2006/relationships/image" Target="../media/image145.png"/><Relationship Id="rId4" Type="http://schemas.openxmlformats.org/officeDocument/2006/relationships/image" Target="../media/image187.svg"/></Relationships>
</file>

<file path=ppt/slides/_rels/slide55.xml.rels><?xml version="1.0" encoding="UTF-8" standalone="yes"?>
<Relationships xmlns="http://schemas.openxmlformats.org/package/2006/relationships"><Relationship Id="rId3" Type="http://schemas.openxmlformats.org/officeDocument/2006/relationships/image" Target="../media/image145.png"/><Relationship Id="rId7" Type="http://schemas.openxmlformats.org/officeDocument/2006/relationships/image" Target="../media/image5.png"/><Relationship Id="rId2" Type="http://schemas.openxmlformats.org/officeDocument/2006/relationships/image" Target="../media/image133.png"/><Relationship Id="rId1" Type="http://schemas.openxmlformats.org/officeDocument/2006/relationships/slideLayout" Target="../slideLayouts/slideLayout7.xml"/><Relationship Id="rId6" Type="http://schemas.openxmlformats.org/officeDocument/2006/relationships/image" Target="../media/image144.svg"/><Relationship Id="rId5" Type="http://schemas.openxmlformats.org/officeDocument/2006/relationships/image" Target="../media/image143.png"/><Relationship Id="rId4" Type="http://schemas.openxmlformats.org/officeDocument/2006/relationships/image" Target="../media/image146.svg"/></Relationships>
</file>

<file path=ppt/slides/_rels/slide56.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88.png"/><Relationship Id="rId7" Type="http://schemas.openxmlformats.org/officeDocument/2006/relationships/image" Target="../media/image190.svg"/><Relationship Id="rId2" Type="http://schemas.openxmlformats.org/officeDocument/2006/relationships/notesSlide" Target="../notesSlides/notesSlide50.xml"/><Relationship Id="rId1" Type="http://schemas.openxmlformats.org/officeDocument/2006/relationships/slideLayout" Target="../slideLayouts/slideLayout7.xml"/><Relationship Id="rId6" Type="http://schemas.openxmlformats.org/officeDocument/2006/relationships/image" Target="../media/image189.png"/><Relationship Id="rId5" Type="http://schemas.openxmlformats.org/officeDocument/2006/relationships/image" Target="../media/image146.svg"/><Relationship Id="rId4" Type="http://schemas.openxmlformats.org/officeDocument/2006/relationships/image" Target="../media/image145.png"/></Relationships>
</file>

<file path=ppt/slides/_rels/slide57.xml.rels><?xml version="1.0" encoding="UTF-8" standalone="yes"?>
<Relationships xmlns="http://schemas.openxmlformats.org/package/2006/relationships"><Relationship Id="rId3" Type="http://schemas.openxmlformats.org/officeDocument/2006/relationships/image" Target="../media/image192.png"/><Relationship Id="rId7" Type="http://schemas.openxmlformats.org/officeDocument/2006/relationships/image" Target="../media/image5.png"/><Relationship Id="rId2" Type="http://schemas.openxmlformats.org/officeDocument/2006/relationships/image" Target="../media/image191.png"/><Relationship Id="rId1" Type="http://schemas.openxmlformats.org/officeDocument/2006/relationships/slideLayout" Target="../slideLayouts/slideLayout7.xml"/><Relationship Id="rId6" Type="http://schemas.openxmlformats.org/officeDocument/2006/relationships/image" Target="../media/image195.svg"/><Relationship Id="rId5" Type="http://schemas.openxmlformats.org/officeDocument/2006/relationships/image" Target="../media/image194.png"/><Relationship Id="rId4" Type="http://schemas.openxmlformats.org/officeDocument/2006/relationships/image" Target="../media/image193.svg"/></Relationships>
</file>

<file path=ppt/slides/_rels/slide58.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image" Target="../media/image1.png"/><Relationship Id="rId7" Type="http://schemas.openxmlformats.org/officeDocument/2006/relationships/image" Target="../media/image83.svg"/><Relationship Id="rId2" Type="http://schemas.openxmlformats.org/officeDocument/2006/relationships/notesSlide" Target="../notesSlides/notesSlide51.xml"/><Relationship Id="rId1" Type="http://schemas.openxmlformats.org/officeDocument/2006/relationships/slideLayout" Target="../slideLayouts/slideLayout7.xml"/><Relationship Id="rId6" Type="http://schemas.openxmlformats.org/officeDocument/2006/relationships/image" Target="../media/image82.png"/><Relationship Id="rId5" Type="http://schemas.openxmlformats.org/officeDocument/2006/relationships/image" Target="../media/image81.svg"/><Relationship Id="rId10" Type="http://schemas.openxmlformats.org/officeDocument/2006/relationships/image" Target="../media/image5.png"/><Relationship Id="rId4" Type="http://schemas.openxmlformats.org/officeDocument/2006/relationships/image" Target="../media/image80.png"/><Relationship Id="rId9" Type="http://schemas.openxmlformats.org/officeDocument/2006/relationships/image" Target="../media/image85.svg"/></Relationships>
</file>

<file path=ppt/slides/_rels/slide59.xml.rels><?xml version="1.0" encoding="UTF-8" standalone="yes"?>
<Relationships xmlns="http://schemas.openxmlformats.org/package/2006/relationships"><Relationship Id="rId8" Type="http://schemas.openxmlformats.org/officeDocument/2006/relationships/image" Target="../media/image197.svg"/><Relationship Id="rId3" Type="http://schemas.openxmlformats.org/officeDocument/2006/relationships/image" Target="../media/image145.png"/><Relationship Id="rId7" Type="http://schemas.openxmlformats.org/officeDocument/2006/relationships/image" Target="../media/image196.png"/><Relationship Id="rId2" Type="http://schemas.openxmlformats.org/officeDocument/2006/relationships/notesSlide" Target="../notesSlides/notesSlide52.xml"/><Relationship Id="rId1" Type="http://schemas.openxmlformats.org/officeDocument/2006/relationships/slideLayout" Target="../slideLayouts/slideLayout7.xml"/><Relationship Id="rId6" Type="http://schemas.openxmlformats.org/officeDocument/2006/relationships/image" Target="../media/image148.svg"/><Relationship Id="rId5" Type="http://schemas.openxmlformats.org/officeDocument/2006/relationships/image" Target="../media/image147.png"/><Relationship Id="rId4" Type="http://schemas.openxmlformats.org/officeDocument/2006/relationships/image" Target="../media/image146.svg"/><Relationship Id="rId9" Type="http://schemas.openxmlformats.org/officeDocument/2006/relationships/image" Target="../media/image5.png"/></Relationships>
</file>

<file path=ppt/slides/_rels/slide6.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7.jpeg"/><Relationship Id="rId7" Type="http://schemas.openxmlformats.org/officeDocument/2006/relationships/image" Target="../media/image41.sv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39.png"/><Relationship Id="rId10" Type="http://schemas.openxmlformats.org/officeDocument/2006/relationships/image" Target="../media/image5.png"/><Relationship Id="rId4" Type="http://schemas.openxmlformats.org/officeDocument/2006/relationships/image" Target="../media/image38.png"/><Relationship Id="rId9" Type="http://schemas.openxmlformats.org/officeDocument/2006/relationships/image" Target="../media/image43.svg"/></Relationships>
</file>

<file path=ppt/slides/_rels/slide60.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98.png"/><Relationship Id="rId7" Type="http://schemas.openxmlformats.org/officeDocument/2006/relationships/image" Target="../media/image202.svg"/><Relationship Id="rId2" Type="http://schemas.openxmlformats.org/officeDocument/2006/relationships/notesSlide" Target="../notesSlides/notesSlide53.xml"/><Relationship Id="rId1" Type="http://schemas.openxmlformats.org/officeDocument/2006/relationships/slideLayout" Target="../slideLayouts/slideLayout7.xml"/><Relationship Id="rId6" Type="http://schemas.openxmlformats.org/officeDocument/2006/relationships/image" Target="../media/image201.png"/><Relationship Id="rId5" Type="http://schemas.openxmlformats.org/officeDocument/2006/relationships/image" Target="../media/image200.svg"/><Relationship Id="rId4" Type="http://schemas.openxmlformats.org/officeDocument/2006/relationships/image" Target="../media/image199.png"/></Relationships>
</file>

<file path=ppt/slides/_rels/slide61.xml.rels><?xml version="1.0" encoding="UTF-8" standalone="yes"?>
<Relationships xmlns="http://schemas.openxmlformats.org/package/2006/relationships"><Relationship Id="rId8" Type="http://schemas.openxmlformats.org/officeDocument/2006/relationships/image" Target="../media/image206.png"/><Relationship Id="rId3" Type="http://schemas.openxmlformats.org/officeDocument/2006/relationships/image" Target="../media/image49.png"/><Relationship Id="rId7" Type="http://schemas.openxmlformats.org/officeDocument/2006/relationships/image" Target="../media/image205.svg"/><Relationship Id="rId2" Type="http://schemas.openxmlformats.org/officeDocument/2006/relationships/notesSlide" Target="../notesSlides/notesSlide54.xml"/><Relationship Id="rId1" Type="http://schemas.openxmlformats.org/officeDocument/2006/relationships/slideLayout" Target="../slideLayouts/slideLayout7.xml"/><Relationship Id="rId6" Type="http://schemas.openxmlformats.org/officeDocument/2006/relationships/image" Target="../media/image204.png"/><Relationship Id="rId5" Type="http://schemas.openxmlformats.org/officeDocument/2006/relationships/image" Target="../media/image203.jpeg"/><Relationship Id="rId10" Type="http://schemas.openxmlformats.org/officeDocument/2006/relationships/image" Target="../media/image5.png"/><Relationship Id="rId4" Type="http://schemas.openxmlformats.org/officeDocument/2006/relationships/image" Target="../media/image50.svg"/><Relationship Id="rId9" Type="http://schemas.openxmlformats.org/officeDocument/2006/relationships/image" Target="../media/image207.svg"/></Relationships>
</file>

<file path=ppt/slides/_rels/slide6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33.png"/><Relationship Id="rId7" Type="http://schemas.openxmlformats.org/officeDocument/2006/relationships/image" Target="../media/image211.svg"/><Relationship Id="rId2" Type="http://schemas.openxmlformats.org/officeDocument/2006/relationships/notesSlide" Target="../notesSlides/notesSlide55.xml"/><Relationship Id="rId1" Type="http://schemas.openxmlformats.org/officeDocument/2006/relationships/slideLayout" Target="../slideLayouts/slideLayout7.xml"/><Relationship Id="rId6" Type="http://schemas.openxmlformats.org/officeDocument/2006/relationships/image" Target="../media/image210.png"/><Relationship Id="rId5" Type="http://schemas.openxmlformats.org/officeDocument/2006/relationships/image" Target="../media/image209.svg"/><Relationship Id="rId4" Type="http://schemas.openxmlformats.org/officeDocument/2006/relationships/image" Target="../media/image208.png"/></Relationships>
</file>

<file path=ppt/slides/_rels/slide63.xml.rels><?xml version="1.0" encoding="UTF-8" standalone="yes"?>
<Relationships xmlns="http://schemas.openxmlformats.org/package/2006/relationships"><Relationship Id="rId8" Type="http://schemas.openxmlformats.org/officeDocument/2006/relationships/image" Target="../media/image218.png"/><Relationship Id="rId3" Type="http://schemas.openxmlformats.org/officeDocument/2006/relationships/image" Target="../media/image213.svg"/><Relationship Id="rId7" Type="http://schemas.openxmlformats.org/officeDocument/2006/relationships/image" Target="../media/image217.svg"/><Relationship Id="rId2" Type="http://schemas.openxmlformats.org/officeDocument/2006/relationships/image" Target="../media/image212.png"/><Relationship Id="rId1" Type="http://schemas.openxmlformats.org/officeDocument/2006/relationships/slideLayout" Target="../slideLayouts/slideLayout7.xml"/><Relationship Id="rId6" Type="http://schemas.openxmlformats.org/officeDocument/2006/relationships/image" Target="../media/image216.png"/><Relationship Id="rId5" Type="http://schemas.openxmlformats.org/officeDocument/2006/relationships/image" Target="../media/image215.svg"/><Relationship Id="rId10" Type="http://schemas.openxmlformats.org/officeDocument/2006/relationships/image" Target="../media/image5.png"/><Relationship Id="rId4" Type="http://schemas.openxmlformats.org/officeDocument/2006/relationships/image" Target="../media/image214.png"/><Relationship Id="rId9" Type="http://schemas.openxmlformats.org/officeDocument/2006/relationships/image" Target="../media/image219.svg"/></Relationships>
</file>

<file path=ppt/slides/_rels/slide64.xml.rels><?xml version="1.0" encoding="UTF-8" standalone="yes"?>
<Relationships xmlns="http://schemas.openxmlformats.org/package/2006/relationships"><Relationship Id="rId8" Type="http://schemas.openxmlformats.org/officeDocument/2006/relationships/image" Target="../media/image224.svg"/><Relationship Id="rId13" Type="http://schemas.openxmlformats.org/officeDocument/2006/relationships/image" Target="../media/image229.svg"/><Relationship Id="rId3" Type="http://schemas.openxmlformats.org/officeDocument/2006/relationships/image" Target="../media/image220.png"/><Relationship Id="rId7" Type="http://schemas.openxmlformats.org/officeDocument/2006/relationships/image" Target="../media/image223.png"/><Relationship Id="rId12" Type="http://schemas.openxmlformats.org/officeDocument/2006/relationships/image" Target="../media/image228.png"/><Relationship Id="rId2" Type="http://schemas.openxmlformats.org/officeDocument/2006/relationships/notesSlide" Target="../notesSlides/notesSlide56.xml"/><Relationship Id="rId1" Type="http://schemas.openxmlformats.org/officeDocument/2006/relationships/slideLayout" Target="../slideLayouts/slideLayout7.xml"/><Relationship Id="rId6" Type="http://schemas.openxmlformats.org/officeDocument/2006/relationships/image" Target="../media/image222.svg"/><Relationship Id="rId11" Type="http://schemas.openxmlformats.org/officeDocument/2006/relationships/image" Target="../media/image227.svg"/><Relationship Id="rId5" Type="http://schemas.openxmlformats.org/officeDocument/2006/relationships/image" Target="../media/image221.png"/><Relationship Id="rId10" Type="http://schemas.openxmlformats.org/officeDocument/2006/relationships/image" Target="../media/image226.png"/><Relationship Id="rId4" Type="http://schemas.openxmlformats.org/officeDocument/2006/relationships/image" Target="../media/image5.png"/><Relationship Id="rId9" Type="http://schemas.openxmlformats.org/officeDocument/2006/relationships/image" Target="../media/image225.png"/></Relationships>
</file>

<file path=ppt/slides/_rels/slide65.xml.rels><?xml version="1.0" encoding="UTF-8" standalone="yes"?>
<Relationships xmlns="http://schemas.openxmlformats.org/package/2006/relationships"><Relationship Id="rId3" Type="http://schemas.openxmlformats.org/officeDocument/2006/relationships/image" Target="../media/image230.png"/><Relationship Id="rId2" Type="http://schemas.openxmlformats.org/officeDocument/2006/relationships/notesSlide" Target="../notesSlides/notesSlide57.xml"/><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231.svg"/></Relationships>
</file>

<file path=ppt/slides/_rels/slide66.xml.rels><?xml version="1.0" encoding="UTF-8" standalone="yes"?>
<Relationships xmlns="http://schemas.openxmlformats.org/package/2006/relationships"><Relationship Id="rId8" Type="http://schemas.openxmlformats.org/officeDocument/2006/relationships/image" Target="../media/image235.png"/><Relationship Id="rId13" Type="http://schemas.openxmlformats.org/officeDocument/2006/relationships/image" Target="../media/image240.svg"/><Relationship Id="rId3" Type="http://schemas.openxmlformats.org/officeDocument/2006/relationships/image" Target="../media/image1.png"/><Relationship Id="rId7" Type="http://schemas.openxmlformats.org/officeDocument/2006/relationships/image" Target="../media/image234.svg"/><Relationship Id="rId12" Type="http://schemas.openxmlformats.org/officeDocument/2006/relationships/image" Target="../media/image239.png"/><Relationship Id="rId17" Type="http://schemas.openxmlformats.org/officeDocument/2006/relationships/image" Target="../media/image244.svg"/><Relationship Id="rId2" Type="http://schemas.openxmlformats.org/officeDocument/2006/relationships/notesSlide" Target="../notesSlides/notesSlide58.xml"/><Relationship Id="rId16" Type="http://schemas.openxmlformats.org/officeDocument/2006/relationships/image" Target="../media/image243.png"/><Relationship Id="rId1" Type="http://schemas.openxmlformats.org/officeDocument/2006/relationships/slideLayout" Target="../slideLayouts/slideLayout7.xml"/><Relationship Id="rId6" Type="http://schemas.openxmlformats.org/officeDocument/2006/relationships/image" Target="../media/image233.png"/><Relationship Id="rId11" Type="http://schemas.openxmlformats.org/officeDocument/2006/relationships/image" Target="../media/image238.svg"/><Relationship Id="rId5" Type="http://schemas.openxmlformats.org/officeDocument/2006/relationships/image" Target="../media/image5.png"/><Relationship Id="rId15" Type="http://schemas.openxmlformats.org/officeDocument/2006/relationships/image" Target="../media/image242.svg"/><Relationship Id="rId10" Type="http://schemas.openxmlformats.org/officeDocument/2006/relationships/image" Target="../media/image237.png"/><Relationship Id="rId4" Type="http://schemas.openxmlformats.org/officeDocument/2006/relationships/image" Target="../media/image232.png"/><Relationship Id="rId9" Type="http://schemas.openxmlformats.org/officeDocument/2006/relationships/image" Target="../media/image236.svg"/><Relationship Id="rId14" Type="http://schemas.openxmlformats.org/officeDocument/2006/relationships/image" Target="../media/image241.png"/></Relationships>
</file>

<file path=ppt/slides/_rels/slide67.xml.rels><?xml version="1.0" encoding="UTF-8" standalone="yes"?>
<Relationships xmlns="http://schemas.openxmlformats.org/package/2006/relationships"><Relationship Id="rId3" Type="http://schemas.openxmlformats.org/officeDocument/2006/relationships/image" Target="../media/image246.png"/><Relationship Id="rId7" Type="http://schemas.openxmlformats.org/officeDocument/2006/relationships/image" Target="../media/image5.png"/><Relationship Id="rId2" Type="http://schemas.openxmlformats.org/officeDocument/2006/relationships/image" Target="../media/image245.png"/><Relationship Id="rId1" Type="http://schemas.openxmlformats.org/officeDocument/2006/relationships/slideLayout" Target="../slideLayouts/slideLayout7.xml"/><Relationship Id="rId6" Type="http://schemas.openxmlformats.org/officeDocument/2006/relationships/image" Target="../media/image249.png"/><Relationship Id="rId5" Type="http://schemas.openxmlformats.org/officeDocument/2006/relationships/image" Target="../media/image248.png"/><Relationship Id="rId4" Type="http://schemas.openxmlformats.org/officeDocument/2006/relationships/image" Target="../media/image247.png"/></Relationships>
</file>

<file path=ppt/slides/_rels/slide68.xml.rels><?xml version="1.0" encoding="UTF-8" standalone="yes"?>
<Relationships xmlns="http://schemas.openxmlformats.org/package/2006/relationships"><Relationship Id="rId8" Type="http://schemas.openxmlformats.org/officeDocument/2006/relationships/image" Target="../media/image250.png"/><Relationship Id="rId3" Type="http://schemas.openxmlformats.org/officeDocument/2006/relationships/image" Target="../media/image151.png"/><Relationship Id="rId7" Type="http://schemas.openxmlformats.org/officeDocument/2006/relationships/image" Target="../media/image131.svg"/><Relationship Id="rId2" Type="http://schemas.openxmlformats.org/officeDocument/2006/relationships/notesSlide" Target="../notesSlides/notesSlide59.xml"/><Relationship Id="rId1" Type="http://schemas.openxmlformats.org/officeDocument/2006/relationships/slideLayout" Target="../slideLayouts/slideLayout7.xml"/><Relationship Id="rId6" Type="http://schemas.openxmlformats.org/officeDocument/2006/relationships/image" Target="../media/image130.png"/><Relationship Id="rId5" Type="http://schemas.openxmlformats.org/officeDocument/2006/relationships/image" Target="../media/image129.svg"/><Relationship Id="rId10" Type="http://schemas.openxmlformats.org/officeDocument/2006/relationships/image" Target="../media/image5.png"/><Relationship Id="rId4" Type="http://schemas.openxmlformats.org/officeDocument/2006/relationships/image" Target="../media/image128.png"/><Relationship Id="rId9" Type="http://schemas.openxmlformats.org/officeDocument/2006/relationships/image" Target="../media/image251.svg"/></Relationships>
</file>

<file path=ppt/slides/_rels/slide69.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252.png"/><Relationship Id="rId7" Type="http://schemas.openxmlformats.org/officeDocument/2006/relationships/image" Target="../media/image256.svg"/><Relationship Id="rId2" Type="http://schemas.openxmlformats.org/officeDocument/2006/relationships/notesSlide" Target="../notesSlides/notesSlide60.xml"/><Relationship Id="rId1" Type="http://schemas.openxmlformats.org/officeDocument/2006/relationships/slideLayout" Target="../slideLayouts/slideLayout7.xml"/><Relationship Id="rId6" Type="http://schemas.openxmlformats.org/officeDocument/2006/relationships/image" Target="../media/image255.png"/><Relationship Id="rId5" Type="http://schemas.openxmlformats.org/officeDocument/2006/relationships/image" Target="../media/image254.jpeg"/><Relationship Id="rId4" Type="http://schemas.openxmlformats.org/officeDocument/2006/relationships/image" Target="../media/image253.svg"/></Relationships>
</file>

<file path=ppt/slides/_rels/slide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70.xml.rels><?xml version="1.0" encoding="UTF-8" standalone="yes"?>
<Relationships xmlns="http://schemas.openxmlformats.org/package/2006/relationships"><Relationship Id="rId8" Type="http://schemas.openxmlformats.org/officeDocument/2006/relationships/image" Target="../media/image262.jpeg"/><Relationship Id="rId13" Type="http://schemas.openxmlformats.org/officeDocument/2006/relationships/image" Target="../media/image267.svg"/><Relationship Id="rId3" Type="http://schemas.openxmlformats.org/officeDocument/2006/relationships/image" Target="../media/image257.png"/><Relationship Id="rId7" Type="http://schemas.openxmlformats.org/officeDocument/2006/relationships/image" Target="../media/image261.png"/><Relationship Id="rId12" Type="http://schemas.openxmlformats.org/officeDocument/2006/relationships/image" Target="../media/image266.png"/><Relationship Id="rId2" Type="http://schemas.openxmlformats.org/officeDocument/2006/relationships/notesSlide" Target="../notesSlides/notesSlide61.xml"/><Relationship Id="rId1" Type="http://schemas.openxmlformats.org/officeDocument/2006/relationships/slideLayout" Target="../slideLayouts/slideLayout7.xml"/><Relationship Id="rId6" Type="http://schemas.openxmlformats.org/officeDocument/2006/relationships/image" Target="../media/image260.svg"/><Relationship Id="rId11" Type="http://schemas.openxmlformats.org/officeDocument/2006/relationships/image" Target="../media/image265.svg"/><Relationship Id="rId5" Type="http://schemas.openxmlformats.org/officeDocument/2006/relationships/image" Target="../media/image259.png"/><Relationship Id="rId15" Type="http://schemas.openxmlformats.org/officeDocument/2006/relationships/image" Target="../media/image5.png"/><Relationship Id="rId10" Type="http://schemas.openxmlformats.org/officeDocument/2006/relationships/image" Target="../media/image264.png"/><Relationship Id="rId4" Type="http://schemas.openxmlformats.org/officeDocument/2006/relationships/image" Target="../media/image258.svg"/><Relationship Id="rId9" Type="http://schemas.openxmlformats.org/officeDocument/2006/relationships/image" Target="../media/image263.png"/><Relationship Id="rId14" Type="http://schemas.openxmlformats.org/officeDocument/2006/relationships/image" Target="../media/image268.png"/></Relationships>
</file>

<file path=ppt/slides/_rels/slide7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69.pn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70.pn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8" Type="http://schemas.openxmlformats.org/officeDocument/2006/relationships/image" Target="../media/image275.png"/><Relationship Id="rId3" Type="http://schemas.openxmlformats.org/officeDocument/2006/relationships/image" Target="../media/image136.png"/><Relationship Id="rId7" Type="http://schemas.openxmlformats.org/officeDocument/2006/relationships/image" Target="../media/image274.png"/><Relationship Id="rId2" Type="http://schemas.openxmlformats.org/officeDocument/2006/relationships/notesSlide" Target="../notesSlides/notesSlide62.xml"/><Relationship Id="rId1" Type="http://schemas.openxmlformats.org/officeDocument/2006/relationships/slideLayout" Target="../slideLayouts/slideLayout7.xml"/><Relationship Id="rId6" Type="http://schemas.openxmlformats.org/officeDocument/2006/relationships/image" Target="../media/image273.svg"/><Relationship Id="rId5" Type="http://schemas.openxmlformats.org/officeDocument/2006/relationships/image" Target="../media/image272.png"/><Relationship Id="rId10" Type="http://schemas.openxmlformats.org/officeDocument/2006/relationships/image" Target="../media/image5.png"/><Relationship Id="rId4" Type="http://schemas.openxmlformats.org/officeDocument/2006/relationships/image" Target="../media/image271.png"/><Relationship Id="rId9" Type="http://schemas.openxmlformats.org/officeDocument/2006/relationships/image" Target="../media/image276.svg"/></Relationships>
</file>

<file path=ppt/slides/_rels/slide74.xml.rels><?xml version="1.0" encoding="UTF-8" standalone="yes"?>
<Relationships xmlns="http://schemas.openxmlformats.org/package/2006/relationships"><Relationship Id="rId3" Type="http://schemas.openxmlformats.org/officeDocument/2006/relationships/image" Target="../media/image278.svg"/><Relationship Id="rId2" Type="http://schemas.openxmlformats.org/officeDocument/2006/relationships/image" Target="../media/image277.pn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75.xml.rels><?xml version="1.0" encoding="UTF-8" standalone="yes"?>
<Relationships xmlns="http://schemas.openxmlformats.org/package/2006/relationships"><Relationship Id="rId3" Type="http://schemas.openxmlformats.org/officeDocument/2006/relationships/image" Target="../media/image279.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280.svg"/></Relationships>
</file>

<file path=ppt/slides/_rels/slide76.xml.rels><?xml version="1.0" encoding="UTF-8" standalone="yes"?>
<Relationships xmlns="http://schemas.openxmlformats.org/package/2006/relationships"><Relationship Id="rId3" Type="http://schemas.openxmlformats.org/officeDocument/2006/relationships/image" Target="../media/image279.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280.svg"/></Relationships>
</file>

<file path=ppt/slides/_rels/slide8.xml.rels><?xml version="1.0" encoding="UTF-8" standalone="yes"?>
<Relationships xmlns="http://schemas.openxmlformats.org/package/2006/relationships"><Relationship Id="rId3" Type="http://schemas.openxmlformats.org/officeDocument/2006/relationships/image" Target="../media/image45.jpeg"/><Relationship Id="rId7"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48.png"/><Relationship Id="rId5" Type="http://schemas.openxmlformats.org/officeDocument/2006/relationships/image" Target="../media/image47.svg"/><Relationship Id="rId4" Type="http://schemas.openxmlformats.org/officeDocument/2006/relationships/image" Target="../media/image46.png"/></Relationships>
</file>

<file path=ppt/slides/_rels/slide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51.jpeg"/><Relationship Id="rId4" Type="http://schemas.openxmlformats.org/officeDocument/2006/relationships/image" Target="../media/image50.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24384000" cy="13716000"/>
          </a:xfrm>
        </p:grpSpPr>
        <p:sp>
          <p:nvSpPr>
            <p:cNvPr id="3" name="Freeform 3" descr="A close-up of a couple of hands  Description automatically generated"/>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lnTo>
                    <a:pt x="0" y="0"/>
                  </a:lnTo>
                  <a:close/>
                </a:path>
              </a:pathLst>
            </a:custGeom>
            <a:blipFill>
              <a:blip r:embed="rId3"/>
              <a:stretch>
                <a:fillRect/>
              </a:stretch>
            </a:blipFill>
          </p:spPr>
          <p:txBody>
            <a:bodyPr/>
            <a:lstStyle/>
            <a:p>
              <a:endParaRPr lang="en-CA"/>
            </a:p>
          </p:txBody>
        </p:sp>
      </p:grpSp>
      <p:sp>
        <p:nvSpPr>
          <p:cNvPr id="4" name="Freeform 4"/>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CA"/>
          </a:p>
        </p:txBody>
      </p:sp>
      <p:sp>
        <p:nvSpPr>
          <p:cNvPr id="5" name="Freeform 5"/>
          <p:cNvSpPr/>
          <p:nvPr/>
        </p:nvSpPr>
        <p:spPr>
          <a:xfrm>
            <a:off x="810558" y="2082018"/>
            <a:ext cx="16666882" cy="4861174"/>
          </a:xfrm>
          <a:custGeom>
            <a:avLst/>
            <a:gdLst/>
            <a:ahLst/>
            <a:cxnLst/>
            <a:rect l="l" t="t" r="r" b="b"/>
            <a:pathLst>
              <a:path w="16666882" h="4861174">
                <a:moveTo>
                  <a:pt x="0" y="0"/>
                </a:moveTo>
                <a:lnTo>
                  <a:pt x="16666882" y="0"/>
                </a:lnTo>
                <a:lnTo>
                  <a:pt x="16666882" y="4861174"/>
                </a:lnTo>
                <a:lnTo>
                  <a:pt x="0" y="4861174"/>
                </a:lnTo>
                <a:lnTo>
                  <a:pt x="0" y="0"/>
                </a:lnTo>
                <a:close/>
              </a:path>
            </a:pathLst>
          </a:custGeom>
          <a:blipFill>
            <a:blip r:embed="rId6"/>
            <a:stretch>
              <a:fillRect/>
            </a:stretch>
          </a:blipFill>
        </p:spPr>
        <p:txBody>
          <a:bodyPr/>
          <a:lstStyle/>
          <a:p>
            <a:endParaRPr lang="en-CA"/>
          </a:p>
        </p:txBody>
      </p:sp>
      <p:sp>
        <p:nvSpPr>
          <p:cNvPr id="6" name="Freeform 6"/>
          <p:cNvSpPr/>
          <p:nvPr/>
        </p:nvSpPr>
        <p:spPr>
          <a:xfrm>
            <a:off x="6229920" y="9065872"/>
            <a:ext cx="5828159" cy="958256"/>
          </a:xfrm>
          <a:custGeom>
            <a:avLst/>
            <a:gdLst/>
            <a:ahLst/>
            <a:cxnLst/>
            <a:rect l="l" t="t" r="r" b="b"/>
            <a:pathLst>
              <a:path w="5828159" h="958256">
                <a:moveTo>
                  <a:pt x="0" y="0"/>
                </a:moveTo>
                <a:lnTo>
                  <a:pt x="5828160" y="0"/>
                </a:lnTo>
                <a:lnTo>
                  <a:pt x="5828160" y="958255"/>
                </a:lnTo>
                <a:lnTo>
                  <a:pt x="0" y="958255"/>
                </a:lnTo>
                <a:lnTo>
                  <a:pt x="0" y="0"/>
                </a:lnTo>
                <a:close/>
              </a:path>
            </a:pathLst>
          </a:custGeom>
          <a:blipFill>
            <a:blip r:embed="rId7"/>
            <a:stretch>
              <a:fillRect/>
            </a:stretch>
          </a:blipFill>
        </p:spPr>
        <p:txBody>
          <a:bodyPr/>
          <a:lstStyle/>
          <a:p>
            <a:endParaRPr lang="en-CA"/>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24384000" cy="13716000"/>
          </a:xfrm>
        </p:grpSpPr>
        <p:sp>
          <p:nvSpPr>
            <p:cNvPr id="3" name="Freeform 3" descr="A close-up of a couple of hands  Description automatically generated"/>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lnTo>
                    <a:pt x="0" y="0"/>
                  </a:lnTo>
                  <a:close/>
                </a:path>
              </a:pathLst>
            </a:custGeom>
            <a:blipFill>
              <a:blip r:embed="rId3"/>
              <a:stretch>
                <a:fillRect/>
              </a:stretch>
            </a:blipFill>
          </p:spPr>
          <p:txBody>
            <a:bodyPr/>
            <a:lstStyle/>
            <a:p>
              <a:endParaRPr lang="en-CA"/>
            </a:p>
          </p:txBody>
        </p:sp>
      </p:grpSp>
      <p:sp>
        <p:nvSpPr>
          <p:cNvPr id="4" name="Freeform 4"/>
          <p:cNvSpPr/>
          <p:nvPr/>
        </p:nvSpPr>
        <p:spPr>
          <a:xfrm>
            <a:off x="1007454" y="2580353"/>
            <a:ext cx="16273177" cy="3201163"/>
          </a:xfrm>
          <a:custGeom>
            <a:avLst/>
            <a:gdLst/>
            <a:ahLst/>
            <a:cxnLst/>
            <a:rect l="l" t="t" r="r" b="b"/>
            <a:pathLst>
              <a:path w="16273177" h="3201163">
                <a:moveTo>
                  <a:pt x="0" y="0"/>
                </a:moveTo>
                <a:lnTo>
                  <a:pt x="16273177" y="0"/>
                </a:lnTo>
                <a:lnTo>
                  <a:pt x="16273177" y="3201163"/>
                </a:lnTo>
                <a:lnTo>
                  <a:pt x="0" y="320116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CA"/>
          </a:p>
        </p:txBody>
      </p:sp>
      <p:sp>
        <p:nvSpPr>
          <p:cNvPr id="5" name="Freeform 5"/>
          <p:cNvSpPr/>
          <p:nvPr/>
        </p:nvSpPr>
        <p:spPr>
          <a:xfrm>
            <a:off x="1007452" y="5942234"/>
            <a:ext cx="16273177" cy="3201161"/>
          </a:xfrm>
          <a:custGeom>
            <a:avLst/>
            <a:gdLst/>
            <a:ahLst/>
            <a:cxnLst/>
            <a:rect l="l" t="t" r="r" b="b"/>
            <a:pathLst>
              <a:path w="16273177" h="3201161">
                <a:moveTo>
                  <a:pt x="0" y="0"/>
                </a:moveTo>
                <a:lnTo>
                  <a:pt x="16273177" y="0"/>
                </a:lnTo>
                <a:lnTo>
                  <a:pt x="16273177" y="3201161"/>
                </a:lnTo>
                <a:lnTo>
                  <a:pt x="0" y="320116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CA"/>
          </a:p>
        </p:txBody>
      </p:sp>
      <p:sp>
        <p:nvSpPr>
          <p:cNvPr id="6" name="Freeform 6" descr="Badge 1 with solid fill"/>
          <p:cNvSpPr/>
          <p:nvPr/>
        </p:nvSpPr>
        <p:spPr>
          <a:xfrm>
            <a:off x="1372836" y="2992614"/>
            <a:ext cx="2499988" cy="2499988"/>
          </a:xfrm>
          <a:custGeom>
            <a:avLst/>
            <a:gdLst/>
            <a:ahLst/>
            <a:cxnLst/>
            <a:rect l="l" t="t" r="r" b="b"/>
            <a:pathLst>
              <a:path w="2499988" h="2499988">
                <a:moveTo>
                  <a:pt x="0" y="0"/>
                </a:moveTo>
                <a:lnTo>
                  <a:pt x="2499988" y="0"/>
                </a:lnTo>
                <a:lnTo>
                  <a:pt x="2499988" y="2499988"/>
                </a:lnTo>
                <a:lnTo>
                  <a:pt x="0" y="249998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CA"/>
          </a:p>
        </p:txBody>
      </p:sp>
      <p:sp>
        <p:nvSpPr>
          <p:cNvPr id="7" name="Freeform 7" descr="Badge with solid fill"/>
          <p:cNvSpPr/>
          <p:nvPr/>
        </p:nvSpPr>
        <p:spPr>
          <a:xfrm>
            <a:off x="1372836" y="6292810"/>
            <a:ext cx="2499988" cy="2499989"/>
          </a:xfrm>
          <a:custGeom>
            <a:avLst/>
            <a:gdLst/>
            <a:ahLst/>
            <a:cxnLst/>
            <a:rect l="l" t="t" r="r" b="b"/>
            <a:pathLst>
              <a:path w="2499988" h="2499989">
                <a:moveTo>
                  <a:pt x="0" y="0"/>
                </a:moveTo>
                <a:lnTo>
                  <a:pt x="2499988" y="0"/>
                </a:lnTo>
                <a:lnTo>
                  <a:pt x="2499988" y="2499989"/>
                </a:lnTo>
                <a:lnTo>
                  <a:pt x="0" y="2499989"/>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CA"/>
          </a:p>
        </p:txBody>
      </p:sp>
      <p:sp>
        <p:nvSpPr>
          <p:cNvPr id="8" name="TextBox 8"/>
          <p:cNvSpPr txBox="1"/>
          <p:nvPr/>
        </p:nvSpPr>
        <p:spPr>
          <a:xfrm>
            <a:off x="4009793" y="2957430"/>
            <a:ext cx="12905373" cy="2718104"/>
          </a:xfrm>
          <a:prstGeom prst="rect">
            <a:avLst/>
          </a:prstGeom>
        </p:spPr>
        <p:txBody>
          <a:bodyPr lIns="0" tIns="0" rIns="0" bIns="0" rtlCol="0" anchor="t">
            <a:spAutoFit/>
          </a:bodyPr>
          <a:lstStyle/>
          <a:p>
            <a:pPr marL="533876" lvl="2" indent="-177959" algn="l">
              <a:lnSpc>
                <a:spcPts val="4859"/>
              </a:lnSpc>
              <a:buFont typeface="Arial"/>
              <a:buChar char="⚬"/>
            </a:pPr>
            <a:r>
              <a:rPr lang="en-US" sz="2400">
                <a:solidFill>
                  <a:srgbClr val="000000"/>
                </a:solidFill>
                <a:latin typeface="Merriweather Sans Light"/>
                <a:ea typeface="Merriweather Sans Light"/>
                <a:cs typeface="Merriweather Sans Light"/>
                <a:sym typeface="Merriweather Sans Light"/>
              </a:rPr>
              <a:t>Sensibiliser les jeunes à la santé mentale et à la promotion de la santé mentale</a:t>
            </a:r>
          </a:p>
          <a:p>
            <a:pPr marL="533876" lvl="2" indent="-177959" algn="l">
              <a:lnSpc>
                <a:spcPts val="4859"/>
              </a:lnSpc>
              <a:buFont typeface="Arial"/>
              <a:buChar char="⚬"/>
            </a:pPr>
            <a:r>
              <a:rPr lang="en-US" sz="2400">
                <a:solidFill>
                  <a:srgbClr val="000000"/>
                </a:solidFill>
                <a:latin typeface="Merriweather Sans Light"/>
                <a:ea typeface="Merriweather Sans Light"/>
                <a:cs typeface="Merriweather Sans Light"/>
                <a:sym typeface="Merriweather Sans Light"/>
              </a:rPr>
              <a:t>Soutenir votre bien-être général </a:t>
            </a:r>
          </a:p>
          <a:p>
            <a:pPr marL="533876" lvl="2" indent="-177959" algn="l">
              <a:lnSpc>
                <a:spcPts val="4859"/>
              </a:lnSpc>
              <a:buFont typeface="Arial"/>
              <a:buChar char="⚬"/>
            </a:pPr>
            <a:r>
              <a:rPr lang="en-US" sz="2400">
                <a:solidFill>
                  <a:srgbClr val="000000"/>
                </a:solidFill>
                <a:latin typeface="Merriweather Sans Light"/>
                <a:ea typeface="Merriweather Sans Light"/>
                <a:cs typeface="Merriweather Sans Light"/>
                <a:sym typeface="Merriweather Sans Light"/>
              </a:rPr>
              <a:t>Diminuer la stigmatisation liée à la maladie mentale</a:t>
            </a:r>
          </a:p>
          <a:p>
            <a:pPr marL="533876" lvl="2" indent="-177959" algn="l">
              <a:lnSpc>
                <a:spcPts val="3240"/>
              </a:lnSpc>
            </a:pPr>
            <a:endParaRPr lang="en-US" sz="2400">
              <a:solidFill>
                <a:srgbClr val="000000"/>
              </a:solidFill>
              <a:latin typeface="Merriweather Sans Light"/>
              <a:ea typeface="Merriweather Sans Light"/>
              <a:cs typeface="Merriweather Sans Light"/>
              <a:sym typeface="Merriweather Sans Light"/>
            </a:endParaRPr>
          </a:p>
        </p:txBody>
      </p:sp>
      <p:sp>
        <p:nvSpPr>
          <p:cNvPr id="9" name="TextBox 9"/>
          <p:cNvSpPr txBox="1"/>
          <p:nvPr/>
        </p:nvSpPr>
        <p:spPr>
          <a:xfrm>
            <a:off x="4116853" y="6865835"/>
            <a:ext cx="10214609" cy="1443945"/>
          </a:xfrm>
          <a:prstGeom prst="rect">
            <a:avLst/>
          </a:prstGeom>
        </p:spPr>
        <p:txBody>
          <a:bodyPr lIns="0" tIns="0" rIns="0" bIns="0" rtlCol="0" anchor="t">
            <a:spAutoFit/>
          </a:bodyPr>
          <a:lstStyle/>
          <a:p>
            <a:pPr marL="570071" lvl="2" indent="-190024" algn="l">
              <a:lnSpc>
                <a:spcPts val="4860"/>
              </a:lnSpc>
              <a:buFont typeface="Arial"/>
              <a:buChar char="⚬"/>
            </a:pPr>
            <a:r>
              <a:rPr lang="en-US" sz="2700">
                <a:solidFill>
                  <a:srgbClr val="000000"/>
                </a:solidFill>
                <a:latin typeface="Merriweather Sans Light"/>
                <a:ea typeface="Merriweather Sans Light"/>
                <a:cs typeface="Merriweather Sans Light"/>
                <a:sym typeface="Merriweather Sans Light"/>
              </a:rPr>
              <a:t>Développer vos compétences en matière de leadership et de facilitation </a:t>
            </a:r>
          </a:p>
          <a:p>
            <a:pPr marL="570071" lvl="2" indent="-190024" algn="l">
              <a:lnSpc>
                <a:spcPts val="3240"/>
              </a:lnSpc>
            </a:pPr>
            <a:endParaRPr lang="en-US" sz="2700">
              <a:solidFill>
                <a:srgbClr val="000000"/>
              </a:solidFill>
              <a:latin typeface="Merriweather Sans Light"/>
              <a:ea typeface="Merriweather Sans Light"/>
              <a:cs typeface="Merriweather Sans Light"/>
              <a:sym typeface="Merriweather Sans Light"/>
            </a:endParaRPr>
          </a:p>
        </p:txBody>
      </p:sp>
      <p:grpSp>
        <p:nvGrpSpPr>
          <p:cNvPr id="10" name="Group 10"/>
          <p:cNvGrpSpPr/>
          <p:nvPr/>
        </p:nvGrpSpPr>
        <p:grpSpPr>
          <a:xfrm>
            <a:off x="13003152" y="5063979"/>
            <a:ext cx="5095218" cy="4528375"/>
            <a:chOff x="0" y="0"/>
            <a:chExt cx="6793624" cy="6037833"/>
          </a:xfrm>
        </p:grpSpPr>
        <p:sp>
          <p:nvSpPr>
            <p:cNvPr id="11" name="Freeform 11"/>
            <p:cNvSpPr/>
            <p:nvPr/>
          </p:nvSpPr>
          <p:spPr>
            <a:xfrm>
              <a:off x="0" y="0"/>
              <a:ext cx="6793611" cy="6037834"/>
            </a:xfrm>
            <a:custGeom>
              <a:avLst/>
              <a:gdLst/>
              <a:ahLst/>
              <a:cxnLst/>
              <a:rect l="l" t="t" r="r" b="b"/>
              <a:pathLst>
                <a:path w="6793611" h="6037834">
                  <a:moveTo>
                    <a:pt x="0" y="0"/>
                  </a:moveTo>
                  <a:lnTo>
                    <a:pt x="6793611" y="0"/>
                  </a:lnTo>
                  <a:lnTo>
                    <a:pt x="6793611" y="6037834"/>
                  </a:lnTo>
                  <a:lnTo>
                    <a:pt x="0" y="6037834"/>
                  </a:lnTo>
                  <a:lnTo>
                    <a:pt x="0" y="0"/>
                  </a:lnTo>
                  <a:close/>
                </a:path>
              </a:pathLst>
            </a:custGeom>
            <a:blipFill>
              <a:blip r:embed="rId12"/>
              <a:stretch>
                <a:fillRect l="-63" r="-63"/>
              </a:stretch>
            </a:blipFill>
          </p:spPr>
          <p:txBody>
            <a:bodyPr/>
            <a:lstStyle/>
            <a:p>
              <a:endParaRPr lang="en-CA"/>
            </a:p>
          </p:txBody>
        </p:sp>
      </p:grpSp>
      <p:sp>
        <p:nvSpPr>
          <p:cNvPr id="12" name="Freeform 12"/>
          <p:cNvSpPr/>
          <p:nvPr/>
        </p:nvSpPr>
        <p:spPr>
          <a:xfrm>
            <a:off x="6310078" y="9143395"/>
            <a:ext cx="5828159" cy="958256"/>
          </a:xfrm>
          <a:custGeom>
            <a:avLst/>
            <a:gdLst/>
            <a:ahLst/>
            <a:cxnLst/>
            <a:rect l="l" t="t" r="r" b="b"/>
            <a:pathLst>
              <a:path w="5828159" h="958256">
                <a:moveTo>
                  <a:pt x="0" y="0"/>
                </a:moveTo>
                <a:lnTo>
                  <a:pt x="5828159" y="0"/>
                </a:lnTo>
                <a:lnTo>
                  <a:pt x="5828159" y="958256"/>
                </a:lnTo>
                <a:lnTo>
                  <a:pt x="0" y="958256"/>
                </a:lnTo>
                <a:lnTo>
                  <a:pt x="0" y="0"/>
                </a:lnTo>
                <a:close/>
              </a:path>
            </a:pathLst>
          </a:custGeom>
          <a:blipFill>
            <a:blip r:embed="rId13"/>
            <a:stretch>
              <a:fillRect/>
            </a:stretch>
          </a:blipFill>
        </p:spPr>
        <p:txBody>
          <a:bodyPr/>
          <a:lstStyle/>
          <a:p>
            <a:endParaRPr lang="en-CA"/>
          </a:p>
        </p:txBody>
      </p:sp>
      <p:sp>
        <p:nvSpPr>
          <p:cNvPr id="13" name="TextBox 13"/>
          <p:cNvSpPr txBox="1"/>
          <p:nvPr/>
        </p:nvSpPr>
        <p:spPr>
          <a:xfrm>
            <a:off x="0" y="974552"/>
            <a:ext cx="18288000" cy="1156811"/>
          </a:xfrm>
          <a:prstGeom prst="rect">
            <a:avLst/>
          </a:prstGeom>
        </p:spPr>
        <p:txBody>
          <a:bodyPr lIns="0" tIns="0" rIns="0" bIns="0" rtlCol="0" anchor="t">
            <a:spAutoFit/>
          </a:bodyPr>
          <a:lstStyle/>
          <a:p>
            <a:pPr algn="ctr">
              <a:lnSpc>
                <a:spcPts val="6300"/>
              </a:lnSpc>
            </a:pPr>
            <a:r>
              <a:rPr lang="en-US" sz="5250" b="1">
                <a:solidFill>
                  <a:srgbClr val="61007D"/>
                </a:solidFill>
                <a:latin typeface="Arial Bold"/>
                <a:ea typeface="Arial Bold"/>
                <a:cs typeface="Arial Bold"/>
                <a:sym typeface="Arial Bold"/>
              </a:rPr>
              <a:t>Pourquoi faisons-nous ce travail?</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24384000" cy="13716000"/>
          </a:xfrm>
        </p:grpSpPr>
        <p:sp>
          <p:nvSpPr>
            <p:cNvPr id="3" name="Freeform 3" descr="A close-up of a couple of hands  Description automatically generated"/>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lnTo>
                    <a:pt x="0" y="0"/>
                  </a:lnTo>
                  <a:close/>
                </a:path>
              </a:pathLst>
            </a:custGeom>
            <a:blipFill>
              <a:blip r:embed="rId3"/>
              <a:stretch>
                <a:fillRect/>
              </a:stretch>
            </a:blipFill>
          </p:spPr>
          <p:txBody>
            <a:bodyPr/>
            <a:lstStyle/>
            <a:p>
              <a:endParaRPr lang="en-CA"/>
            </a:p>
          </p:txBody>
        </p:sp>
      </p:grpSp>
      <p:sp>
        <p:nvSpPr>
          <p:cNvPr id="4" name="Freeform 4"/>
          <p:cNvSpPr/>
          <p:nvPr/>
        </p:nvSpPr>
        <p:spPr>
          <a:xfrm>
            <a:off x="1007454" y="2580353"/>
            <a:ext cx="16273177" cy="3201163"/>
          </a:xfrm>
          <a:custGeom>
            <a:avLst/>
            <a:gdLst/>
            <a:ahLst/>
            <a:cxnLst/>
            <a:rect l="l" t="t" r="r" b="b"/>
            <a:pathLst>
              <a:path w="16273177" h="3201163">
                <a:moveTo>
                  <a:pt x="0" y="0"/>
                </a:moveTo>
                <a:lnTo>
                  <a:pt x="16273177" y="0"/>
                </a:lnTo>
                <a:lnTo>
                  <a:pt x="16273177" y="3201163"/>
                </a:lnTo>
                <a:lnTo>
                  <a:pt x="0" y="320116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CA"/>
          </a:p>
        </p:txBody>
      </p:sp>
      <p:sp>
        <p:nvSpPr>
          <p:cNvPr id="5" name="Freeform 5"/>
          <p:cNvSpPr/>
          <p:nvPr/>
        </p:nvSpPr>
        <p:spPr>
          <a:xfrm>
            <a:off x="1007452" y="5942234"/>
            <a:ext cx="16273177" cy="3201161"/>
          </a:xfrm>
          <a:custGeom>
            <a:avLst/>
            <a:gdLst/>
            <a:ahLst/>
            <a:cxnLst/>
            <a:rect l="l" t="t" r="r" b="b"/>
            <a:pathLst>
              <a:path w="16273177" h="3201161">
                <a:moveTo>
                  <a:pt x="0" y="0"/>
                </a:moveTo>
                <a:lnTo>
                  <a:pt x="16273177" y="0"/>
                </a:lnTo>
                <a:lnTo>
                  <a:pt x="16273177" y="3201161"/>
                </a:lnTo>
                <a:lnTo>
                  <a:pt x="0" y="320116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CA"/>
          </a:p>
        </p:txBody>
      </p:sp>
      <p:sp>
        <p:nvSpPr>
          <p:cNvPr id="6" name="Freeform 6" descr="Badge 1 with solid fill"/>
          <p:cNvSpPr/>
          <p:nvPr/>
        </p:nvSpPr>
        <p:spPr>
          <a:xfrm>
            <a:off x="1372836" y="2992614"/>
            <a:ext cx="2499988" cy="2499988"/>
          </a:xfrm>
          <a:custGeom>
            <a:avLst/>
            <a:gdLst/>
            <a:ahLst/>
            <a:cxnLst/>
            <a:rect l="l" t="t" r="r" b="b"/>
            <a:pathLst>
              <a:path w="2499988" h="2499988">
                <a:moveTo>
                  <a:pt x="0" y="0"/>
                </a:moveTo>
                <a:lnTo>
                  <a:pt x="2499988" y="0"/>
                </a:lnTo>
                <a:lnTo>
                  <a:pt x="2499988" y="2499988"/>
                </a:lnTo>
                <a:lnTo>
                  <a:pt x="0" y="249998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CA"/>
          </a:p>
        </p:txBody>
      </p:sp>
      <p:sp>
        <p:nvSpPr>
          <p:cNvPr id="7" name="Freeform 7" descr="Badge with solid fill"/>
          <p:cNvSpPr/>
          <p:nvPr/>
        </p:nvSpPr>
        <p:spPr>
          <a:xfrm>
            <a:off x="1372836" y="6292810"/>
            <a:ext cx="2499988" cy="2499989"/>
          </a:xfrm>
          <a:custGeom>
            <a:avLst/>
            <a:gdLst/>
            <a:ahLst/>
            <a:cxnLst/>
            <a:rect l="l" t="t" r="r" b="b"/>
            <a:pathLst>
              <a:path w="2499988" h="2499989">
                <a:moveTo>
                  <a:pt x="0" y="0"/>
                </a:moveTo>
                <a:lnTo>
                  <a:pt x="2499988" y="0"/>
                </a:lnTo>
                <a:lnTo>
                  <a:pt x="2499988" y="2499989"/>
                </a:lnTo>
                <a:lnTo>
                  <a:pt x="0" y="2499989"/>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CA"/>
          </a:p>
        </p:txBody>
      </p:sp>
      <p:sp>
        <p:nvSpPr>
          <p:cNvPr id="8" name="TextBox 8"/>
          <p:cNvSpPr txBox="1"/>
          <p:nvPr/>
        </p:nvSpPr>
        <p:spPr>
          <a:xfrm>
            <a:off x="4009792" y="2995530"/>
            <a:ext cx="12905373" cy="2690440"/>
          </a:xfrm>
          <a:prstGeom prst="rect">
            <a:avLst/>
          </a:prstGeom>
        </p:spPr>
        <p:txBody>
          <a:bodyPr lIns="0" tIns="0" rIns="0" bIns="0" rtlCol="0" anchor="t">
            <a:spAutoFit/>
          </a:bodyPr>
          <a:lstStyle/>
          <a:p>
            <a:pPr marL="570071" lvl="2" indent="-190024" algn="l">
              <a:lnSpc>
                <a:spcPts val="4860"/>
              </a:lnSpc>
              <a:buFont typeface="Arial"/>
              <a:buChar char="⚬"/>
            </a:pPr>
            <a:r>
              <a:rPr lang="en-US" sz="2700">
                <a:solidFill>
                  <a:srgbClr val="000000"/>
                </a:solidFill>
                <a:latin typeface="Merriweather Sans Light"/>
                <a:ea typeface="Merriweather Sans Light"/>
                <a:cs typeface="Merriweather Sans Light"/>
                <a:sym typeface="Merriweather Sans Light"/>
              </a:rPr>
              <a:t>Sensibiliser les jeunes à la santé mentale et à la promotion de la santé mentale</a:t>
            </a:r>
          </a:p>
          <a:p>
            <a:pPr marL="570071" lvl="2" indent="-190024" algn="l">
              <a:lnSpc>
                <a:spcPts val="4860"/>
              </a:lnSpc>
              <a:buFont typeface="Arial"/>
              <a:buChar char="⚬"/>
            </a:pPr>
            <a:r>
              <a:rPr lang="en-US" sz="2700">
                <a:solidFill>
                  <a:srgbClr val="000000"/>
                </a:solidFill>
                <a:latin typeface="Merriweather Sans Light"/>
                <a:ea typeface="Merriweather Sans Light"/>
                <a:cs typeface="Merriweather Sans Light"/>
                <a:sym typeface="Merriweather Sans Light"/>
              </a:rPr>
              <a:t>Favoriser le bien-être général des jeunes</a:t>
            </a:r>
          </a:p>
          <a:p>
            <a:pPr marL="570071" lvl="2" indent="-190024" algn="l">
              <a:lnSpc>
                <a:spcPts val="4860"/>
              </a:lnSpc>
              <a:buFont typeface="Arial"/>
              <a:buChar char="⚬"/>
            </a:pPr>
            <a:r>
              <a:rPr lang="en-US" sz="2700">
                <a:solidFill>
                  <a:srgbClr val="000000"/>
                </a:solidFill>
                <a:latin typeface="Merriweather Sans Light"/>
                <a:ea typeface="Merriweather Sans Light"/>
                <a:cs typeface="Merriweather Sans Light"/>
                <a:sym typeface="Merriweather Sans Light"/>
              </a:rPr>
              <a:t>Diminuer la stigmatisation liée à la maladie mentale</a:t>
            </a:r>
          </a:p>
          <a:p>
            <a:pPr marL="570071" lvl="2" indent="-190024" algn="l">
              <a:lnSpc>
                <a:spcPts val="3240"/>
              </a:lnSpc>
            </a:pPr>
            <a:endParaRPr lang="en-US" sz="2700">
              <a:solidFill>
                <a:srgbClr val="000000"/>
              </a:solidFill>
              <a:latin typeface="Merriweather Sans Light"/>
              <a:ea typeface="Merriweather Sans Light"/>
              <a:cs typeface="Merriweather Sans Light"/>
              <a:sym typeface="Merriweather Sans Light"/>
            </a:endParaRPr>
          </a:p>
        </p:txBody>
      </p:sp>
      <p:sp>
        <p:nvSpPr>
          <p:cNvPr id="9" name="TextBox 9"/>
          <p:cNvSpPr txBox="1"/>
          <p:nvPr/>
        </p:nvSpPr>
        <p:spPr>
          <a:xfrm>
            <a:off x="4116855" y="6865835"/>
            <a:ext cx="10742146" cy="1443945"/>
          </a:xfrm>
          <a:prstGeom prst="rect">
            <a:avLst/>
          </a:prstGeom>
        </p:spPr>
        <p:txBody>
          <a:bodyPr lIns="0" tIns="0" rIns="0" bIns="0" rtlCol="0" anchor="t">
            <a:spAutoFit/>
          </a:bodyPr>
          <a:lstStyle/>
          <a:p>
            <a:pPr marL="570071" lvl="2" indent="-190024" algn="l">
              <a:lnSpc>
                <a:spcPts val="4860"/>
              </a:lnSpc>
              <a:buFont typeface="Arial"/>
              <a:buChar char="⚬"/>
            </a:pPr>
            <a:r>
              <a:rPr lang="en-US" sz="2700">
                <a:solidFill>
                  <a:srgbClr val="000000"/>
                </a:solidFill>
                <a:latin typeface="Merriweather Sans Light"/>
                <a:ea typeface="Merriweather Sans Light"/>
                <a:cs typeface="Merriweather Sans Light"/>
                <a:sym typeface="Merriweather Sans Light"/>
              </a:rPr>
              <a:t>Développer les compétences des jeunes en matière de leadership et de facilitation</a:t>
            </a:r>
          </a:p>
          <a:p>
            <a:pPr marL="570071" lvl="2" indent="-190024" algn="l">
              <a:lnSpc>
                <a:spcPts val="3240"/>
              </a:lnSpc>
            </a:pPr>
            <a:endParaRPr lang="en-US" sz="2700">
              <a:solidFill>
                <a:srgbClr val="000000"/>
              </a:solidFill>
              <a:latin typeface="Merriweather Sans Light"/>
              <a:ea typeface="Merriweather Sans Light"/>
              <a:cs typeface="Merriweather Sans Light"/>
              <a:sym typeface="Merriweather Sans Light"/>
            </a:endParaRPr>
          </a:p>
        </p:txBody>
      </p:sp>
      <p:grpSp>
        <p:nvGrpSpPr>
          <p:cNvPr id="10" name="Group 10"/>
          <p:cNvGrpSpPr/>
          <p:nvPr/>
        </p:nvGrpSpPr>
        <p:grpSpPr>
          <a:xfrm>
            <a:off x="13003152" y="5063979"/>
            <a:ext cx="5095218" cy="4528375"/>
            <a:chOff x="0" y="0"/>
            <a:chExt cx="6793624" cy="6037833"/>
          </a:xfrm>
        </p:grpSpPr>
        <p:sp>
          <p:nvSpPr>
            <p:cNvPr id="11" name="Freeform 11"/>
            <p:cNvSpPr/>
            <p:nvPr/>
          </p:nvSpPr>
          <p:spPr>
            <a:xfrm>
              <a:off x="0" y="0"/>
              <a:ext cx="6793611" cy="6037834"/>
            </a:xfrm>
            <a:custGeom>
              <a:avLst/>
              <a:gdLst/>
              <a:ahLst/>
              <a:cxnLst/>
              <a:rect l="l" t="t" r="r" b="b"/>
              <a:pathLst>
                <a:path w="6793611" h="6037834">
                  <a:moveTo>
                    <a:pt x="0" y="0"/>
                  </a:moveTo>
                  <a:lnTo>
                    <a:pt x="6793611" y="0"/>
                  </a:lnTo>
                  <a:lnTo>
                    <a:pt x="6793611" y="6037834"/>
                  </a:lnTo>
                  <a:lnTo>
                    <a:pt x="0" y="6037834"/>
                  </a:lnTo>
                  <a:lnTo>
                    <a:pt x="0" y="0"/>
                  </a:lnTo>
                  <a:close/>
                </a:path>
              </a:pathLst>
            </a:custGeom>
            <a:blipFill>
              <a:blip r:embed="rId12"/>
              <a:stretch>
                <a:fillRect l="-63" r="-63"/>
              </a:stretch>
            </a:blipFill>
          </p:spPr>
          <p:txBody>
            <a:bodyPr/>
            <a:lstStyle/>
            <a:p>
              <a:endParaRPr lang="en-CA"/>
            </a:p>
          </p:txBody>
        </p:sp>
      </p:grpSp>
      <p:sp>
        <p:nvSpPr>
          <p:cNvPr id="12" name="Freeform 12"/>
          <p:cNvSpPr/>
          <p:nvPr/>
        </p:nvSpPr>
        <p:spPr>
          <a:xfrm>
            <a:off x="6229963" y="9258300"/>
            <a:ext cx="5828159" cy="958256"/>
          </a:xfrm>
          <a:custGeom>
            <a:avLst/>
            <a:gdLst/>
            <a:ahLst/>
            <a:cxnLst/>
            <a:rect l="l" t="t" r="r" b="b"/>
            <a:pathLst>
              <a:path w="5828159" h="958256">
                <a:moveTo>
                  <a:pt x="0" y="0"/>
                </a:moveTo>
                <a:lnTo>
                  <a:pt x="5828159" y="0"/>
                </a:lnTo>
                <a:lnTo>
                  <a:pt x="5828159" y="958256"/>
                </a:lnTo>
                <a:lnTo>
                  <a:pt x="0" y="958256"/>
                </a:lnTo>
                <a:lnTo>
                  <a:pt x="0" y="0"/>
                </a:lnTo>
                <a:close/>
              </a:path>
            </a:pathLst>
          </a:custGeom>
          <a:blipFill>
            <a:blip r:embed="rId13"/>
            <a:stretch>
              <a:fillRect/>
            </a:stretch>
          </a:blipFill>
        </p:spPr>
        <p:txBody>
          <a:bodyPr/>
          <a:lstStyle/>
          <a:p>
            <a:endParaRPr lang="en-CA"/>
          </a:p>
        </p:txBody>
      </p:sp>
      <p:sp>
        <p:nvSpPr>
          <p:cNvPr id="13" name="TextBox 13"/>
          <p:cNvSpPr txBox="1"/>
          <p:nvPr/>
        </p:nvSpPr>
        <p:spPr>
          <a:xfrm>
            <a:off x="0" y="974552"/>
            <a:ext cx="18288000" cy="1156811"/>
          </a:xfrm>
          <a:prstGeom prst="rect">
            <a:avLst/>
          </a:prstGeom>
        </p:spPr>
        <p:txBody>
          <a:bodyPr lIns="0" tIns="0" rIns="0" bIns="0" rtlCol="0" anchor="t">
            <a:spAutoFit/>
          </a:bodyPr>
          <a:lstStyle/>
          <a:p>
            <a:pPr algn="ctr">
              <a:lnSpc>
                <a:spcPts val="6300"/>
              </a:lnSpc>
            </a:pPr>
            <a:r>
              <a:rPr lang="en-US" sz="5250" b="1">
                <a:solidFill>
                  <a:srgbClr val="61007D"/>
                </a:solidFill>
                <a:latin typeface="Arial Bold"/>
                <a:ea typeface="Arial Bold"/>
                <a:cs typeface="Arial Bold"/>
                <a:sym typeface="Arial Bold"/>
              </a:rPr>
              <a:t>Pourquoi faisons-nous ce travail?</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CA"/>
          </a:p>
        </p:txBody>
      </p:sp>
      <p:sp>
        <p:nvSpPr>
          <p:cNvPr id="3" name="TextBox 3"/>
          <p:cNvSpPr txBox="1"/>
          <p:nvPr/>
        </p:nvSpPr>
        <p:spPr>
          <a:xfrm>
            <a:off x="7358350" y="1920820"/>
            <a:ext cx="10182400" cy="6028641"/>
          </a:xfrm>
          <a:prstGeom prst="rect">
            <a:avLst/>
          </a:prstGeom>
        </p:spPr>
        <p:txBody>
          <a:bodyPr lIns="0" tIns="0" rIns="0" bIns="0" rtlCol="0" anchor="t">
            <a:spAutoFit/>
          </a:bodyPr>
          <a:lstStyle/>
          <a:p>
            <a:pPr marL="633413" lvl="2" indent="-211138" algn="l">
              <a:lnSpc>
                <a:spcPts val="5400"/>
              </a:lnSpc>
              <a:buFont typeface="Arial"/>
              <a:buChar char="⚬"/>
            </a:pPr>
            <a:r>
              <a:rPr lang="en-US" sz="3000">
                <a:solidFill>
                  <a:srgbClr val="000000"/>
                </a:solidFill>
                <a:latin typeface="Arial"/>
                <a:ea typeface="Arial"/>
                <a:cs typeface="Arial"/>
                <a:sym typeface="Arial"/>
              </a:rPr>
              <a:t>Association des infirmières et infirmiers autorisés de l’Ontario et Association des infirmières auxiliaires autorisées de l’Ontario.</a:t>
            </a:r>
          </a:p>
          <a:p>
            <a:pPr marL="633413" lvl="2" indent="-211138" algn="l">
              <a:lnSpc>
                <a:spcPts val="5400"/>
              </a:lnSpc>
              <a:buFont typeface="Arial"/>
              <a:buChar char="⚬"/>
            </a:pPr>
            <a:r>
              <a:rPr lang="en-US" sz="3000">
                <a:solidFill>
                  <a:srgbClr val="000000"/>
                </a:solidFill>
                <a:latin typeface="Arial"/>
                <a:ea typeface="Arial"/>
                <a:cs typeface="Arial"/>
                <a:sym typeface="Arial"/>
              </a:rPr>
              <a:t>Santé mentale en milieu scolaire Ontario</a:t>
            </a:r>
          </a:p>
          <a:p>
            <a:pPr marL="633413" lvl="2" indent="-211138" algn="l">
              <a:lnSpc>
                <a:spcPts val="5400"/>
              </a:lnSpc>
              <a:buFont typeface="Arial"/>
              <a:buChar char="⚬"/>
            </a:pPr>
            <a:r>
              <a:rPr lang="en-US" sz="3000">
                <a:solidFill>
                  <a:srgbClr val="000000"/>
                </a:solidFill>
                <a:latin typeface="Arial"/>
                <a:ea typeface="Arial"/>
                <a:cs typeface="Arial"/>
                <a:sym typeface="Arial"/>
              </a:rPr>
              <a:t>Conseils scolaires : </a:t>
            </a:r>
            <a:r>
              <a:rPr lang="en-US" sz="3000" i="1">
                <a:solidFill>
                  <a:srgbClr val="E83736"/>
                </a:solidFill>
                <a:latin typeface="Arial Italics"/>
                <a:ea typeface="Arial Italics"/>
                <a:cs typeface="Arial Italics"/>
                <a:sym typeface="Arial Italics"/>
              </a:rPr>
              <a:t>Insérer le conseil</a:t>
            </a:r>
          </a:p>
          <a:p>
            <a:pPr marL="633413" lvl="2" indent="-211138" algn="l">
              <a:lnSpc>
                <a:spcPts val="5400"/>
              </a:lnSpc>
              <a:buFont typeface="Arial"/>
              <a:buChar char="⚬"/>
            </a:pPr>
            <a:r>
              <a:rPr lang="en-US" sz="3000">
                <a:solidFill>
                  <a:srgbClr val="000000"/>
                </a:solidFill>
                <a:latin typeface="Arial"/>
                <a:ea typeface="Arial"/>
                <a:cs typeface="Arial"/>
                <a:sym typeface="Arial"/>
              </a:rPr>
              <a:t>Bureaux de santé publique : </a:t>
            </a:r>
            <a:r>
              <a:rPr lang="en-US" sz="3000" i="1">
                <a:solidFill>
                  <a:srgbClr val="E83736"/>
                </a:solidFill>
                <a:latin typeface="Arial Italics"/>
                <a:ea typeface="Arial Italics"/>
                <a:cs typeface="Arial Italics"/>
                <a:sym typeface="Arial Italics"/>
              </a:rPr>
              <a:t>Insérer le bureau de santé </a:t>
            </a:r>
          </a:p>
          <a:p>
            <a:pPr marL="633413" lvl="2" indent="-211138" algn="l">
              <a:lnSpc>
                <a:spcPts val="5400"/>
              </a:lnSpc>
              <a:buFont typeface="Arial"/>
              <a:buChar char="⚬"/>
            </a:pPr>
            <a:r>
              <a:rPr lang="en-US" sz="3000">
                <a:solidFill>
                  <a:srgbClr val="000000"/>
                </a:solidFill>
                <a:latin typeface="Arial"/>
                <a:ea typeface="Arial"/>
                <a:cs typeface="Arial"/>
                <a:sym typeface="Arial"/>
              </a:rPr>
              <a:t>Partenaires communautaires</a:t>
            </a:r>
          </a:p>
          <a:p>
            <a:pPr marL="633413" lvl="2" indent="-211138" algn="l">
              <a:lnSpc>
                <a:spcPts val="5400"/>
              </a:lnSpc>
              <a:buFont typeface="Arial"/>
              <a:buChar char="⚬"/>
            </a:pPr>
            <a:r>
              <a:rPr lang="en-US" sz="3000">
                <a:solidFill>
                  <a:srgbClr val="E83736"/>
                </a:solidFill>
                <a:latin typeface="Arial"/>
                <a:ea typeface="Arial"/>
                <a:cs typeface="Arial"/>
                <a:sym typeface="Arial"/>
              </a:rPr>
              <a:t>Nᵇʳᵉ</a:t>
            </a:r>
            <a:r>
              <a:rPr lang="en-US" sz="3000">
                <a:solidFill>
                  <a:srgbClr val="000000"/>
                </a:solidFill>
                <a:latin typeface="Arial"/>
                <a:ea typeface="Arial"/>
                <a:cs typeface="Arial"/>
                <a:sym typeface="Arial"/>
              </a:rPr>
              <a:t> d’écoles secondaires</a:t>
            </a:r>
          </a:p>
          <a:p>
            <a:pPr marL="633413" lvl="2" indent="-211138" algn="l">
              <a:lnSpc>
                <a:spcPts val="5400"/>
              </a:lnSpc>
              <a:buFont typeface="Arial"/>
              <a:buChar char="⚬"/>
            </a:pPr>
            <a:r>
              <a:rPr lang="en-US" sz="3000">
                <a:solidFill>
                  <a:srgbClr val="E83736"/>
                </a:solidFill>
                <a:latin typeface="Arial"/>
                <a:ea typeface="Arial"/>
                <a:cs typeface="Arial"/>
                <a:sym typeface="Arial"/>
              </a:rPr>
              <a:t>Nᵇʳᵉ</a:t>
            </a:r>
            <a:r>
              <a:rPr lang="en-US" sz="3000">
                <a:solidFill>
                  <a:srgbClr val="000000"/>
                </a:solidFill>
                <a:latin typeface="Arial"/>
                <a:ea typeface="Arial"/>
                <a:cs typeface="Arial"/>
                <a:sym typeface="Arial"/>
              </a:rPr>
              <a:t> de Jeunes champions du bien-être par école</a:t>
            </a:r>
          </a:p>
          <a:p>
            <a:pPr marL="633413" lvl="2" indent="-211138" algn="l">
              <a:lnSpc>
                <a:spcPts val="5400"/>
              </a:lnSpc>
              <a:buFont typeface="Arial"/>
              <a:buChar char="⚬"/>
            </a:pPr>
            <a:r>
              <a:rPr lang="en-US" sz="3000">
                <a:solidFill>
                  <a:srgbClr val="E83736"/>
                </a:solidFill>
                <a:latin typeface="Arial"/>
                <a:ea typeface="Arial"/>
                <a:cs typeface="Arial"/>
                <a:sym typeface="Arial"/>
              </a:rPr>
              <a:t>Nᵇʳᵉ</a:t>
            </a:r>
            <a:r>
              <a:rPr lang="en-US" sz="3000">
                <a:solidFill>
                  <a:srgbClr val="000000"/>
                </a:solidFill>
                <a:latin typeface="Arial"/>
                <a:ea typeface="Arial"/>
                <a:cs typeface="Arial"/>
                <a:sym typeface="Arial"/>
              </a:rPr>
              <a:t> de responsables adultes par école</a:t>
            </a:r>
          </a:p>
        </p:txBody>
      </p:sp>
      <p:sp>
        <p:nvSpPr>
          <p:cNvPr id="4" name="Freeform 4"/>
          <p:cNvSpPr/>
          <p:nvPr/>
        </p:nvSpPr>
        <p:spPr>
          <a:xfrm>
            <a:off x="321337" y="2313433"/>
            <a:ext cx="2592580" cy="2083491"/>
          </a:xfrm>
          <a:custGeom>
            <a:avLst/>
            <a:gdLst/>
            <a:ahLst/>
            <a:cxnLst/>
            <a:rect l="l" t="t" r="r" b="b"/>
            <a:pathLst>
              <a:path w="2592580" h="2083491">
                <a:moveTo>
                  <a:pt x="0" y="0"/>
                </a:moveTo>
                <a:lnTo>
                  <a:pt x="2592580" y="0"/>
                </a:lnTo>
                <a:lnTo>
                  <a:pt x="2592580" y="2083491"/>
                </a:lnTo>
                <a:lnTo>
                  <a:pt x="0" y="208349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CA"/>
          </a:p>
        </p:txBody>
      </p:sp>
      <p:sp>
        <p:nvSpPr>
          <p:cNvPr id="5" name="Freeform 5"/>
          <p:cNvSpPr/>
          <p:nvPr/>
        </p:nvSpPr>
        <p:spPr>
          <a:xfrm>
            <a:off x="2402538" y="2339524"/>
            <a:ext cx="3353562" cy="4114800"/>
          </a:xfrm>
          <a:custGeom>
            <a:avLst/>
            <a:gdLst/>
            <a:ahLst/>
            <a:cxnLst/>
            <a:rect l="l" t="t" r="r" b="b"/>
            <a:pathLst>
              <a:path w="3353562" h="4114800">
                <a:moveTo>
                  <a:pt x="0" y="0"/>
                </a:moveTo>
                <a:lnTo>
                  <a:pt x="3353562" y="0"/>
                </a:lnTo>
                <a:lnTo>
                  <a:pt x="3353562"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CA"/>
          </a:p>
        </p:txBody>
      </p:sp>
      <p:sp>
        <p:nvSpPr>
          <p:cNvPr id="6" name="TextBox 6"/>
          <p:cNvSpPr txBox="1"/>
          <p:nvPr/>
        </p:nvSpPr>
        <p:spPr>
          <a:xfrm>
            <a:off x="8548256" y="620245"/>
            <a:ext cx="8806907" cy="1156811"/>
          </a:xfrm>
          <a:prstGeom prst="rect">
            <a:avLst/>
          </a:prstGeom>
        </p:spPr>
        <p:txBody>
          <a:bodyPr lIns="0" tIns="0" rIns="0" bIns="0" rtlCol="0" anchor="t">
            <a:spAutoFit/>
          </a:bodyPr>
          <a:lstStyle/>
          <a:p>
            <a:pPr algn="ctr">
              <a:lnSpc>
                <a:spcPts val="6300"/>
              </a:lnSpc>
            </a:pPr>
            <a:r>
              <a:rPr lang="en-US" sz="5250" b="1">
                <a:solidFill>
                  <a:srgbClr val="61007D"/>
                </a:solidFill>
                <a:latin typeface="Arial Bold"/>
                <a:ea typeface="Arial Bold"/>
                <a:cs typeface="Arial Bold"/>
                <a:sym typeface="Arial Bold"/>
              </a:rPr>
              <a:t>Qui sont les participants?</a:t>
            </a:r>
          </a:p>
        </p:txBody>
      </p:sp>
      <p:sp>
        <p:nvSpPr>
          <p:cNvPr id="7" name="TextBox 7"/>
          <p:cNvSpPr txBox="1"/>
          <p:nvPr/>
        </p:nvSpPr>
        <p:spPr>
          <a:xfrm>
            <a:off x="325192" y="6516436"/>
            <a:ext cx="5177450" cy="3470911"/>
          </a:xfrm>
          <a:prstGeom prst="rect">
            <a:avLst/>
          </a:prstGeom>
        </p:spPr>
        <p:txBody>
          <a:bodyPr lIns="0" tIns="0" rIns="0" bIns="0" rtlCol="0" anchor="t">
            <a:spAutoFit/>
          </a:bodyPr>
          <a:lstStyle/>
          <a:p>
            <a:pPr algn="l">
              <a:lnSpc>
                <a:spcPts val="9239"/>
              </a:lnSpc>
            </a:pPr>
            <a:r>
              <a:rPr lang="en-US" sz="6599">
                <a:solidFill>
                  <a:srgbClr val="418343"/>
                </a:solidFill>
                <a:latin typeface="Wedges"/>
                <a:ea typeface="Wedges"/>
                <a:cs typeface="Wedges"/>
                <a:sym typeface="Wedges"/>
              </a:rPr>
              <a:t>LIRE</a:t>
            </a:r>
          </a:p>
          <a:p>
            <a:pPr algn="l">
              <a:lnSpc>
                <a:spcPts val="9239"/>
              </a:lnSpc>
            </a:pPr>
            <a:r>
              <a:rPr lang="en-US" sz="6599">
                <a:solidFill>
                  <a:srgbClr val="418343"/>
                </a:solidFill>
                <a:latin typeface="Wedges"/>
                <a:ea typeface="Wedges"/>
                <a:cs typeface="Wedges"/>
                <a:sym typeface="Wedges"/>
              </a:rPr>
              <a:t>MENER</a:t>
            </a:r>
          </a:p>
          <a:p>
            <a:pPr algn="just">
              <a:lnSpc>
                <a:spcPts val="9239"/>
              </a:lnSpc>
            </a:pPr>
            <a:r>
              <a:rPr lang="en-US" sz="6599">
                <a:solidFill>
                  <a:srgbClr val="418343"/>
                </a:solidFill>
                <a:latin typeface="Wedges"/>
                <a:ea typeface="Wedges"/>
                <a:cs typeface="Wedges"/>
                <a:sym typeface="Wedges"/>
              </a:rPr>
              <a:t>RÉUSSIR</a:t>
            </a:r>
          </a:p>
        </p:txBody>
      </p:sp>
      <p:sp>
        <p:nvSpPr>
          <p:cNvPr id="8" name="Freeform 8"/>
          <p:cNvSpPr/>
          <p:nvPr/>
        </p:nvSpPr>
        <p:spPr>
          <a:xfrm>
            <a:off x="6229963" y="9258300"/>
            <a:ext cx="5828159" cy="958256"/>
          </a:xfrm>
          <a:custGeom>
            <a:avLst/>
            <a:gdLst/>
            <a:ahLst/>
            <a:cxnLst/>
            <a:rect l="l" t="t" r="r" b="b"/>
            <a:pathLst>
              <a:path w="5828159" h="958256">
                <a:moveTo>
                  <a:pt x="0" y="0"/>
                </a:moveTo>
                <a:lnTo>
                  <a:pt x="5828159" y="0"/>
                </a:lnTo>
                <a:lnTo>
                  <a:pt x="5828159" y="958256"/>
                </a:lnTo>
                <a:lnTo>
                  <a:pt x="0" y="958256"/>
                </a:lnTo>
                <a:lnTo>
                  <a:pt x="0" y="0"/>
                </a:lnTo>
                <a:close/>
              </a:path>
            </a:pathLst>
          </a:custGeom>
          <a:blipFill>
            <a:blip r:embed="rId9"/>
            <a:stretch>
              <a:fillRect/>
            </a:stretch>
          </a:blipFill>
        </p:spPr>
        <p:txBody>
          <a:bodyPr/>
          <a:lstStyle/>
          <a:p>
            <a:endParaRPr lang="en-CA"/>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905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CA"/>
          </a:p>
        </p:txBody>
      </p:sp>
      <p:sp>
        <p:nvSpPr>
          <p:cNvPr id="3" name="TextBox 3"/>
          <p:cNvSpPr txBox="1"/>
          <p:nvPr/>
        </p:nvSpPr>
        <p:spPr>
          <a:xfrm>
            <a:off x="454525" y="4106916"/>
            <a:ext cx="5131539" cy="2745596"/>
          </a:xfrm>
          <a:prstGeom prst="rect">
            <a:avLst/>
          </a:prstGeom>
        </p:spPr>
        <p:txBody>
          <a:bodyPr lIns="0" tIns="0" rIns="0" bIns="0" rtlCol="0" anchor="t">
            <a:spAutoFit/>
          </a:bodyPr>
          <a:lstStyle/>
          <a:p>
            <a:pPr algn="ctr">
              <a:lnSpc>
                <a:spcPts val="6300"/>
              </a:lnSpc>
            </a:pPr>
            <a:r>
              <a:rPr lang="en-US" sz="5250" b="1">
                <a:solidFill>
                  <a:srgbClr val="61007D"/>
                </a:solidFill>
                <a:latin typeface="Arial Bold"/>
                <a:ea typeface="Arial Bold"/>
                <a:cs typeface="Arial Bold"/>
                <a:sym typeface="Arial Bold"/>
              </a:rPr>
              <a:t>Partenaires provinciaux des JCBE</a:t>
            </a:r>
          </a:p>
        </p:txBody>
      </p:sp>
      <p:grpSp>
        <p:nvGrpSpPr>
          <p:cNvPr id="4" name="Group 4"/>
          <p:cNvGrpSpPr/>
          <p:nvPr/>
        </p:nvGrpSpPr>
        <p:grpSpPr>
          <a:xfrm>
            <a:off x="7498820" y="2689971"/>
            <a:ext cx="4458938" cy="1582770"/>
            <a:chOff x="0" y="0"/>
            <a:chExt cx="5945251" cy="2110360"/>
          </a:xfrm>
        </p:grpSpPr>
        <p:sp>
          <p:nvSpPr>
            <p:cNvPr id="5" name="Freeform 5"/>
            <p:cNvSpPr/>
            <p:nvPr/>
          </p:nvSpPr>
          <p:spPr>
            <a:xfrm>
              <a:off x="0" y="0"/>
              <a:ext cx="5945251" cy="2110359"/>
            </a:xfrm>
            <a:custGeom>
              <a:avLst/>
              <a:gdLst/>
              <a:ahLst/>
              <a:cxnLst/>
              <a:rect l="l" t="t" r="r" b="b"/>
              <a:pathLst>
                <a:path w="5945251" h="2110359">
                  <a:moveTo>
                    <a:pt x="0" y="0"/>
                  </a:moveTo>
                  <a:lnTo>
                    <a:pt x="5945251" y="0"/>
                  </a:lnTo>
                  <a:lnTo>
                    <a:pt x="5945251" y="2110359"/>
                  </a:lnTo>
                  <a:lnTo>
                    <a:pt x="0" y="2110359"/>
                  </a:lnTo>
                  <a:lnTo>
                    <a:pt x="0" y="0"/>
                  </a:lnTo>
                  <a:close/>
                </a:path>
              </a:pathLst>
            </a:custGeom>
            <a:blipFill>
              <a:blip r:embed="rId5"/>
              <a:stretch>
                <a:fillRect t="-90858" b="-90858"/>
              </a:stretch>
            </a:blipFill>
          </p:spPr>
          <p:txBody>
            <a:bodyPr/>
            <a:lstStyle/>
            <a:p>
              <a:endParaRPr lang="en-CA"/>
            </a:p>
          </p:txBody>
        </p:sp>
      </p:grpSp>
      <p:grpSp>
        <p:nvGrpSpPr>
          <p:cNvPr id="6" name="Group 6"/>
          <p:cNvGrpSpPr/>
          <p:nvPr/>
        </p:nvGrpSpPr>
        <p:grpSpPr>
          <a:xfrm>
            <a:off x="6389361" y="504836"/>
            <a:ext cx="8105679" cy="1561433"/>
            <a:chOff x="0" y="0"/>
            <a:chExt cx="10807572" cy="2081910"/>
          </a:xfrm>
        </p:grpSpPr>
        <p:sp>
          <p:nvSpPr>
            <p:cNvPr id="7" name="Freeform 7"/>
            <p:cNvSpPr/>
            <p:nvPr/>
          </p:nvSpPr>
          <p:spPr>
            <a:xfrm>
              <a:off x="0" y="0"/>
              <a:ext cx="10807573" cy="2081911"/>
            </a:xfrm>
            <a:custGeom>
              <a:avLst/>
              <a:gdLst/>
              <a:ahLst/>
              <a:cxnLst/>
              <a:rect l="l" t="t" r="r" b="b"/>
              <a:pathLst>
                <a:path w="10807573" h="2081911">
                  <a:moveTo>
                    <a:pt x="0" y="0"/>
                  </a:moveTo>
                  <a:lnTo>
                    <a:pt x="10807573" y="0"/>
                  </a:lnTo>
                  <a:lnTo>
                    <a:pt x="10807573" y="2081911"/>
                  </a:lnTo>
                  <a:lnTo>
                    <a:pt x="0" y="2081911"/>
                  </a:lnTo>
                  <a:lnTo>
                    <a:pt x="0" y="0"/>
                  </a:lnTo>
                  <a:close/>
                </a:path>
              </a:pathLst>
            </a:custGeom>
            <a:blipFill>
              <a:blip r:embed="rId6"/>
              <a:stretch>
                <a:fillRect t="-3920" b="-3920"/>
              </a:stretch>
            </a:blipFill>
          </p:spPr>
          <p:txBody>
            <a:bodyPr/>
            <a:lstStyle/>
            <a:p>
              <a:endParaRPr lang="en-CA"/>
            </a:p>
          </p:txBody>
        </p:sp>
      </p:grpSp>
      <p:grpSp>
        <p:nvGrpSpPr>
          <p:cNvPr id="8" name="Group 8"/>
          <p:cNvGrpSpPr/>
          <p:nvPr/>
        </p:nvGrpSpPr>
        <p:grpSpPr>
          <a:xfrm>
            <a:off x="12552411" y="3231308"/>
            <a:ext cx="2477212" cy="2082913"/>
            <a:chOff x="0" y="0"/>
            <a:chExt cx="3302949" cy="2777217"/>
          </a:xfrm>
        </p:grpSpPr>
        <p:sp>
          <p:nvSpPr>
            <p:cNvPr id="9" name="Freeform 9"/>
            <p:cNvSpPr/>
            <p:nvPr/>
          </p:nvSpPr>
          <p:spPr>
            <a:xfrm>
              <a:off x="0" y="0"/>
              <a:ext cx="3302889" cy="2777236"/>
            </a:xfrm>
            <a:custGeom>
              <a:avLst/>
              <a:gdLst/>
              <a:ahLst/>
              <a:cxnLst/>
              <a:rect l="l" t="t" r="r" b="b"/>
              <a:pathLst>
                <a:path w="3302889" h="2777236">
                  <a:moveTo>
                    <a:pt x="0" y="0"/>
                  </a:moveTo>
                  <a:lnTo>
                    <a:pt x="3302889" y="0"/>
                  </a:lnTo>
                  <a:lnTo>
                    <a:pt x="3302889" y="2777236"/>
                  </a:lnTo>
                  <a:lnTo>
                    <a:pt x="0" y="2777236"/>
                  </a:lnTo>
                  <a:lnTo>
                    <a:pt x="0" y="0"/>
                  </a:lnTo>
                  <a:close/>
                </a:path>
              </a:pathLst>
            </a:custGeom>
            <a:blipFill>
              <a:blip r:embed="rId7"/>
              <a:stretch>
                <a:fillRect t="-9465" r="-1" b="-9464"/>
              </a:stretch>
            </a:blipFill>
          </p:spPr>
          <p:txBody>
            <a:bodyPr/>
            <a:lstStyle/>
            <a:p>
              <a:endParaRPr lang="en-CA"/>
            </a:p>
          </p:txBody>
        </p:sp>
      </p:grpSp>
      <p:grpSp>
        <p:nvGrpSpPr>
          <p:cNvPr id="10" name="Group 10"/>
          <p:cNvGrpSpPr/>
          <p:nvPr/>
        </p:nvGrpSpPr>
        <p:grpSpPr>
          <a:xfrm>
            <a:off x="14309187" y="167979"/>
            <a:ext cx="3978812" cy="2260689"/>
            <a:chOff x="0" y="0"/>
            <a:chExt cx="5305083" cy="3014252"/>
          </a:xfrm>
        </p:grpSpPr>
        <p:sp>
          <p:nvSpPr>
            <p:cNvPr id="11" name="Freeform 11" descr="A blue text on a black background  Description automatically generated"/>
            <p:cNvSpPr/>
            <p:nvPr/>
          </p:nvSpPr>
          <p:spPr>
            <a:xfrm>
              <a:off x="0" y="0"/>
              <a:ext cx="5305044" cy="3014218"/>
            </a:xfrm>
            <a:custGeom>
              <a:avLst/>
              <a:gdLst/>
              <a:ahLst/>
              <a:cxnLst/>
              <a:rect l="l" t="t" r="r" b="b"/>
              <a:pathLst>
                <a:path w="5305044" h="3014218">
                  <a:moveTo>
                    <a:pt x="0" y="0"/>
                  </a:moveTo>
                  <a:lnTo>
                    <a:pt x="5305044" y="0"/>
                  </a:lnTo>
                  <a:lnTo>
                    <a:pt x="5305044" y="3014218"/>
                  </a:lnTo>
                  <a:lnTo>
                    <a:pt x="0" y="3014218"/>
                  </a:lnTo>
                  <a:lnTo>
                    <a:pt x="0" y="0"/>
                  </a:lnTo>
                  <a:close/>
                </a:path>
              </a:pathLst>
            </a:custGeom>
            <a:blipFill>
              <a:blip r:embed="rId8"/>
              <a:stretch>
                <a:fillRect b="-1"/>
              </a:stretch>
            </a:blipFill>
          </p:spPr>
          <p:txBody>
            <a:bodyPr/>
            <a:lstStyle/>
            <a:p>
              <a:endParaRPr lang="en-CA"/>
            </a:p>
          </p:txBody>
        </p:sp>
      </p:grpSp>
      <p:grpSp>
        <p:nvGrpSpPr>
          <p:cNvPr id="12" name="Group 12"/>
          <p:cNvGrpSpPr/>
          <p:nvPr/>
        </p:nvGrpSpPr>
        <p:grpSpPr>
          <a:xfrm>
            <a:off x="15492157" y="3013395"/>
            <a:ext cx="2189595" cy="2518707"/>
            <a:chOff x="0" y="0"/>
            <a:chExt cx="2919460" cy="3358276"/>
          </a:xfrm>
        </p:grpSpPr>
        <p:sp>
          <p:nvSpPr>
            <p:cNvPr id="13" name="Freeform 13" descr="A purple logo with a black background  Description automatically generated"/>
            <p:cNvSpPr/>
            <p:nvPr/>
          </p:nvSpPr>
          <p:spPr>
            <a:xfrm>
              <a:off x="0" y="0"/>
              <a:ext cx="2919476" cy="3358261"/>
            </a:xfrm>
            <a:custGeom>
              <a:avLst/>
              <a:gdLst/>
              <a:ahLst/>
              <a:cxnLst/>
              <a:rect l="l" t="t" r="r" b="b"/>
              <a:pathLst>
                <a:path w="2919476" h="3358261">
                  <a:moveTo>
                    <a:pt x="0" y="0"/>
                  </a:moveTo>
                  <a:lnTo>
                    <a:pt x="2919476" y="0"/>
                  </a:lnTo>
                  <a:lnTo>
                    <a:pt x="2919476" y="3358261"/>
                  </a:lnTo>
                  <a:lnTo>
                    <a:pt x="0" y="3358261"/>
                  </a:lnTo>
                  <a:lnTo>
                    <a:pt x="0" y="0"/>
                  </a:lnTo>
                  <a:close/>
                </a:path>
              </a:pathLst>
            </a:custGeom>
            <a:blipFill>
              <a:blip r:embed="rId9"/>
              <a:stretch>
                <a:fillRect/>
              </a:stretch>
            </a:blipFill>
          </p:spPr>
          <p:txBody>
            <a:bodyPr/>
            <a:lstStyle/>
            <a:p>
              <a:endParaRPr lang="en-CA"/>
            </a:p>
          </p:txBody>
        </p:sp>
      </p:grpSp>
      <p:grpSp>
        <p:nvGrpSpPr>
          <p:cNvPr id="14" name="Group 14"/>
          <p:cNvGrpSpPr/>
          <p:nvPr/>
        </p:nvGrpSpPr>
        <p:grpSpPr>
          <a:xfrm>
            <a:off x="14072550" y="7512833"/>
            <a:ext cx="3186750" cy="1709164"/>
            <a:chOff x="0" y="0"/>
            <a:chExt cx="4249000" cy="2278885"/>
          </a:xfrm>
        </p:grpSpPr>
        <p:sp>
          <p:nvSpPr>
            <p:cNvPr id="15" name="Freeform 15" descr="A black text on a white background  Description automatically generated"/>
            <p:cNvSpPr/>
            <p:nvPr/>
          </p:nvSpPr>
          <p:spPr>
            <a:xfrm>
              <a:off x="0" y="0"/>
              <a:ext cx="4249039" cy="2278888"/>
            </a:xfrm>
            <a:custGeom>
              <a:avLst/>
              <a:gdLst/>
              <a:ahLst/>
              <a:cxnLst/>
              <a:rect l="l" t="t" r="r" b="b"/>
              <a:pathLst>
                <a:path w="4249039" h="2278888">
                  <a:moveTo>
                    <a:pt x="0" y="0"/>
                  </a:moveTo>
                  <a:lnTo>
                    <a:pt x="4249039" y="0"/>
                  </a:lnTo>
                  <a:lnTo>
                    <a:pt x="4249039" y="2278888"/>
                  </a:lnTo>
                  <a:lnTo>
                    <a:pt x="0" y="2278888"/>
                  </a:lnTo>
                  <a:lnTo>
                    <a:pt x="0" y="0"/>
                  </a:lnTo>
                  <a:close/>
                </a:path>
              </a:pathLst>
            </a:custGeom>
            <a:blipFill>
              <a:blip r:embed="rId10"/>
              <a:stretch>
                <a:fillRect t="-14" b="-14"/>
              </a:stretch>
            </a:blipFill>
          </p:spPr>
          <p:txBody>
            <a:bodyPr/>
            <a:lstStyle/>
            <a:p>
              <a:endParaRPr lang="en-CA"/>
            </a:p>
          </p:txBody>
        </p:sp>
      </p:grpSp>
      <p:grpSp>
        <p:nvGrpSpPr>
          <p:cNvPr id="16" name="Group 16"/>
          <p:cNvGrpSpPr/>
          <p:nvPr/>
        </p:nvGrpSpPr>
        <p:grpSpPr>
          <a:xfrm>
            <a:off x="10523705" y="5239708"/>
            <a:ext cx="3267312" cy="3015322"/>
            <a:chOff x="0" y="0"/>
            <a:chExt cx="4356416" cy="4020429"/>
          </a:xfrm>
        </p:grpSpPr>
        <p:sp>
          <p:nvSpPr>
            <p:cNvPr id="17" name="Freeform 17" descr="A logo with a black background  Description automatically generated"/>
            <p:cNvSpPr/>
            <p:nvPr/>
          </p:nvSpPr>
          <p:spPr>
            <a:xfrm>
              <a:off x="0" y="0"/>
              <a:ext cx="4356354" cy="4020439"/>
            </a:xfrm>
            <a:custGeom>
              <a:avLst/>
              <a:gdLst/>
              <a:ahLst/>
              <a:cxnLst/>
              <a:rect l="l" t="t" r="r" b="b"/>
              <a:pathLst>
                <a:path w="4356354" h="4020439">
                  <a:moveTo>
                    <a:pt x="0" y="0"/>
                  </a:moveTo>
                  <a:lnTo>
                    <a:pt x="4356354" y="0"/>
                  </a:lnTo>
                  <a:lnTo>
                    <a:pt x="4356354" y="4020439"/>
                  </a:lnTo>
                  <a:lnTo>
                    <a:pt x="0" y="4020439"/>
                  </a:lnTo>
                  <a:lnTo>
                    <a:pt x="0" y="0"/>
                  </a:lnTo>
                  <a:close/>
                </a:path>
              </a:pathLst>
            </a:custGeom>
            <a:blipFill>
              <a:blip r:embed="rId11"/>
              <a:stretch>
                <a:fillRect t="-47" r="-1" b="-46"/>
              </a:stretch>
            </a:blipFill>
          </p:spPr>
          <p:txBody>
            <a:bodyPr/>
            <a:lstStyle/>
            <a:p>
              <a:endParaRPr lang="en-CA"/>
            </a:p>
          </p:txBody>
        </p:sp>
      </p:grpSp>
      <p:grpSp>
        <p:nvGrpSpPr>
          <p:cNvPr id="18" name="Group 18"/>
          <p:cNvGrpSpPr/>
          <p:nvPr/>
        </p:nvGrpSpPr>
        <p:grpSpPr>
          <a:xfrm>
            <a:off x="7032753" y="5532102"/>
            <a:ext cx="2277500" cy="2142081"/>
            <a:chOff x="0" y="0"/>
            <a:chExt cx="3036667" cy="2856108"/>
          </a:xfrm>
        </p:grpSpPr>
        <p:sp>
          <p:nvSpPr>
            <p:cNvPr id="19" name="Freeform 19"/>
            <p:cNvSpPr/>
            <p:nvPr/>
          </p:nvSpPr>
          <p:spPr>
            <a:xfrm>
              <a:off x="0" y="0"/>
              <a:ext cx="3036697" cy="2856103"/>
            </a:xfrm>
            <a:custGeom>
              <a:avLst/>
              <a:gdLst/>
              <a:ahLst/>
              <a:cxnLst/>
              <a:rect l="l" t="t" r="r" b="b"/>
              <a:pathLst>
                <a:path w="3036697" h="2856103">
                  <a:moveTo>
                    <a:pt x="0" y="0"/>
                  </a:moveTo>
                  <a:lnTo>
                    <a:pt x="3036697" y="0"/>
                  </a:lnTo>
                  <a:lnTo>
                    <a:pt x="3036697" y="2856103"/>
                  </a:lnTo>
                  <a:lnTo>
                    <a:pt x="0" y="2856103"/>
                  </a:lnTo>
                  <a:lnTo>
                    <a:pt x="0" y="0"/>
                  </a:lnTo>
                  <a:close/>
                </a:path>
              </a:pathLst>
            </a:custGeom>
            <a:blipFill>
              <a:blip r:embed="rId12"/>
              <a:stretch>
                <a:fillRect/>
              </a:stretch>
            </a:blipFill>
          </p:spPr>
          <p:txBody>
            <a:bodyPr/>
            <a:lstStyle/>
            <a:p>
              <a:endParaRPr lang="en-CA"/>
            </a:p>
          </p:txBody>
        </p:sp>
      </p:grpSp>
      <p:sp>
        <p:nvSpPr>
          <p:cNvPr id="20" name="Freeform 20"/>
          <p:cNvSpPr/>
          <p:nvPr/>
        </p:nvSpPr>
        <p:spPr>
          <a:xfrm>
            <a:off x="6229963" y="9258300"/>
            <a:ext cx="5828159" cy="958256"/>
          </a:xfrm>
          <a:custGeom>
            <a:avLst/>
            <a:gdLst/>
            <a:ahLst/>
            <a:cxnLst/>
            <a:rect l="l" t="t" r="r" b="b"/>
            <a:pathLst>
              <a:path w="5828159" h="958256">
                <a:moveTo>
                  <a:pt x="0" y="0"/>
                </a:moveTo>
                <a:lnTo>
                  <a:pt x="5828159" y="0"/>
                </a:lnTo>
                <a:lnTo>
                  <a:pt x="5828159" y="958256"/>
                </a:lnTo>
                <a:lnTo>
                  <a:pt x="0" y="958256"/>
                </a:lnTo>
                <a:lnTo>
                  <a:pt x="0" y="0"/>
                </a:lnTo>
                <a:close/>
              </a:path>
            </a:pathLst>
          </a:custGeom>
          <a:blipFill>
            <a:blip r:embed="rId13"/>
            <a:stretch>
              <a:fillRect/>
            </a:stretch>
          </a:blipFill>
        </p:spPr>
        <p:txBody>
          <a:bodyPr/>
          <a:lstStyle/>
          <a:p>
            <a:endParaRPr lang="en-CA"/>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CA"/>
          </a:p>
        </p:txBody>
      </p:sp>
      <p:sp>
        <p:nvSpPr>
          <p:cNvPr id="3" name="TextBox 3"/>
          <p:cNvSpPr txBox="1"/>
          <p:nvPr/>
        </p:nvSpPr>
        <p:spPr>
          <a:xfrm>
            <a:off x="-763663" y="1000125"/>
            <a:ext cx="9122669" cy="4652368"/>
          </a:xfrm>
          <a:prstGeom prst="rect">
            <a:avLst/>
          </a:prstGeom>
        </p:spPr>
        <p:txBody>
          <a:bodyPr lIns="0" tIns="0" rIns="0" bIns="0" rtlCol="0" anchor="t">
            <a:spAutoFit/>
          </a:bodyPr>
          <a:lstStyle/>
          <a:p>
            <a:pPr algn="ctr">
              <a:lnSpc>
                <a:spcPts val="4500"/>
              </a:lnSpc>
            </a:pPr>
            <a:r>
              <a:rPr lang="en-US" sz="3600" b="1">
                <a:solidFill>
                  <a:srgbClr val="61007D"/>
                </a:solidFill>
                <a:latin typeface="Merriweather Bold"/>
                <a:ea typeface="Merriweather Bold"/>
                <a:cs typeface="Merriweather Bold"/>
                <a:sym typeface="Merriweather Bold"/>
              </a:rPr>
              <a:t>Le </a:t>
            </a:r>
          </a:p>
          <a:p>
            <a:pPr algn="ctr">
              <a:lnSpc>
                <a:spcPts val="6300"/>
              </a:lnSpc>
            </a:pPr>
            <a:r>
              <a:rPr lang="en-US" sz="4800" b="1">
                <a:solidFill>
                  <a:srgbClr val="61007D"/>
                </a:solidFill>
                <a:latin typeface="Merriweather Bold"/>
                <a:ea typeface="Merriweather Bold"/>
                <a:cs typeface="Merriweather Bold"/>
                <a:sym typeface="Merriweather Bold"/>
              </a:rPr>
              <a:t>programme des Jeunes champions du bien-être célèbre ses </a:t>
            </a:r>
          </a:p>
          <a:p>
            <a:pPr algn="ctr">
              <a:lnSpc>
                <a:spcPts val="9720"/>
              </a:lnSpc>
            </a:pPr>
            <a:r>
              <a:rPr lang="en-US" sz="8000" b="1">
                <a:solidFill>
                  <a:srgbClr val="61007D"/>
                </a:solidFill>
                <a:latin typeface="Merriweather Bold"/>
                <a:ea typeface="Merriweather Bold"/>
                <a:cs typeface="Merriweather Bold"/>
                <a:sym typeface="Merriweather Bold"/>
              </a:rPr>
              <a:t>10 ans!</a:t>
            </a:r>
          </a:p>
        </p:txBody>
      </p:sp>
      <p:grpSp>
        <p:nvGrpSpPr>
          <p:cNvPr id="4" name="Group 4"/>
          <p:cNvGrpSpPr/>
          <p:nvPr/>
        </p:nvGrpSpPr>
        <p:grpSpPr>
          <a:xfrm>
            <a:off x="13299653" y="4681047"/>
            <a:ext cx="4266291" cy="2898680"/>
            <a:chOff x="0" y="0"/>
            <a:chExt cx="5688388" cy="3864907"/>
          </a:xfrm>
        </p:grpSpPr>
        <p:sp>
          <p:nvSpPr>
            <p:cNvPr id="5" name="Freeform 5"/>
            <p:cNvSpPr/>
            <p:nvPr/>
          </p:nvSpPr>
          <p:spPr>
            <a:xfrm>
              <a:off x="133350" y="133350"/>
              <a:ext cx="5421630" cy="3598164"/>
            </a:xfrm>
            <a:custGeom>
              <a:avLst/>
              <a:gdLst/>
              <a:ahLst/>
              <a:cxnLst/>
              <a:rect l="l" t="t" r="r" b="b"/>
              <a:pathLst>
                <a:path w="5421630" h="3598164">
                  <a:moveTo>
                    <a:pt x="0" y="0"/>
                  </a:moveTo>
                  <a:lnTo>
                    <a:pt x="5421630" y="0"/>
                  </a:lnTo>
                  <a:lnTo>
                    <a:pt x="5421630" y="3598164"/>
                  </a:lnTo>
                  <a:lnTo>
                    <a:pt x="0" y="3598164"/>
                  </a:lnTo>
                  <a:lnTo>
                    <a:pt x="0" y="0"/>
                  </a:lnTo>
                  <a:close/>
                </a:path>
              </a:pathLst>
            </a:custGeom>
            <a:blipFill>
              <a:blip r:embed="rId5"/>
              <a:stretch>
                <a:fillRect l="-3625" t="-3706" r="-3626" b="-3707"/>
              </a:stretch>
            </a:blipFill>
          </p:spPr>
          <p:txBody>
            <a:bodyPr/>
            <a:lstStyle/>
            <a:p>
              <a:endParaRPr lang="en-CA"/>
            </a:p>
          </p:txBody>
        </p:sp>
        <p:sp>
          <p:nvSpPr>
            <p:cNvPr id="6" name="Freeform 6"/>
            <p:cNvSpPr/>
            <p:nvPr/>
          </p:nvSpPr>
          <p:spPr>
            <a:xfrm>
              <a:off x="0" y="0"/>
              <a:ext cx="5688330" cy="3864864"/>
            </a:xfrm>
            <a:custGeom>
              <a:avLst/>
              <a:gdLst/>
              <a:ahLst/>
              <a:cxnLst/>
              <a:rect l="l" t="t" r="r" b="b"/>
              <a:pathLst>
                <a:path w="5688330" h="3864864">
                  <a:moveTo>
                    <a:pt x="133350" y="0"/>
                  </a:moveTo>
                  <a:lnTo>
                    <a:pt x="5554980" y="0"/>
                  </a:lnTo>
                  <a:cubicBezTo>
                    <a:pt x="5628640" y="0"/>
                    <a:pt x="5688330" y="59690"/>
                    <a:pt x="5688330" y="133350"/>
                  </a:cubicBezTo>
                  <a:lnTo>
                    <a:pt x="5688330" y="3731514"/>
                  </a:lnTo>
                  <a:cubicBezTo>
                    <a:pt x="5688330" y="3805174"/>
                    <a:pt x="5628640" y="3864864"/>
                    <a:pt x="5554980" y="3864864"/>
                  </a:cubicBezTo>
                  <a:lnTo>
                    <a:pt x="133350" y="3864864"/>
                  </a:lnTo>
                  <a:cubicBezTo>
                    <a:pt x="59690" y="3864864"/>
                    <a:pt x="0" y="3805174"/>
                    <a:pt x="0" y="3731514"/>
                  </a:cubicBezTo>
                  <a:lnTo>
                    <a:pt x="0" y="133350"/>
                  </a:lnTo>
                  <a:cubicBezTo>
                    <a:pt x="0" y="59690"/>
                    <a:pt x="59690" y="0"/>
                    <a:pt x="133350" y="0"/>
                  </a:cubicBezTo>
                  <a:moveTo>
                    <a:pt x="133350" y="266700"/>
                  </a:moveTo>
                  <a:lnTo>
                    <a:pt x="133350" y="133350"/>
                  </a:lnTo>
                  <a:lnTo>
                    <a:pt x="266700" y="133350"/>
                  </a:lnTo>
                  <a:lnTo>
                    <a:pt x="266700" y="3731514"/>
                  </a:lnTo>
                  <a:lnTo>
                    <a:pt x="133350" y="3731514"/>
                  </a:lnTo>
                  <a:lnTo>
                    <a:pt x="133350" y="3598164"/>
                  </a:lnTo>
                  <a:lnTo>
                    <a:pt x="5554980" y="3598164"/>
                  </a:lnTo>
                  <a:lnTo>
                    <a:pt x="5554980" y="3731514"/>
                  </a:lnTo>
                  <a:lnTo>
                    <a:pt x="5421630" y="3731514"/>
                  </a:lnTo>
                  <a:lnTo>
                    <a:pt x="5421630" y="133350"/>
                  </a:lnTo>
                  <a:lnTo>
                    <a:pt x="5554980" y="133350"/>
                  </a:lnTo>
                  <a:lnTo>
                    <a:pt x="5554980" y="266700"/>
                  </a:lnTo>
                  <a:lnTo>
                    <a:pt x="133350" y="266700"/>
                  </a:lnTo>
                  <a:close/>
                </a:path>
              </a:pathLst>
            </a:custGeom>
            <a:solidFill>
              <a:srgbClr val="00B0F0"/>
            </a:solidFill>
          </p:spPr>
          <p:txBody>
            <a:bodyPr/>
            <a:lstStyle/>
            <a:p>
              <a:endParaRPr lang="en-CA"/>
            </a:p>
          </p:txBody>
        </p:sp>
      </p:grpSp>
      <p:grpSp>
        <p:nvGrpSpPr>
          <p:cNvPr id="7" name="Group 7"/>
          <p:cNvGrpSpPr/>
          <p:nvPr/>
        </p:nvGrpSpPr>
        <p:grpSpPr>
          <a:xfrm>
            <a:off x="6941837" y="3374142"/>
            <a:ext cx="6357816" cy="3943954"/>
            <a:chOff x="0" y="0"/>
            <a:chExt cx="9794123" cy="6075603"/>
          </a:xfrm>
        </p:grpSpPr>
        <p:sp>
          <p:nvSpPr>
            <p:cNvPr id="8" name="Freeform 8"/>
            <p:cNvSpPr/>
            <p:nvPr/>
          </p:nvSpPr>
          <p:spPr>
            <a:xfrm>
              <a:off x="88900" y="88900"/>
              <a:ext cx="9616313" cy="5897753"/>
            </a:xfrm>
            <a:custGeom>
              <a:avLst/>
              <a:gdLst/>
              <a:ahLst/>
              <a:cxnLst/>
              <a:rect l="l" t="t" r="r" b="b"/>
              <a:pathLst>
                <a:path w="9616313" h="5897753">
                  <a:moveTo>
                    <a:pt x="0" y="0"/>
                  </a:moveTo>
                  <a:lnTo>
                    <a:pt x="9616313" y="0"/>
                  </a:lnTo>
                  <a:lnTo>
                    <a:pt x="9616313" y="5897753"/>
                  </a:lnTo>
                  <a:lnTo>
                    <a:pt x="0" y="5897753"/>
                  </a:lnTo>
                  <a:lnTo>
                    <a:pt x="0" y="0"/>
                  </a:lnTo>
                  <a:close/>
                </a:path>
              </a:pathLst>
            </a:custGeom>
            <a:blipFill>
              <a:blip r:embed="rId6"/>
              <a:stretch>
                <a:fillRect l="-924" t="-12241" r="-924" b="-12242"/>
              </a:stretch>
            </a:blipFill>
          </p:spPr>
          <p:txBody>
            <a:bodyPr/>
            <a:lstStyle/>
            <a:p>
              <a:endParaRPr lang="en-CA"/>
            </a:p>
          </p:txBody>
        </p:sp>
        <p:sp>
          <p:nvSpPr>
            <p:cNvPr id="9" name="Freeform 9"/>
            <p:cNvSpPr/>
            <p:nvPr/>
          </p:nvSpPr>
          <p:spPr>
            <a:xfrm>
              <a:off x="0" y="0"/>
              <a:ext cx="9794113" cy="6075553"/>
            </a:xfrm>
            <a:custGeom>
              <a:avLst/>
              <a:gdLst/>
              <a:ahLst/>
              <a:cxnLst/>
              <a:rect l="l" t="t" r="r" b="b"/>
              <a:pathLst>
                <a:path w="9794113" h="6075553">
                  <a:moveTo>
                    <a:pt x="88900" y="0"/>
                  </a:moveTo>
                  <a:lnTo>
                    <a:pt x="9705213" y="0"/>
                  </a:lnTo>
                  <a:cubicBezTo>
                    <a:pt x="9754362" y="0"/>
                    <a:pt x="9794113" y="39751"/>
                    <a:pt x="9794113" y="88900"/>
                  </a:cubicBezTo>
                  <a:lnTo>
                    <a:pt x="9794113" y="5986653"/>
                  </a:lnTo>
                  <a:cubicBezTo>
                    <a:pt x="9794113" y="6035802"/>
                    <a:pt x="9754362" y="6075553"/>
                    <a:pt x="9705213" y="6075553"/>
                  </a:cubicBezTo>
                  <a:lnTo>
                    <a:pt x="88900" y="6075553"/>
                  </a:lnTo>
                  <a:cubicBezTo>
                    <a:pt x="39751" y="6075553"/>
                    <a:pt x="0" y="6035802"/>
                    <a:pt x="0" y="5986653"/>
                  </a:cubicBezTo>
                  <a:lnTo>
                    <a:pt x="0" y="88900"/>
                  </a:lnTo>
                  <a:cubicBezTo>
                    <a:pt x="0" y="39751"/>
                    <a:pt x="39751" y="0"/>
                    <a:pt x="88900" y="0"/>
                  </a:cubicBezTo>
                  <a:moveTo>
                    <a:pt x="88900" y="177800"/>
                  </a:moveTo>
                  <a:lnTo>
                    <a:pt x="88900" y="88900"/>
                  </a:lnTo>
                  <a:lnTo>
                    <a:pt x="177800" y="88900"/>
                  </a:lnTo>
                  <a:lnTo>
                    <a:pt x="177800" y="5986653"/>
                  </a:lnTo>
                  <a:lnTo>
                    <a:pt x="88900" y="5986653"/>
                  </a:lnTo>
                  <a:lnTo>
                    <a:pt x="88900" y="5897753"/>
                  </a:lnTo>
                  <a:lnTo>
                    <a:pt x="9705213" y="5897753"/>
                  </a:lnTo>
                  <a:lnTo>
                    <a:pt x="9705213" y="5986653"/>
                  </a:lnTo>
                  <a:lnTo>
                    <a:pt x="9616313" y="5986653"/>
                  </a:lnTo>
                  <a:lnTo>
                    <a:pt x="9616313" y="88900"/>
                  </a:lnTo>
                  <a:lnTo>
                    <a:pt x="9705213" y="88900"/>
                  </a:lnTo>
                  <a:lnTo>
                    <a:pt x="9705213" y="177800"/>
                  </a:lnTo>
                  <a:lnTo>
                    <a:pt x="88900" y="177800"/>
                  </a:lnTo>
                  <a:close/>
                </a:path>
              </a:pathLst>
            </a:custGeom>
            <a:solidFill>
              <a:srgbClr val="D77065"/>
            </a:solidFill>
          </p:spPr>
          <p:txBody>
            <a:bodyPr/>
            <a:lstStyle/>
            <a:p>
              <a:endParaRPr lang="en-CA"/>
            </a:p>
          </p:txBody>
        </p:sp>
      </p:grpSp>
      <p:sp>
        <p:nvSpPr>
          <p:cNvPr id="10" name="Freeform 10"/>
          <p:cNvSpPr/>
          <p:nvPr/>
        </p:nvSpPr>
        <p:spPr>
          <a:xfrm>
            <a:off x="6229963" y="9258300"/>
            <a:ext cx="5828159" cy="958256"/>
          </a:xfrm>
          <a:custGeom>
            <a:avLst/>
            <a:gdLst/>
            <a:ahLst/>
            <a:cxnLst/>
            <a:rect l="l" t="t" r="r" b="b"/>
            <a:pathLst>
              <a:path w="5828159" h="958256">
                <a:moveTo>
                  <a:pt x="0" y="0"/>
                </a:moveTo>
                <a:lnTo>
                  <a:pt x="5828159" y="0"/>
                </a:lnTo>
                <a:lnTo>
                  <a:pt x="5828159" y="958256"/>
                </a:lnTo>
                <a:lnTo>
                  <a:pt x="0" y="958256"/>
                </a:lnTo>
                <a:lnTo>
                  <a:pt x="0" y="0"/>
                </a:lnTo>
                <a:close/>
              </a:path>
            </a:pathLst>
          </a:custGeom>
          <a:blipFill>
            <a:blip r:embed="rId7"/>
            <a:stretch>
              <a:fillRect/>
            </a:stretch>
          </a:blipFill>
        </p:spPr>
        <p:txBody>
          <a:bodyPr/>
          <a:lstStyle/>
          <a:p>
            <a:endParaRPr lang="en-CA"/>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24384000" cy="13716000"/>
          </a:xfrm>
        </p:grpSpPr>
        <p:sp>
          <p:nvSpPr>
            <p:cNvPr id="3" name="Freeform 3" descr="A close-up of a couple of hands  Description automatically generated"/>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lnTo>
                    <a:pt x="0" y="0"/>
                  </a:lnTo>
                  <a:close/>
                </a:path>
              </a:pathLst>
            </a:custGeom>
            <a:blipFill>
              <a:blip r:embed="rId3"/>
              <a:stretch>
                <a:fillRect/>
              </a:stretch>
            </a:blipFill>
          </p:spPr>
          <p:txBody>
            <a:bodyPr/>
            <a:lstStyle/>
            <a:p>
              <a:endParaRPr lang="en-CA"/>
            </a:p>
          </p:txBody>
        </p:sp>
      </p:grpSp>
      <p:sp>
        <p:nvSpPr>
          <p:cNvPr id="4" name="Freeform 4"/>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CA"/>
          </a:p>
        </p:txBody>
      </p:sp>
      <p:sp>
        <p:nvSpPr>
          <p:cNvPr id="5" name="TextBox 5"/>
          <p:cNvSpPr txBox="1"/>
          <p:nvPr/>
        </p:nvSpPr>
        <p:spPr>
          <a:xfrm>
            <a:off x="1158610" y="2516774"/>
            <a:ext cx="7208546" cy="2372678"/>
          </a:xfrm>
          <a:prstGeom prst="rect">
            <a:avLst/>
          </a:prstGeom>
        </p:spPr>
        <p:txBody>
          <a:bodyPr lIns="0" tIns="0" rIns="0" bIns="0" rtlCol="0" anchor="t">
            <a:spAutoFit/>
          </a:bodyPr>
          <a:lstStyle/>
          <a:p>
            <a:pPr algn="ctr">
              <a:lnSpc>
                <a:spcPts val="5400"/>
              </a:lnSpc>
            </a:pPr>
            <a:r>
              <a:rPr lang="en-US" sz="4500" b="1">
                <a:solidFill>
                  <a:srgbClr val="61007D"/>
                </a:solidFill>
                <a:latin typeface="Arial Bold"/>
                <a:ea typeface="Arial Bold"/>
                <a:cs typeface="Arial Bold"/>
                <a:sym typeface="Arial Bold"/>
              </a:rPr>
              <a:t>Pourquoi promouvoir la santé mentale dans les écoles </a:t>
            </a:r>
            <a:r>
              <a:rPr lang="en-US" sz="4500" b="1">
                <a:solidFill>
                  <a:srgbClr val="E83736"/>
                </a:solidFill>
                <a:latin typeface="Arial Bold"/>
                <a:ea typeface="Arial Bold"/>
                <a:cs typeface="Arial Bold"/>
                <a:sym typeface="Arial Bold"/>
              </a:rPr>
              <a:t>ou</a:t>
            </a:r>
            <a:r>
              <a:rPr lang="en-US" sz="4500" b="1">
                <a:solidFill>
                  <a:srgbClr val="61007D"/>
                </a:solidFill>
                <a:latin typeface="Arial Bold"/>
                <a:ea typeface="Arial Bold"/>
                <a:cs typeface="Arial Bold"/>
                <a:sym typeface="Arial Bold"/>
              </a:rPr>
              <a:t> la communauté? </a:t>
            </a:r>
          </a:p>
        </p:txBody>
      </p:sp>
      <p:sp>
        <p:nvSpPr>
          <p:cNvPr id="6" name="Freeform 6"/>
          <p:cNvSpPr/>
          <p:nvPr/>
        </p:nvSpPr>
        <p:spPr>
          <a:xfrm>
            <a:off x="9838582" y="-534477"/>
            <a:ext cx="8449418" cy="11279563"/>
          </a:xfrm>
          <a:custGeom>
            <a:avLst/>
            <a:gdLst/>
            <a:ahLst/>
            <a:cxnLst/>
            <a:rect l="l" t="t" r="r" b="b"/>
            <a:pathLst>
              <a:path w="8449418" h="11279563">
                <a:moveTo>
                  <a:pt x="0" y="0"/>
                </a:moveTo>
                <a:lnTo>
                  <a:pt x="8449418" y="0"/>
                </a:lnTo>
                <a:lnTo>
                  <a:pt x="8449418" y="11279563"/>
                </a:lnTo>
                <a:lnTo>
                  <a:pt x="0" y="11279563"/>
                </a:lnTo>
                <a:lnTo>
                  <a:pt x="0" y="0"/>
                </a:lnTo>
                <a:close/>
              </a:path>
            </a:pathLst>
          </a:custGeom>
          <a:blipFill>
            <a:blip r:embed="rId6">
              <a:extLst>
                <a:ext uri="{96DAC541-7B7A-43D3-8B79-37D633B846F1}">
                  <asvg:svgBlip xmlns:asvg="http://schemas.microsoft.com/office/drawing/2016/SVG/main" r:embed="rId7"/>
                </a:ext>
              </a:extLst>
            </a:blip>
            <a:stretch>
              <a:fillRect t="-150" b="-150"/>
            </a:stretch>
          </a:blipFill>
        </p:spPr>
        <p:txBody>
          <a:bodyPr/>
          <a:lstStyle/>
          <a:p>
            <a:endParaRPr lang="en-CA"/>
          </a:p>
        </p:txBody>
      </p:sp>
      <p:grpSp>
        <p:nvGrpSpPr>
          <p:cNvPr id="7" name="Group 7"/>
          <p:cNvGrpSpPr/>
          <p:nvPr/>
        </p:nvGrpSpPr>
        <p:grpSpPr>
          <a:xfrm>
            <a:off x="77282" y="5090386"/>
            <a:ext cx="9761300" cy="3465262"/>
            <a:chOff x="0" y="0"/>
            <a:chExt cx="13015067" cy="4620349"/>
          </a:xfrm>
        </p:grpSpPr>
        <p:sp>
          <p:nvSpPr>
            <p:cNvPr id="8" name="Freeform 8"/>
            <p:cNvSpPr/>
            <p:nvPr/>
          </p:nvSpPr>
          <p:spPr>
            <a:xfrm>
              <a:off x="0" y="0"/>
              <a:ext cx="13015088" cy="4620387"/>
            </a:xfrm>
            <a:custGeom>
              <a:avLst/>
              <a:gdLst/>
              <a:ahLst/>
              <a:cxnLst/>
              <a:rect l="l" t="t" r="r" b="b"/>
              <a:pathLst>
                <a:path w="13015088" h="4620387">
                  <a:moveTo>
                    <a:pt x="0" y="0"/>
                  </a:moveTo>
                  <a:lnTo>
                    <a:pt x="13015088" y="0"/>
                  </a:lnTo>
                  <a:lnTo>
                    <a:pt x="13015088" y="4620387"/>
                  </a:lnTo>
                  <a:lnTo>
                    <a:pt x="0" y="4620387"/>
                  </a:lnTo>
                  <a:lnTo>
                    <a:pt x="0" y="0"/>
                  </a:lnTo>
                  <a:close/>
                </a:path>
              </a:pathLst>
            </a:custGeom>
            <a:blipFill>
              <a:blip r:embed="rId8"/>
              <a:stretch>
                <a:fillRect l="-70" r="-70"/>
              </a:stretch>
            </a:blipFill>
          </p:spPr>
          <p:txBody>
            <a:bodyPr/>
            <a:lstStyle/>
            <a:p>
              <a:endParaRPr lang="en-CA"/>
            </a:p>
          </p:txBody>
        </p:sp>
      </p:grpSp>
      <p:sp>
        <p:nvSpPr>
          <p:cNvPr id="9" name="TextBox 9"/>
          <p:cNvSpPr txBox="1"/>
          <p:nvPr/>
        </p:nvSpPr>
        <p:spPr>
          <a:xfrm>
            <a:off x="10853312" y="1197985"/>
            <a:ext cx="7891887" cy="603018"/>
          </a:xfrm>
          <a:prstGeom prst="rect">
            <a:avLst/>
          </a:prstGeom>
        </p:spPr>
        <p:txBody>
          <a:bodyPr lIns="0" tIns="0" rIns="0" bIns="0" rtlCol="0" anchor="t">
            <a:spAutoFit/>
          </a:bodyPr>
          <a:lstStyle/>
          <a:p>
            <a:pPr marL="845698" lvl="2" indent="-281899" algn="l">
              <a:lnSpc>
                <a:spcPts val="3847"/>
              </a:lnSpc>
              <a:buFont typeface="Arial"/>
              <a:buChar char="⚬"/>
            </a:pPr>
            <a:r>
              <a:rPr lang="en-US" sz="3699" b="1">
                <a:solidFill>
                  <a:srgbClr val="000000"/>
                </a:solidFill>
                <a:latin typeface="FF Providence Sans Bold"/>
                <a:ea typeface="FF Providence Sans Bold"/>
                <a:cs typeface="FF Providence Sans Bold"/>
                <a:sym typeface="FF Providence Sans Bold"/>
              </a:rPr>
              <a:t>l’école peut être stressante! </a:t>
            </a:r>
          </a:p>
        </p:txBody>
      </p:sp>
      <p:sp>
        <p:nvSpPr>
          <p:cNvPr id="10" name="TextBox 10"/>
          <p:cNvSpPr txBox="1"/>
          <p:nvPr/>
        </p:nvSpPr>
        <p:spPr>
          <a:xfrm>
            <a:off x="10853313" y="1969594"/>
            <a:ext cx="6996759" cy="1237234"/>
          </a:xfrm>
          <a:prstGeom prst="rect">
            <a:avLst/>
          </a:prstGeom>
        </p:spPr>
        <p:txBody>
          <a:bodyPr lIns="0" tIns="0" rIns="0" bIns="0" rtlCol="0" anchor="t">
            <a:spAutoFit/>
          </a:bodyPr>
          <a:lstStyle/>
          <a:p>
            <a:pPr marL="845698" lvl="2" indent="-281899" algn="l">
              <a:lnSpc>
                <a:spcPts val="3847"/>
              </a:lnSpc>
              <a:buFont typeface="Arial"/>
              <a:buChar char="⚬"/>
            </a:pPr>
            <a:r>
              <a:rPr lang="en-US" sz="3699" b="1">
                <a:solidFill>
                  <a:srgbClr val="000000"/>
                </a:solidFill>
                <a:latin typeface="FF Providence Sans Bold"/>
                <a:ea typeface="FF Providence Sans Bold"/>
                <a:cs typeface="FF Providence Sans Bold"/>
                <a:sym typeface="FF Providence Sans Bold"/>
              </a:rPr>
              <a:t>tu passes la majeure partie de ta journée ici</a:t>
            </a:r>
          </a:p>
        </p:txBody>
      </p:sp>
      <p:sp>
        <p:nvSpPr>
          <p:cNvPr id="11" name="TextBox 11"/>
          <p:cNvSpPr txBox="1"/>
          <p:nvPr/>
        </p:nvSpPr>
        <p:spPr>
          <a:xfrm>
            <a:off x="10853313" y="3225877"/>
            <a:ext cx="6996759" cy="1237234"/>
          </a:xfrm>
          <a:prstGeom prst="rect">
            <a:avLst/>
          </a:prstGeom>
        </p:spPr>
        <p:txBody>
          <a:bodyPr lIns="0" tIns="0" rIns="0" bIns="0" rtlCol="0" anchor="t">
            <a:spAutoFit/>
          </a:bodyPr>
          <a:lstStyle/>
          <a:p>
            <a:pPr marL="845698" lvl="2" indent="-281899" algn="l">
              <a:lnSpc>
                <a:spcPts val="3847"/>
              </a:lnSpc>
              <a:buFont typeface="Arial"/>
              <a:buChar char="⚬"/>
            </a:pPr>
            <a:r>
              <a:rPr lang="en-US" sz="3699" b="1">
                <a:solidFill>
                  <a:srgbClr val="000000"/>
                </a:solidFill>
                <a:latin typeface="FF Providence Sans Bold"/>
                <a:ea typeface="FF Providence Sans Bold"/>
                <a:cs typeface="FF Providence Sans Bold"/>
                <a:sym typeface="FF Providence Sans Bold"/>
              </a:rPr>
              <a:t>il y a beaucoup de soutien à l’école</a:t>
            </a:r>
          </a:p>
        </p:txBody>
      </p:sp>
      <p:sp>
        <p:nvSpPr>
          <p:cNvPr id="12" name="TextBox 12"/>
          <p:cNvSpPr txBox="1"/>
          <p:nvPr/>
        </p:nvSpPr>
        <p:spPr>
          <a:xfrm>
            <a:off x="10853313" y="4429633"/>
            <a:ext cx="6996759" cy="1237234"/>
          </a:xfrm>
          <a:prstGeom prst="rect">
            <a:avLst/>
          </a:prstGeom>
        </p:spPr>
        <p:txBody>
          <a:bodyPr lIns="0" tIns="0" rIns="0" bIns="0" rtlCol="0" anchor="t">
            <a:spAutoFit/>
          </a:bodyPr>
          <a:lstStyle/>
          <a:p>
            <a:pPr marL="845698" lvl="2" indent="-281899" algn="l">
              <a:lnSpc>
                <a:spcPts val="3847"/>
              </a:lnSpc>
              <a:buFont typeface="Arial"/>
              <a:buChar char="⚬"/>
            </a:pPr>
            <a:r>
              <a:rPr lang="en-US" sz="3699" b="1">
                <a:solidFill>
                  <a:srgbClr val="000000"/>
                </a:solidFill>
                <a:latin typeface="FF Providence Sans Bold"/>
                <a:ea typeface="FF Providence Sans Bold"/>
                <a:cs typeface="FF Providence Sans Bold"/>
                <a:sym typeface="FF Providence Sans Bold"/>
              </a:rPr>
              <a:t>le personnel peut te fournir des ressources</a:t>
            </a:r>
          </a:p>
        </p:txBody>
      </p:sp>
      <p:sp>
        <p:nvSpPr>
          <p:cNvPr id="13" name="TextBox 13"/>
          <p:cNvSpPr txBox="1"/>
          <p:nvPr/>
        </p:nvSpPr>
        <p:spPr>
          <a:xfrm>
            <a:off x="10853313" y="5628767"/>
            <a:ext cx="6996759" cy="1237234"/>
          </a:xfrm>
          <a:prstGeom prst="rect">
            <a:avLst/>
          </a:prstGeom>
        </p:spPr>
        <p:txBody>
          <a:bodyPr lIns="0" tIns="0" rIns="0" bIns="0" rtlCol="0" anchor="t">
            <a:spAutoFit/>
          </a:bodyPr>
          <a:lstStyle/>
          <a:p>
            <a:pPr marL="845698" lvl="2" indent="-281899" algn="l">
              <a:lnSpc>
                <a:spcPts val="3847"/>
              </a:lnSpc>
              <a:buFont typeface="Arial"/>
              <a:buChar char="⚬"/>
            </a:pPr>
            <a:r>
              <a:rPr lang="en-US" sz="3699" b="1">
                <a:solidFill>
                  <a:srgbClr val="000000"/>
                </a:solidFill>
                <a:latin typeface="FF Providence Sans Bold"/>
                <a:ea typeface="FF Providence Sans Bold"/>
                <a:cs typeface="FF Providence Sans Bold"/>
                <a:sym typeface="FF Providence Sans Bold"/>
              </a:rPr>
              <a:t>il y a des occasions et des amitiés</a:t>
            </a:r>
          </a:p>
        </p:txBody>
      </p:sp>
      <p:sp>
        <p:nvSpPr>
          <p:cNvPr id="14" name="TextBox 14"/>
          <p:cNvSpPr txBox="1"/>
          <p:nvPr/>
        </p:nvSpPr>
        <p:spPr>
          <a:xfrm>
            <a:off x="10853313" y="6885051"/>
            <a:ext cx="6996759" cy="1237234"/>
          </a:xfrm>
          <a:prstGeom prst="rect">
            <a:avLst/>
          </a:prstGeom>
        </p:spPr>
        <p:txBody>
          <a:bodyPr lIns="0" tIns="0" rIns="0" bIns="0" rtlCol="0" anchor="t">
            <a:spAutoFit/>
          </a:bodyPr>
          <a:lstStyle/>
          <a:p>
            <a:pPr marL="845698" lvl="2" indent="-281899" algn="l">
              <a:lnSpc>
                <a:spcPts val="3847"/>
              </a:lnSpc>
              <a:buFont typeface="Arial"/>
              <a:buChar char="⚬"/>
            </a:pPr>
            <a:r>
              <a:rPr lang="en-US" sz="3699" b="1">
                <a:solidFill>
                  <a:srgbClr val="000000"/>
                </a:solidFill>
                <a:latin typeface="FF Providence Sans Bold"/>
                <a:ea typeface="FF Providence Sans Bold"/>
                <a:cs typeface="FF Providence Sans Bold"/>
                <a:sym typeface="FF Providence Sans Bold"/>
              </a:rPr>
              <a:t>les JCBE sont associés au programme scolaire</a:t>
            </a:r>
          </a:p>
        </p:txBody>
      </p:sp>
      <p:sp>
        <p:nvSpPr>
          <p:cNvPr id="15" name="TextBox 15"/>
          <p:cNvSpPr txBox="1"/>
          <p:nvPr/>
        </p:nvSpPr>
        <p:spPr>
          <a:xfrm>
            <a:off x="10853313" y="8021066"/>
            <a:ext cx="6996759" cy="1237234"/>
          </a:xfrm>
          <a:prstGeom prst="rect">
            <a:avLst/>
          </a:prstGeom>
        </p:spPr>
        <p:txBody>
          <a:bodyPr lIns="0" tIns="0" rIns="0" bIns="0" rtlCol="0" anchor="t">
            <a:spAutoFit/>
          </a:bodyPr>
          <a:lstStyle/>
          <a:p>
            <a:pPr marL="845698" lvl="2" indent="-281899" algn="l">
              <a:lnSpc>
                <a:spcPts val="3847"/>
              </a:lnSpc>
              <a:buFont typeface="Arial"/>
              <a:buChar char="⚬"/>
            </a:pPr>
            <a:r>
              <a:rPr lang="en-US" sz="3699" b="1">
                <a:solidFill>
                  <a:srgbClr val="000000"/>
                </a:solidFill>
                <a:latin typeface="FF Providence Sans Bold"/>
                <a:ea typeface="FF Providence Sans Bold"/>
                <a:cs typeface="FF Providence Sans Bold"/>
                <a:sym typeface="FF Providence Sans Bold"/>
              </a:rPr>
              <a:t>tout le monde a besoin d’un peu d’aide! </a:t>
            </a:r>
          </a:p>
        </p:txBody>
      </p:sp>
      <p:sp>
        <p:nvSpPr>
          <p:cNvPr id="16" name="Freeform 16"/>
          <p:cNvSpPr/>
          <p:nvPr/>
        </p:nvSpPr>
        <p:spPr>
          <a:xfrm>
            <a:off x="2181723" y="9153151"/>
            <a:ext cx="5828159" cy="958256"/>
          </a:xfrm>
          <a:custGeom>
            <a:avLst/>
            <a:gdLst/>
            <a:ahLst/>
            <a:cxnLst/>
            <a:rect l="l" t="t" r="r" b="b"/>
            <a:pathLst>
              <a:path w="5828159" h="958256">
                <a:moveTo>
                  <a:pt x="0" y="0"/>
                </a:moveTo>
                <a:lnTo>
                  <a:pt x="5828159" y="0"/>
                </a:lnTo>
                <a:lnTo>
                  <a:pt x="5828159" y="958255"/>
                </a:lnTo>
                <a:lnTo>
                  <a:pt x="0" y="958255"/>
                </a:lnTo>
                <a:lnTo>
                  <a:pt x="0" y="0"/>
                </a:lnTo>
                <a:close/>
              </a:path>
            </a:pathLst>
          </a:custGeom>
          <a:blipFill>
            <a:blip r:embed="rId9"/>
            <a:stretch>
              <a:fillRect/>
            </a:stretch>
          </a:blipFill>
        </p:spPr>
        <p:txBody>
          <a:bodyPr/>
          <a:lstStyle/>
          <a:p>
            <a:endParaRPr lang="en-CA"/>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24384000" cy="13716000"/>
          </a:xfrm>
        </p:grpSpPr>
        <p:sp>
          <p:nvSpPr>
            <p:cNvPr id="3" name="Freeform 3" descr="A close-up of a couple of hands  Description automatically generated"/>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lnTo>
                    <a:pt x="0" y="0"/>
                  </a:lnTo>
                  <a:close/>
                </a:path>
              </a:pathLst>
            </a:custGeom>
            <a:blipFill>
              <a:blip r:embed="rId3"/>
              <a:stretch>
                <a:fillRect/>
              </a:stretch>
            </a:blipFill>
          </p:spPr>
          <p:txBody>
            <a:bodyPr/>
            <a:lstStyle/>
            <a:p>
              <a:endParaRPr lang="en-CA"/>
            </a:p>
          </p:txBody>
        </p:sp>
      </p:grpSp>
      <p:sp>
        <p:nvSpPr>
          <p:cNvPr id="4" name="Freeform 4"/>
          <p:cNvSpPr/>
          <p:nvPr/>
        </p:nvSpPr>
        <p:spPr>
          <a:xfrm>
            <a:off x="1309446" y="1967828"/>
            <a:ext cx="1411053" cy="1400791"/>
          </a:xfrm>
          <a:custGeom>
            <a:avLst/>
            <a:gdLst/>
            <a:ahLst/>
            <a:cxnLst/>
            <a:rect l="l" t="t" r="r" b="b"/>
            <a:pathLst>
              <a:path w="1411053" h="1400791">
                <a:moveTo>
                  <a:pt x="0" y="0"/>
                </a:moveTo>
                <a:lnTo>
                  <a:pt x="1411053" y="0"/>
                </a:lnTo>
                <a:lnTo>
                  <a:pt x="1411053" y="1400791"/>
                </a:lnTo>
                <a:lnTo>
                  <a:pt x="0" y="1400791"/>
                </a:lnTo>
                <a:lnTo>
                  <a:pt x="0" y="0"/>
                </a:lnTo>
                <a:close/>
              </a:path>
            </a:pathLst>
          </a:custGeom>
          <a:blipFill>
            <a:blip r:embed="rId4">
              <a:extLst>
                <a:ext uri="{96DAC541-7B7A-43D3-8B79-37D633B846F1}">
                  <asvg:svgBlip xmlns:asvg="http://schemas.microsoft.com/office/drawing/2016/SVG/main" r:embed="rId5"/>
                </a:ext>
              </a:extLst>
            </a:blip>
            <a:stretch>
              <a:fillRect t="-28" b="-28"/>
            </a:stretch>
          </a:blipFill>
        </p:spPr>
        <p:txBody>
          <a:bodyPr/>
          <a:lstStyle/>
          <a:p>
            <a:endParaRPr lang="en-CA"/>
          </a:p>
        </p:txBody>
      </p:sp>
      <p:sp>
        <p:nvSpPr>
          <p:cNvPr id="5" name="Freeform 5"/>
          <p:cNvSpPr/>
          <p:nvPr/>
        </p:nvSpPr>
        <p:spPr>
          <a:xfrm>
            <a:off x="1309446" y="3660338"/>
            <a:ext cx="1411053" cy="1400791"/>
          </a:xfrm>
          <a:custGeom>
            <a:avLst/>
            <a:gdLst/>
            <a:ahLst/>
            <a:cxnLst/>
            <a:rect l="l" t="t" r="r" b="b"/>
            <a:pathLst>
              <a:path w="1411053" h="1400791">
                <a:moveTo>
                  <a:pt x="0" y="0"/>
                </a:moveTo>
                <a:lnTo>
                  <a:pt x="1411053" y="0"/>
                </a:lnTo>
                <a:lnTo>
                  <a:pt x="1411053" y="1400791"/>
                </a:lnTo>
                <a:lnTo>
                  <a:pt x="0" y="1400791"/>
                </a:lnTo>
                <a:lnTo>
                  <a:pt x="0" y="0"/>
                </a:lnTo>
                <a:close/>
              </a:path>
            </a:pathLst>
          </a:custGeom>
          <a:blipFill>
            <a:blip r:embed="rId4">
              <a:extLst>
                <a:ext uri="{96DAC541-7B7A-43D3-8B79-37D633B846F1}">
                  <asvg:svgBlip xmlns:asvg="http://schemas.microsoft.com/office/drawing/2016/SVG/main" r:embed="rId5"/>
                </a:ext>
              </a:extLst>
            </a:blip>
            <a:stretch>
              <a:fillRect t="-28" b="-28"/>
            </a:stretch>
          </a:blipFill>
        </p:spPr>
        <p:txBody>
          <a:bodyPr/>
          <a:lstStyle/>
          <a:p>
            <a:endParaRPr lang="en-CA"/>
          </a:p>
        </p:txBody>
      </p:sp>
      <p:sp>
        <p:nvSpPr>
          <p:cNvPr id="6" name="Freeform 6"/>
          <p:cNvSpPr/>
          <p:nvPr/>
        </p:nvSpPr>
        <p:spPr>
          <a:xfrm>
            <a:off x="1309446" y="5321964"/>
            <a:ext cx="1411053" cy="1400791"/>
          </a:xfrm>
          <a:custGeom>
            <a:avLst/>
            <a:gdLst/>
            <a:ahLst/>
            <a:cxnLst/>
            <a:rect l="l" t="t" r="r" b="b"/>
            <a:pathLst>
              <a:path w="1411053" h="1400791">
                <a:moveTo>
                  <a:pt x="0" y="0"/>
                </a:moveTo>
                <a:lnTo>
                  <a:pt x="1411053" y="0"/>
                </a:lnTo>
                <a:lnTo>
                  <a:pt x="1411053" y="1400791"/>
                </a:lnTo>
                <a:lnTo>
                  <a:pt x="0" y="1400791"/>
                </a:lnTo>
                <a:lnTo>
                  <a:pt x="0" y="0"/>
                </a:lnTo>
                <a:close/>
              </a:path>
            </a:pathLst>
          </a:custGeom>
          <a:blipFill>
            <a:blip r:embed="rId4">
              <a:extLst>
                <a:ext uri="{96DAC541-7B7A-43D3-8B79-37D633B846F1}">
                  <asvg:svgBlip xmlns:asvg="http://schemas.microsoft.com/office/drawing/2016/SVG/main" r:embed="rId5"/>
                </a:ext>
              </a:extLst>
            </a:blip>
            <a:stretch>
              <a:fillRect t="-28" b="-28"/>
            </a:stretch>
          </a:blipFill>
        </p:spPr>
        <p:txBody>
          <a:bodyPr/>
          <a:lstStyle/>
          <a:p>
            <a:endParaRPr lang="en-CA"/>
          </a:p>
        </p:txBody>
      </p:sp>
      <p:sp>
        <p:nvSpPr>
          <p:cNvPr id="7" name="Freeform 7"/>
          <p:cNvSpPr/>
          <p:nvPr/>
        </p:nvSpPr>
        <p:spPr>
          <a:xfrm>
            <a:off x="1309446" y="7127171"/>
            <a:ext cx="1411053" cy="1400791"/>
          </a:xfrm>
          <a:custGeom>
            <a:avLst/>
            <a:gdLst/>
            <a:ahLst/>
            <a:cxnLst/>
            <a:rect l="l" t="t" r="r" b="b"/>
            <a:pathLst>
              <a:path w="1411053" h="1400791">
                <a:moveTo>
                  <a:pt x="0" y="0"/>
                </a:moveTo>
                <a:lnTo>
                  <a:pt x="1411053" y="0"/>
                </a:lnTo>
                <a:lnTo>
                  <a:pt x="1411053" y="1400791"/>
                </a:lnTo>
                <a:lnTo>
                  <a:pt x="0" y="1400791"/>
                </a:lnTo>
                <a:lnTo>
                  <a:pt x="0" y="0"/>
                </a:lnTo>
                <a:close/>
              </a:path>
            </a:pathLst>
          </a:custGeom>
          <a:blipFill>
            <a:blip r:embed="rId4">
              <a:extLst>
                <a:ext uri="{96DAC541-7B7A-43D3-8B79-37D633B846F1}">
                  <asvg:svgBlip xmlns:asvg="http://schemas.microsoft.com/office/drawing/2016/SVG/main" r:embed="rId5"/>
                </a:ext>
              </a:extLst>
            </a:blip>
            <a:stretch>
              <a:fillRect t="-28" b="-28"/>
            </a:stretch>
          </a:blipFill>
        </p:spPr>
        <p:txBody>
          <a:bodyPr/>
          <a:lstStyle/>
          <a:p>
            <a:endParaRPr lang="en-CA"/>
          </a:p>
        </p:txBody>
      </p:sp>
      <p:sp>
        <p:nvSpPr>
          <p:cNvPr id="8" name="Freeform 8"/>
          <p:cNvSpPr/>
          <p:nvPr/>
        </p:nvSpPr>
        <p:spPr>
          <a:xfrm>
            <a:off x="1525772" y="1725899"/>
            <a:ext cx="1404179" cy="1286739"/>
          </a:xfrm>
          <a:custGeom>
            <a:avLst/>
            <a:gdLst/>
            <a:ahLst/>
            <a:cxnLst/>
            <a:rect l="l" t="t" r="r" b="b"/>
            <a:pathLst>
              <a:path w="1404179" h="1286739">
                <a:moveTo>
                  <a:pt x="0" y="0"/>
                </a:moveTo>
                <a:lnTo>
                  <a:pt x="1404179" y="0"/>
                </a:lnTo>
                <a:lnTo>
                  <a:pt x="1404179" y="1286739"/>
                </a:lnTo>
                <a:lnTo>
                  <a:pt x="0" y="1286739"/>
                </a:lnTo>
                <a:lnTo>
                  <a:pt x="0" y="0"/>
                </a:lnTo>
                <a:close/>
              </a:path>
            </a:pathLst>
          </a:custGeom>
          <a:blipFill>
            <a:blip r:embed="rId6">
              <a:extLst>
                <a:ext uri="{96DAC541-7B7A-43D3-8B79-37D633B846F1}">
                  <asvg:svgBlip xmlns:asvg="http://schemas.microsoft.com/office/drawing/2016/SVG/main" r:embed="rId7"/>
                </a:ext>
              </a:extLst>
            </a:blip>
            <a:stretch>
              <a:fillRect t="-139" b="-139"/>
            </a:stretch>
          </a:blipFill>
        </p:spPr>
        <p:txBody>
          <a:bodyPr/>
          <a:lstStyle/>
          <a:p>
            <a:endParaRPr lang="en-CA"/>
          </a:p>
        </p:txBody>
      </p:sp>
      <p:sp>
        <p:nvSpPr>
          <p:cNvPr id="9" name="TextBox 9"/>
          <p:cNvSpPr txBox="1"/>
          <p:nvPr/>
        </p:nvSpPr>
        <p:spPr>
          <a:xfrm>
            <a:off x="10378780" y="4565789"/>
            <a:ext cx="7615238" cy="1960980"/>
          </a:xfrm>
          <a:prstGeom prst="rect">
            <a:avLst/>
          </a:prstGeom>
        </p:spPr>
        <p:txBody>
          <a:bodyPr lIns="0" tIns="0" rIns="0" bIns="0" rtlCol="0" anchor="t">
            <a:spAutoFit/>
          </a:bodyPr>
          <a:lstStyle/>
          <a:p>
            <a:pPr algn="ctr">
              <a:lnSpc>
                <a:spcPts val="7028"/>
              </a:lnSpc>
            </a:pPr>
            <a:r>
              <a:rPr lang="en-US" sz="7098" b="1">
                <a:solidFill>
                  <a:srgbClr val="761D8F"/>
                </a:solidFill>
                <a:latin typeface="Arial Bold"/>
                <a:ea typeface="Arial Bold"/>
                <a:cs typeface="Arial Bold"/>
                <a:sym typeface="Arial Bold"/>
              </a:rPr>
              <a:t>Quel est votre rôle?</a:t>
            </a:r>
          </a:p>
        </p:txBody>
      </p:sp>
      <p:sp>
        <p:nvSpPr>
          <p:cNvPr id="10" name="TextBox 10"/>
          <p:cNvSpPr txBox="1"/>
          <p:nvPr/>
        </p:nvSpPr>
        <p:spPr>
          <a:xfrm>
            <a:off x="3165142" y="5412929"/>
            <a:ext cx="6330310" cy="1247115"/>
          </a:xfrm>
          <a:prstGeom prst="rect">
            <a:avLst/>
          </a:prstGeom>
        </p:spPr>
        <p:txBody>
          <a:bodyPr lIns="0" tIns="0" rIns="0" bIns="0" rtlCol="0" anchor="t">
            <a:spAutoFit/>
          </a:bodyPr>
          <a:lstStyle/>
          <a:p>
            <a:pPr algn="l">
              <a:lnSpc>
                <a:spcPts val="4759"/>
              </a:lnSpc>
            </a:pPr>
            <a:r>
              <a:rPr lang="en-US" sz="3399">
                <a:solidFill>
                  <a:srgbClr val="000000"/>
                </a:solidFill>
                <a:latin typeface="Arial"/>
                <a:ea typeface="Arial"/>
                <a:cs typeface="Arial"/>
                <a:sym typeface="Arial"/>
              </a:rPr>
              <a:t>travailler ensemble pour planifier une activité stimulante</a:t>
            </a:r>
          </a:p>
        </p:txBody>
      </p:sp>
      <p:sp>
        <p:nvSpPr>
          <p:cNvPr id="11" name="Freeform 11"/>
          <p:cNvSpPr/>
          <p:nvPr/>
        </p:nvSpPr>
        <p:spPr>
          <a:xfrm rot="2362403">
            <a:off x="8655238" y="6593754"/>
            <a:ext cx="2977840" cy="1886986"/>
          </a:xfrm>
          <a:custGeom>
            <a:avLst/>
            <a:gdLst/>
            <a:ahLst/>
            <a:cxnLst/>
            <a:rect l="l" t="t" r="r" b="b"/>
            <a:pathLst>
              <a:path w="2977840" h="1886986">
                <a:moveTo>
                  <a:pt x="0" y="0"/>
                </a:moveTo>
                <a:lnTo>
                  <a:pt x="2977840" y="0"/>
                </a:lnTo>
                <a:lnTo>
                  <a:pt x="2977840" y="1886986"/>
                </a:lnTo>
                <a:lnTo>
                  <a:pt x="0" y="1886986"/>
                </a:lnTo>
                <a:lnTo>
                  <a:pt x="0" y="0"/>
                </a:lnTo>
                <a:close/>
              </a:path>
            </a:pathLst>
          </a:custGeom>
          <a:blipFill>
            <a:blip r:embed="rId8">
              <a:extLst>
                <a:ext uri="{96DAC541-7B7A-43D3-8B79-37D633B846F1}">
                  <asvg:svgBlip xmlns:asvg="http://schemas.microsoft.com/office/drawing/2016/SVG/main" r:embed="rId9"/>
                </a:ext>
              </a:extLst>
            </a:blip>
            <a:stretch>
              <a:fillRect t="-312" b="-312"/>
            </a:stretch>
          </a:blipFill>
        </p:spPr>
        <p:txBody>
          <a:bodyPr/>
          <a:lstStyle/>
          <a:p>
            <a:endParaRPr lang="en-CA"/>
          </a:p>
        </p:txBody>
      </p:sp>
      <p:sp>
        <p:nvSpPr>
          <p:cNvPr id="12" name="Freeform 12"/>
          <p:cNvSpPr/>
          <p:nvPr/>
        </p:nvSpPr>
        <p:spPr>
          <a:xfrm>
            <a:off x="12328567" y="9211122"/>
            <a:ext cx="5828159" cy="958256"/>
          </a:xfrm>
          <a:custGeom>
            <a:avLst/>
            <a:gdLst/>
            <a:ahLst/>
            <a:cxnLst/>
            <a:rect l="l" t="t" r="r" b="b"/>
            <a:pathLst>
              <a:path w="5828159" h="958256">
                <a:moveTo>
                  <a:pt x="0" y="0"/>
                </a:moveTo>
                <a:lnTo>
                  <a:pt x="5828160" y="0"/>
                </a:lnTo>
                <a:lnTo>
                  <a:pt x="5828160" y="958256"/>
                </a:lnTo>
                <a:lnTo>
                  <a:pt x="0" y="958256"/>
                </a:lnTo>
                <a:lnTo>
                  <a:pt x="0" y="0"/>
                </a:lnTo>
                <a:close/>
              </a:path>
            </a:pathLst>
          </a:custGeom>
          <a:blipFill>
            <a:blip r:embed="rId10"/>
            <a:stretch>
              <a:fillRect/>
            </a:stretch>
          </a:blipFill>
        </p:spPr>
        <p:txBody>
          <a:bodyPr/>
          <a:lstStyle/>
          <a:p>
            <a:endParaRPr lang="en-CA"/>
          </a:p>
        </p:txBody>
      </p:sp>
      <p:sp>
        <p:nvSpPr>
          <p:cNvPr id="13" name="TextBox 13"/>
          <p:cNvSpPr txBox="1"/>
          <p:nvPr/>
        </p:nvSpPr>
        <p:spPr>
          <a:xfrm>
            <a:off x="3152405" y="2214440"/>
            <a:ext cx="5806350" cy="647040"/>
          </a:xfrm>
          <a:prstGeom prst="rect">
            <a:avLst/>
          </a:prstGeom>
        </p:spPr>
        <p:txBody>
          <a:bodyPr lIns="0" tIns="0" rIns="0" bIns="0" rtlCol="0" anchor="t">
            <a:spAutoFit/>
          </a:bodyPr>
          <a:lstStyle/>
          <a:p>
            <a:pPr algn="l">
              <a:lnSpc>
                <a:spcPts val="4759"/>
              </a:lnSpc>
            </a:pPr>
            <a:r>
              <a:rPr lang="en-US" sz="3399">
                <a:solidFill>
                  <a:srgbClr val="000000"/>
                </a:solidFill>
                <a:latin typeface="Arial"/>
                <a:ea typeface="Arial"/>
                <a:cs typeface="Arial"/>
                <a:sym typeface="Arial"/>
              </a:rPr>
              <a:t>participer à un atelier</a:t>
            </a:r>
          </a:p>
        </p:txBody>
      </p:sp>
      <p:sp>
        <p:nvSpPr>
          <p:cNvPr id="14" name="TextBox 14"/>
          <p:cNvSpPr txBox="1"/>
          <p:nvPr/>
        </p:nvSpPr>
        <p:spPr>
          <a:xfrm>
            <a:off x="3165142" y="3639146"/>
            <a:ext cx="10247072" cy="1309826"/>
          </a:xfrm>
          <a:prstGeom prst="rect">
            <a:avLst/>
          </a:prstGeom>
        </p:spPr>
        <p:txBody>
          <a:bodyPr lIns="0" tIns="0" rIns="0" bIns="0" rtlCol="0" anchor="t">
            <a:spAutoFit/>
          </a:bodyPr>
          <a:lstStyle/>
          <a:p>
            <a:pPr algn="l">
              <a:lnSpc>
                <a:spcPts val="4759"/>
              </a:lnSpc>
            </a:pPr>
            <a:r>
              <a:rPr lang="en-US" sz="3399">
                <a:solidFill>
                  <a:srgbClr val="000000"/>
                </a:solidFill>
                <a:latin typeface="Arial"/>
                <a:ea typeface="Arial"/>
                <a:cs typeface="Arial"/>
                <a:sym typeface="Arial"/>
              </a:rPr>
              <a:t>avoir l’esprit d’équipe, participer aux réunions et répondre aux messages du groupe</a:t>
            </a:r>
          </a:p>
        </p:txBody>
      </p:sp>
      <p:sp>
        <p:nvSpPr>
          <p:cNvPr id="15" name="TextBox 15"/>
          <p:cNvSpPr txBox="1"/>
          <p:nvPr/>
        </p:nvSpPr>
        <p:spPr>
          <a:xfrm>
            <a:off x="2930000" y="7441094"/>
            <a:ext cx="4957232" cy="1416050"/>
          </a:xfrm>
          <a:prstGeom prst="rect">
            <a:avLst/>
          </a:prstGeom>
        </p:spPr>
        <p:txBody>
          <a:bodyPr lIns="0" tIns="0" rIns="0" bIns="0" rtlCol="0" anchor="t">
            <a:spAutoFit/>
          </a:bodyPr>
          <a:lstStyle/>
          <a:p>
            <a:pPr algn="l">
              <a:lnSpc>
                <a:spcPts val="4898"/>
              </a:lnSpc>
            </a:pPr>
            <a:r>
              <a:rPr lang="en-US" sz="3499">
                <a:solidFill>
                  <a:srgbClr val="000000"/>
                </a:solidFill>
                <a:latin typeface="Arial"/>
                <a:ea typeface="Arial"/>
                <a:cs typeface="Arial"/>
                <a:sym typeface="Arial"/>
              </a:rPr>
              <a:t>célébrer votre réussite et </a:t>
            </a:r>
          </a:p>
        </p:txBody>
      </p:sp>
      <p:sp>
        <p:nvSpPr>
          <p:cNvPr id="16" name="TextBox 16"/>
          <p:cNvSpPr txBox="1"/>
          <p:nvPr/>
        </p:nvSpPr>
        <p:spPr>
          <a:xfrm>
            <a:off x="5082757" y="8069744"/>
            <a:ext cx="6027952" cy="1630172"/>
          </a:xfrm>
          <a:prstGeom prst="rect">
            <a:avLst/>
          </a:prstGeom>
        </p:spPr>
        <p:txBody>
          <a:bodyPr lIns="0" tIns="0" rIns="0" bIns="0" rtlCol="0" anchor="t">
            <a:spAutoFit/>
          </a:bodyPr>
          <a:lstStyle/>
          <a:p>
            <a:pPr algn="ctr">
              <a:lnSpc>
                <a:spcPts val="5704"/>
              </a:lnSpc>
            </a:pPr>
            <a:r>
              <a:rPr lang="en-US" sz="9200">
                <a:solidFill>
                  <a:srgbClr val="156082"/>
                </a:solidFill>
                <a:latin typeface="More Sugar"/>
                <a:ea typeface="More Sugar"/>
                <a:cs typeface="More Sugar"/>
                <a:sym typeface="More Sugar"/>
              </a:rPr>
              <a:t>vous amuser!</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24384000" cy="13716000"/>
          </a:xfrm>
        </p:grpSpPr>
        <p:sp>
          <p:nvSpPr>
            <p:cNvPr id="3" name="Freeform 3"/>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lnTo>
                    <a:pt x="0" y="0"/>
                  </a:lnTo>
                  <a:close/>
                </a:path>
              </a:pathLst>
            </a:custGeom>
            <a:blipFill>
              <a:blip r:embed="rId2"/>
              <a:stretch>
                <a:fillRect/>
              </a:stretch>
            </a:blipFill>
          </p:spPr>
          <p:txBody>
            <a:bodyPr/>
            <a:lstStyle/>
            <a:p>
              <a:endParaRPr lang="en-CA"/>
            </a:p>
          </p:txBody>
        </p:sp>
      </p:grpSp>
      <p:grpSp>
        <p:nvGrpSpPr>
          <p:cNvPr id="4" name="Group 4"/>
          <p:cNvGrpSpPr/>
          <p:nvPr/>
        </p:nvGrpSpPr>
        <p:grpSpPr>
          <a:xfrm>
            <a:off x="663426" y="718299"/>
            <a:ext cx="15773400" cy="2031208"/>
            <a:chOff x="0" y="0"/>
            <a:chExt cx="21031200" cy="2708277"/>
          </a:xfrm>
        </p:grpSpPr>
        <p:sp>
          <p:nvSpPr>
            <p:cNvPr id="5" name="Freeform 5"/>
            <p:cNvSpPr/>
            <p:nvPr/>
          </p:nvSpPr>
          <p:spPr>
            <a:xfrm>
              <a:off x="0" y="0"/>
              <a:ext cx="21031200" cy="2708277"/>
            </a:xfrm>
            <a:custGeom>
              <a:avLst/>
              <a:gdLst/>
              <a:ahLst/>
              <a:cxnLst/>
              <a:rect l="l" t="t" r="r" b="b"/>
              <a:pathLst>
                <a:path w="21031200" h="2708277">
                  <a:moveTo>
                    <a:pt x="0" y="0"/>
                  </a:moveTo>
                  <a:lnTo>
                    <a:pt x="21031200" y="0"/>
                  </a:lnTo>
                  <a:lnTo>
                    <a:pt x="21031200" y="2708277"/>
                  </a:lnTo>
                  <a:lnTo>
                    <a:pt x="0" y="2708277"/>
                  </a:lnTo>
                  <a:close/>
                </a:path>
              </a:pathLst>
            </a:custGeom>
            <a:solidFill>
              <a:srgbClr val="000000">
                <a:alpha val="0"/>
              </a:srgbClr>
            </a:solidFill>
          </p:spPr>
          <p:txBody>
            <a:bodyPr/>
            <a:lstStyle/>
            <a:p>
              <a:endParaRPr lang="en-CA"/>
            </a:p>
          </p:txBody>
        </p:sp>
        <p:sp>
          <p:nvSpPr>
            <p:cNvPr id="6" name="TextBox 6"/>
            <p:cNvSpPr txBox="1"/>
            <p:nvPr/>
          </p:nvSpPr>
          <p:spPr>
            <a:xfrm>
              <a:off x="0" y="-57150"/>
              <a:ext cx="21031200" cy="2765427"/>
            </a:xfrm>
            <a:prstGeom prst="rect">
              <a:avLst/>
            </a:prstGeom>
          </p:spPr>
          <p:txBody>
            <a:bodyPr lIns="0" tIns="0" rIns="0" bIns="0" rtlCol="0" anchor="ctr"/>
            <a:lstStyle/>
            <a:p>
              <a:pPr algn="l">
                <a:lnSpc>
                  <a:spcPts val="7128"/>
                </a:lnSpc>
              </a:pPr>
              <a:r>
                <a:rPr lang="en-US" sz="6600" b="1">
                  <a:solidFill>
                    <a:srgbClr val="A839BF"/>
                  </a:solidFill>
                  <a:latin typeface="Arial Bold"/>
                  <a:ea typeface="Arial Bold"/>
                  <a:cs typeface="Arial Bold"/>
                  <a:sym typeface="Arial Bold"/>
                </a:rPr>
                <a:t>Que vais-je en tirer?</a:t>
              </a:r>
              <a:r>
                <a:rPr lang="en-US" sz="6600" b="1">
                  <a:solidFill>
                    <a:srgbClr val="000000"/>
                  </a:solidFill>
                  <a:latin typeface="Arial Bold"/>
                  <a:ea typeface="Arial Bold"/>
                  <a:cs typeface="Arial Bold"/>
                  <a:sym typeface="Arial Bold"/>
                </a:rPr>
                <a:t> </a:t>
              </a:r>
            </a:p>
          </p:txBody>
        </p:sp>
      </p:grpSp>
      <p:sp>
        <p:nvSpPr>
          <p:cNvPr id="7" name="Freeform 7"/>
          <p:cNvSpPr/>
          <p:nvPr/>
        </p:nvSpPr>
        <p:spPr>
          <a:xfrm>
            <a:off x="663426" y="2471661"/>
            <a:ext cx="7886700" cy="4421508"/>
          </a:xfrm>
          <a:custGeom>
            <a:avLst/>
            <a:gdLst/>
            <a:ahLst/>
            <a:cxnLst/>
            <a:rect l="l" t="t" r="r" b="b"/>
            <a:pathLst>
              <a:path w="7886700" h="4421508">
                <a:moveTo>
                  <a:pt x="0" y="0"/>
                </a:moveTo>
                <a:lnTo>
                  <a:pt x="7886700" y="0"/>
                </a:lnTo>
                <a:lnTo>
                  <a:pt x="7886700" y="4421508"/>
                </a:lnTo>
                <a:lnTo>
                  <a:pt x="0" y="4421508"/>
                </a:lnTo>
                <a:lnTo>
                  <a:pt x="0" y="0"/>
                </a:lnTo>
                <a:close/>
              </a:path>
            </a:pathLst>
          </a:custGeom>
          <a:blipFill>
            <a:blip r:embed="rId3">
              <a:extLst>
                <a:ext uri="{96DAC541-7B7A-43D3-8B79-37D633B846F1}">
                  <asvg:svgBlip xmlns:asvg="http://schemas.microsoft.com/office/drawing/2016/SVG/main" r:embed="rId4"/>
                </a:ext>
              </a:extLst>
            </a:blip>
            <a:stretch>
              <a:fillRect l="-6252" r="-6252"/>
            </a:stretch>
          </a:blipFill>
        </p:spPr>
        <p:txBody>
          <a:bodyPr/>
          <a:lstStyle/>
          <a:p>
            <a:endParaRPr lang="en-CA"/>
          </a:p>
        </p:txBody>
      </p:sp>
      <p:sp>
        <p:nvSpPr>
          <p:cNvPr id="8" name="Freeform 8"/>
          <p:cNvSpPr/>
          <p:nvPr/>
        </p:nvSpPr>
        <p:spPr>
          <a:xfrm>
            <a:off x="7776246" y="4882285"/>
            <a:ext cx="7533124" cy="3751435"/>
          </a:xfrm>
          <a:custGeom>
            <a:avLst/>
            <a:gdLst/>
            <a:ahLst/>
            <a:cxnLst/>
            <a:rect l="l" t="t" r="r" b="b"/>
            <a:pathLst>
              <a:path w="7533124" h="3751435">
                <a:moveTo>
                  <a:pt x="0" y="0"/>
                </a:moveTo>
                <a:lnTo>
                  <a:pt x="7533124" y="0"/>
                </a:lnTo>
                <a:lnTo>
                  <a:pt x="7533124" y="3751435"/>
                </a:lnTo>
                <a:lnTo>
                  <a:pt x="0" y="3751435"/>
                </a:lnTo>
                <a:lnTo>
                  <a:pt x="0" y="0"/>
                </a:lnTo>
                <a:close/>
              </a:path>
            </a:pathLst>
          </a:custGeom>
          <a:blipFill>
            <a:blip r:embed="rId5">
              <a:extLst>
                <a:ext uri="{96DAC541-7B7A-43D3-8B79-37D633B846F1}">
                  <asvg:svgBlip xmlns:asvg="http://schemas.microsoft.com/office/drawing/2016/SVG/main" r:embed="rId6"/>
                </a:ext>
              </a:extLst>
            </a:blip>
            <a:stretch>
              <a:fillRect t="-11" b="-11"/>
            </a:stretch>
          </a:blipFill>
        </p:spPr>
        <p:txBody>
          <a:bodyPr/>
          <a:lstStyle/>
          <a:p>
            <a:endParaRPr lang="en-CA"/>
          </a:p>
        </p:txBody>
      </p:sp>
      <p:sp>
        <p:nvSpPr>
          <p:cNvPr id="9" name="Freeform 9"/>
          <p:cNvSpPr/>
          <p:nvPr/>
        </p:nvSpPr>
        <p:spPr>
          <a:xfrm>
            <a:off x="10044320" y="1875990"/>
            <a:ext cx="7533124" cy="3287395"/>
          </a:xfrm>
          <a:custGeom>
            <a:avLst/>
            <a:gdLst/>
            <a:ahLst/>
            <a:cxnLst/>
            <a:rect l="l" t="t" r="r" b="b"/>
            <a:pathLst>
              <a:path w="7533124" h="3287395">
                <a:moveTo>
                  <a:pt x="0" y="0"/>
                </a:moveTo>
                <a:lnTo>
                  <a:pt x="7533124" y="0"/>
                </a:lnTo>
                <a:lnTo>
                  <a:pt x="7533124" y="3287395"/>
                </a:lnTo>
                <a:lnTo>
                  <a:pt x="0" y="3287395"/>
                </a:lnTo>
                <a:lnTo>
                  <a:pt x="0" y="0"/>
                </a:lnTo>
                <a:close/>
              </a:path>
            </a:pathLst>
          </a:custGeom>
          <a:blipFill>
            <a:blip r:embed="rId7">
              <a:extLst>
                <a:ext uri="{96DAC541-7B7A-43D3-8B79-37D633B846F1}">
                  <asvg:svgBlip xmlns:asvg="http://schemas.microsoft.com/office/drawing/2016/SVG/main" r:embed="rId8"/>
                </a:ext>
              </a:extLst>
            </a:blip>
            <a:stretch>
              <a:fillRect t="-7070" b="-7070"/>
            </a:stretch>
          </a:blipFill>
        </p:spPr>
        <p:txBody>
          <a:bodyPr/>
          <a:lstStyle/>
          <a:p>
            <a:endParaRPr lang="en-CA"/>
          </a:p>
        </p:txBody>
      </p:sp>
      <p:sp>
        <p:nvSpPr>
          <p:cNvPr id="10" name="TextBox 10"/>
          <p:cNvSpPr txBox="1"/>
          <p:nvPr/>
        </p:nvSpPr>
        <p:spPr>
          <a:xfrm>
            <a:off x="997480" y="2482807"/>
            <a:ext cx="6865016" cy="3420745"/>
          </a:xfrm>
          <a:prstGeom prst="rect">
            <a:avLst/>
          </a:prstGeom>
        </p:spPr>
        <p:txBody>
          <a:bodyPr lIns="0" tIns="0" rIns="0" bIns="0" rtlCol="0" anchor="t">
            <a:spAutoFit/>
          </a:bodyPr>
          <a:lstStyle/>
          <a:p>
            <a:pPr algn="l">
              <a:lnSpc>
                <a:spcPts val="4759"/>
              </a:lnSpc>
            </a:pPr>
            <a:r>
              <a:rPr lang="en-US" sz="3399" b="1">
                <a:solidFill>
                  <a:srgbClr val="000000"/>
                </a:solidFill>
                <a:latin typeface="Arial Bold"/>
                <a:ea typeface="Arial Bold"/>
                <a:cs typeface="Arial Bold"/>
                <a:sym typeface="Arial Bold"/>
              </a:rPr>
              <a:t>Tu apprendras à :</a:t>
            </a:r>
          </a:p>
          <a:p>
            <a:pPr marL="571502" lvl="2" indent="-190501" algn="l">
              <a:lnSpc>
                <a:spcPts val="3500"/>
              </a:lnSpc>
              <a:buFont typeface="Arial"/>
              <a:buChar char="⚬"/>
            </a:pPr>
            <a:r>
              <a:rPr lang="en-US" sz="2499">
                <a:solidFill>
                  <a:srgbClr val="000000"/>
                </a:solidFill>
                <a:latin typeface="Arial"/>
                <a:ea typeface="Arial"/>
                <a:cs typeface="Arial"/>
                <a:sym typeface="Arial"/>
              </a:rPr>
              <a:t>parler de la santé mentale et de la consommation de substances;</a:t>
            </a:r>
          </a:p>
          <a:p>
            <a:pPr marL="571502" lvl="2" indent="-190501" algn="l">
              <a:lnSpc>
                <a:spcPts val="3500"/>
              </a:lnSpc>
              <a:buFont typeface="Arial"/>
              <a:buChar char="⚬"/>
            </a:pPr>
            <a:r>
              <a:rPr lang="en-US" sz="2499">
                <a:solidFill>
                  <a:srgbClr val="000000"/>
                </a:solidFill>
                <a:latin typeface="Arial"/>
                <a:ea typeface="Arial"/>
                <a:cs typeface="Arial"/>
                <a:sym typeface="Arial"/>
              </a:rPr>
              <a:t>promouvoir la santé mentale et la consommation de substances;</a:t>
            </a:r>
          </a:p>
          <a:p>
            <a:pPr marL="571502" lvl="2" indent="-190501" algn="l">
              <a:lnSpc>
                <a:spcPts val="3500"/>
              </a:lnSpc>
              <a:buFont typeface="Arial"/>
              <a:buChar char="⚬"/>
            </a:pPr>
            <a:r>
              <a:rPr lang="en-US" sz="2499">
                <a:solidFill>
                  <a:srgbClr val="000000"/>
                </a:solidFill>
                <a:latin typeface="Arial"/>
                <a:ea typeface="Arial"/>
                <a:cs typeface="Arial"/>
                <a:sym typeface="Arial"/>
              </a:rPr>
              <a:t>renforcer la résilience et les capacités d’adaptation;</a:t>
            </a:r>
          </a:p>
          <a:p>
            <a:pPr marL="571502" lvl="2" indent="-190501" algn="l">
              <a:lnSpc>
                <a:spcPts val="3500"/>
              </a:lnSpc>
              <a:buFont typeface="Arial"/>
              <a:buChar char="⚬"/>
            </a:pPr>
            <a:r>
              <a:rPr lang="en-US" sz="2499">
                <a:solidFill>
                  <a:srgbClr val="000000"/>
                </a:solidFill>
                <a:latin typeface="Arial"/>
                <a:ea typeface="Arial"/>
                <a:cs typeface="Arial"/>
                <a:sym typeface="Arial"/>
              </a:rPr>
              <a:t>entrer en contact avec des soutiens au sein de sa communauté.</a:t>
            </a:r>
          </a:p>
        </p:txBody>
      </p:sp>
      <p:sp>
        <p:nvSpPr>
          <p:cNvPr id="11" name="TextBox 11"/>
          <p:cNvSpPr txBox="1"/>
          <p:nvPr/>
        </p:nvSpPr>
        <p:spPr>
          <a:xfrm>
            <a:off x="10712428" y="2001159"/>
            <a:ext cx="6865016" cy="2544445"/>
          </a:xfrm>
          <a:prstGeom prst="rect">
            <a:avLst/>
          </a:prstGeom>
        </p:spPr>
        <p:txBody>
          <a:bodyPr lIns="0" tIns="0" rIns="0" bIns="0" rtlCol="0" anchor="t">
            <a:spAutoFit/>
          </a:bodyPr>
          <a:lstStyle/>
          <a:p>
            <a:pPr algn="l">
              <a:lnSpc>
                <a:spcPts val="4759"/>
              </a:lnSpc>
            </a:pPr>
            <a:r>
              <a:rPr lang="en-US" sz="3399" b="1">
                <a:solidFill>
                  <a:srgbClr val="000000"/>
                </a:solidFill>
                <a:latin typeface="Arial Bold"/>
                <a:ea typeface="Arial Bold"/>
                <a:cs typeface="Arial Bold"/>
                <a:sym typeface="Arial Bold"/>
              </a:rPr>
              <a:t>Tu acquerras les compétences suivantes :</a:t>
            </a:r>
          </a:p>
          <a:p>
            <a:pPr marL="571502" lvl="2" indent="-190501" algn="l">
              <a:lnSpc>
                <a:spcPts val="3500"/>
              </a:lnSpc>
              <a:buFont typeface="Arial"/>
              <a:buChar char="⚬"/>
            </a:pPr>
            <a:r>
              <a:rPr lang="en-US" sz="2499">
                <a:solidFill>
                  <a:srgbClr val="000000"/>
                </a:solidFill>
                <a:latin typeface="Arial"/>
                <a:ea typeface="Arial"/>
                <a:cs typeface="Arial"/>
                <a:sym typeface="Arial"/>
              </a:rPr>
              <a:t>prise de parole en public;</a:t>
            </a:r>
          </a:p>
          <a:p>
            <a:pPr marL="571502" lvl="2" indent="-190501" algn="l">
              <a:lnSpc>
                <a:spcPts val="3500"/>
              </a:lnSpc>
              <a:buFont typeface="Arial"/>
              <a:buChar char="⚬"/>
            </a:pPr>
            <a:r>
              <a:rPr lang="en-US" sz="2499">
                <a:solidFill>
                  <a:srgbClr val="000000"/>
                </a:solidFill>
                <a:latin typeface="Arial"/>
                <a:ea typeface="Arial"/>
                <a:cs typeface="Arial"/>
                <a:sym typeface="Arial"/>
              </a:rPr>
              <a:t>communication;</a:t>
            </a:r>
          </a:p>
          <a:p>
            <a:pPr marL="571502" lvl="2" indent="-190501" algn="l">
              <a:lnSpc>
                <a:spcPts val="3500"/>
              </a:lnSpc>
              <a:buFont typeface="Arial"/>
              <a:buChar char="⚬"/>
            </a:pPr>
            <a:r>
              <a:rPr lang="en-US" sz="2499">
                <a:solidFill>
                  <a:srgbClr val="000000"/>
                </a:solidFill>
                <a:latin typeface="Arial"/>
                <a:ea typeface="Arial"/>
                <a:cs typeface="Arial"/>
                <a:sym typeface="Arial"/>
              </a:rPr>
              <a:t>leadership;</a:t>
            </a:r>
          </a:p>
          <a:p>
            <a:pPr marL="571502" lvl="2" indent="-190501" algn="l">
              <a:lnSpc>
                <a:spcPts val="3500"/>
              </a:lnSpc>
              <a:buFont typeface="Arial"/>
              <a:buChar char="⚬"/>
            </a:pPr>
            <a:r>
              <a:rPr lang="en-US" sz="2499">
                <a:solidFill>
                  <a:srgbClr val="000000"/>
                </a:solidFill>
                <a:latin typeface="Arial"/>
                <a:ea typeface="Arial"/>
                <a:cs typeface="Arial"/>
                <a:sym typeface="Arial"/>
              </a:rPr>
              <a:t>défense des intérêts.</a:t>
            </a:r>
          </a:p>
        </p:txBody>
      </p:sp>
      <p:sp>
        <p:nvSpPr>
          <p:cNvPr id="12" name="TextBox 12"/>
          <p:cNvSpPr txBox="1"/>
          <p:nvPr/>
        </p:nvSpPr>
        <p:spPr>
          <a:xfrm>
            <a:off x="8110300" y="5291108"/>
            <a:ext cx="6865016" cy="2106295"/>
          </a:xfrm>
          <a:prstGeom prst="rect">
            <a:avLst/>
          </a:prstGeom>
        </p:spPr>
        <p:txBody>
          <a:bodyPr lIns="0" tIns="0" rIns="0" bIns="0" rtlCol="0" anchor="t">
            <a:spAutoFit/>
          </a:bodyPr>
          <a:lstStyle/>
          <a:p>
            <a:pPr algn="l">
              <a:lnSpc>
                <a:spcPts val="4759"/>
              </a:lnSpc>
            </a:pPr>
            <a:r>
              <a:rPr lang="en-US" sz="3399" b="1">
                <a:solidFill>
                  <a:srgbClr val="FFFFFF"/>
                </a:solidFill>
                <a:latin typeface="Arial Bold"/>
                <a:ea typeface="Arial Bold"/>
                <a:cs typeface="Arial Bold"/>
                <a:sym typeface="Arial Bold"/>
              </a:rPr>
              <a:t>Ce que tu réaliseras :</a:t>
            </a:r>
          </a:p>
          <a:p>
            <a:pPr marL="571502" lvl="2" indent="-190501" algn="l">
              <a:lnSpc>
                <a:spcPts val="3500"/>
              </a:lnSpc>
              <a:buFont typeface="Arial"/>
              <a:buChar char="⚬"/>
            </a:pPr>
            <a:r>
              <a:rPr lang="en-US" sz="2499">
                <a:solidFill>
                  <a:srgbClr val="FFFFFF"/>
                </a:solidFill>
                <a:latin typeface="Arial"/>
                <a:ea typeface="Arial"/>
                <a:cs typeface="Arial"/>
                <a:sym typeface="Arial"/>
              </a:rPr>
              <a:t>rencontrer de nouvelles personnes;</a:t>
            </a:r>
          </a:p>
          <a:p>
            <a:pPr marL="571502" lvl="2" indent="-190501" algn="l">
              <a:lnSpc>
                <a:spcPts val="3500"/>
              </a:lnSpc>
              <a:buFont typeface="Arial"/>
              <a:buChar char="⚬"/>
            </a:pPr>
            <a:r>
              <a:rPr lang="en-US" sz="2499">
                <a:solidFill>
                  <a:srgbClr val="FFFFFF"/>
                </a:solidFill>
                <a:latin typeface="Arial"/>
                <a:ea typeface="Arial"/>
                <a:cs typeface="Arial"/>
                <a:sym typeface="Arial"/>
              </a:rPr>
              <a:t>planifier et diriger des événements et des activités;</a:t>
            </a:r>
          </a:p>
          <a:p>
            <a:pPr marL="571502" lvl="2" indent="-190501" algn="l">
              <a:lnSpc>
                <a:spcPts val="3500"/>
              </a:lnSpc>
              <a:buFont typeface="Arial"/>
              <a:buChar char="⚬"/>
            </a:pPr>
            <a:r>
              <a:rPr lang="en-US" sz="2499">
                <a:solidFill>
                  <a:srgbClr val="FFFFFF"/>
                </a:solidFill>
                <a:latin typeface="Arial"/>
                <a:ea typeface="Arial"/>
                <a:cs typeface="Arial"/>
                <a:sym typeface="Arial"/>
              </a:rPr>
              <a:t>promouvoir le bien-être dans ta communauté.</a:t>
            </a:r>
          </a:p>
        </p:txBody>
      </p:sp>
      <p:grpSp>
        <p:nvGrpSpPr>
          <p:cNvPr id="13" name="Group 13"/>
          <p:cNvGrpSpPr/>
          <p:nvPr/>
        </p:nvGrpSpPr>
        <p:grpSpPr>
          <a:xfrm>
            <a:off x="5801875" y="8921102"/>
            <a:ext cx="6782175" cy="1117702"/>
            <a:chOff x="0" y="0"/>
            <a:chExt cx="9042900" cy="1490269"/>
          </a:xfrm>
        </p:grpSpPr>
        <p:grpSp>
          <p:nvGrpSpPr>
            <p:cNvPr id="14" name="Group 14"/>
            <p:cNvGrpSpPr/>
            <p:nvPr/>
          </p:nvGrpSpPr>
          <p:grpSpPr>
            <a:xfrm>
              <a:off x="0" y="0"/>
              <a:ext cx="9042900" cy="1490269"/>
              <a:chOff x="0" y="0"/>
              <a:chExt cx="1786252" cy="294374"/>
            </a:xfrm>
          </p:grpSpPr>
          <p:sp>
            <p:nvSpPr>
              <p:cNvPr id="15" name="Freeform 15"/>
              <p:cNvSpPr/>
              <p:nvPr/>
            </p:nvSpPr>
            <p:spPr>
              <a:xfrm>
                <a:off x="0" y="0"/>
                <a:ext cx="1786252" cy="294374"/>
              </a:xfrm>
              <a:custGeom>
                <a:avLst/>
                <a:gdLst/>
                <a:ahLst/>
                <a:cxnLst/>
                <a:rect l="l" t="t" r="r" b="b"/>
                <a:pathLst>
                  <a:path w="1786252" h="294374">
                    <a:moveTo>
                      <a:pt x="58217" y="0"/>
                    </a:moveTo>
                    <a:lnTo>
                      <a:pt x="1728035" y="0"/>
                    </a:lnTo>
                    <a:cubicBezTo>
                      <a:pt x="1743475" y="0"/>
                      <a:pt x="1758283" y="6134"/>
                      <a:pt x="1769201" y="17051"/>
                    </a:cubicBezTo>
                    <a:cubicBezTo>
                      <a:pt x="1780118" y="27969"/>
                      <a:pt x="1786252" y="42777"/>
                      <a:pt x="1786252" y="58217"/>
                    </a:cubicBezTo>
                    <a:lnTo>
                      <a:pt x="1786252" y="236157"/>
                    </a:lnTo>
                    <a:cubicBezTo>
                      <a:pt x="1786252" y="268310"/>
                      <a:pt x="1760187" y="294374"/>
                      <a:pt x="1728035" y="294374"/>
                    </a:cubicBezTo>
                    <a:lnTo>
                      <a:pt x="58217" y="294374"/>
                    </a:lnTo>
                    <a:cubicBezTo>
                      <a:pt x="26065" y="294374"/>
                      <a:pt x="0" y="268310"/>
                      <a:pt x="0" y="236157"/>
                    </a:cubicBezTo>
                    <a:lnTo>
                      <a:pt x="0" y="58217"/>
                    </a:lnTo>
                    <a:cubicBezTo>
                      <a:pt x="0" y="26065"/>
                      <a:pt x="26065" y="0"/>
                      <a:pt x="58217" y="0"/>
                    </a:cubicBezTo>
                    <a:close/>
                  </a:path>
                </a:pathLst>
              </a:custGeom>
              <a:solidFill>
                <a:srgbClr val="FFFFFF"/>
              </a:solidFill>
            </p:spPr>
            <p:txBody>
              <a:bodyPr/>
              <a:lstStyle/>
              <a:p>
                <a:endParaRPr lang="en-CA"/>
              </a:p>
            </p:txBody>
          </p:sp>
          <p:sp>
            <p:nvSpPr>
              <p:cNvPr id="16" name="TextBox 16"/>
              <p:cNvSpPr txBox="1"/>
              <p:nvPr/>
            </p:nvSpPr>
            <p:spPr>
              <a:xfrm>
                <a:off x="0" y="-47625"/>
                <a:ext cx="1786252" cy="341999"/>
              </a:xfrm>
              <a:prstGeom prst="rect">
                <a:avLst/>
              </a:prstGeom>
            </p:spPr>
            <p:txBody>
              <a:bodyPr lIns="50800" tIns="50800" rIns="50800" bIns="50800" rtlCol="0" anchor="ctr"/>
              <a:lstStyle/>
              <a:p>
                <a:pPr algn="ctr">
                  <a:lnSpc>
                    <a:spcPts val="2430"/>
                  </a:lnSpc>
                </a:pPr>
                <a:endParaRPr/>
              </a:p>
            </p:txBody>
          </p:sp>
        </p:grpSp>
        <p:sp>
          <p:nvSpPr>
            <p:cNvPr id="17" name="Freeform 17"/>
            <p:cNvSpPr/>
            <p:nvPr/>
          </p:nvSpPr>
          <p:spPr>
            <a:xfrm>
              <a:off x="509758" y="106298"/>
              <a:ext cx="7770879" cy="1277674"/>
            </a:xfrm>
            <a:custGeom>
              <a:avLst/>
              <a:gdLst/>
              <a:ahLst/>
              <a:cxnLst/>
              <a:rect l="l" t="t" r="r" b="b"/>
              <a:pathLst>
                <a:path w="7770879" h="1277674">
                  <a:moveTo>
                    <a:pt x="0" y="0"/>
                  </a:moveTo>
                  <a:lnTo>
                    <a:pt x="7770879" y="0"/>
                  </a:lnTo>
                  <a:lnTo>
                    <a:pt x="7770879" y="1277674"/>
                  </a:lnTo>
                  <a:lnTo>
                    <a:pt x="0" y="1277674"/>
                  </a:lnTo>
                  <a:lnTo>
                    <a:pt x="0" y="0"/>
                  </a:lnTo>
                  <a:close/>
                </a:path>
              </a:pathLst>
            </a:custGeom>
            <a:blipFill>
              <a:blip r:embed="rId9"/>
              <a:stretch>
                <a:fillRect/>
              </a:stretch>
            </a:blipFill>
          </p:spPr>
          <p:txBody>
            <a:bodyPr/>
            <a:lstStyle/>
            <a:p>
              <a:endParaRPr lang="en-CA"/>
            </a:p>
          </p:txBody>
        </p:sp>
      </p:gr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5757">
                <a:alpha val="100000"/>
              </a:srgbClr>
            </a:gs>
            <a:gs pos="100000">
              <a:srgbClr val="8C52FF">
                <a:alpha val="100000"/>
              </a:srgbClr>
            </a:gs>
          </a:gsLst>
          <a:lin ang="0"/>
        </a:gradFill>
        <a:effectLst/>
      </p:bgPr>
    </p:bg>
    <p:spTree>
      <p:nvGrpSpPr>
        <p:cNvPr id="1" name=""/>
        <p:cNvGrpSpPr/>
        <p:nvPr/>
      </p:nvGrpSpPr>
      <p:grpSpPr>
        <a:xfrm>
          <a:off x="0" y="0"/>
          <a:ext cx="0" cy="0"/>
          <a:chOff x="0" y="0"/>
          <a:chExt cx="0" cy="0"/>
        </a:xfrm>
      </p:grpSpPr>
      <p:grpSp>
        <p:nvGrpSpPr>
          <p:cNvPr id="2" name="Group 2"/>
          <p:cNvGrpSpPr/>
          <p:nvPr/>
        </p:nvGrpSpPr>
        <p:grpSpPr>
          <a:xfrm>
            <a:off x="644868" y="560500"/>
            <a:ext cx="15773400" cy="2031208"/>
            <a:chOff x="0" y="0"/>
            <a:chExt cx="21031200" cy="2708277"/>
          </a:xfrm>
        </p:grpSpPr>
        <p:sp>
          <p:nvSpPr>
            <p:cNvPr id="3" name="Freeform 3"/>
            <p:cNvSpPr/>
            <p:nvPr/>
          </p:nvSpPr>
          <p:spPr>
            <a:xfrm>
              <a:off x="0" y="0"/>
              <a:ext cx="21031200" cy="2708277"/>
            </a:xfrm>
            <a:custGeom>
              <a:avLst/>
              <a:gdLst/>
              <a:ahLst/>
              <a:cxnLst/>
              <a:rect l="l" t="t" r="r" b="b"/>
              <a:pathLst>
                <a:path w="21031200" h="2708277">
                  <a:moveTo>
                    <a:pt x="0" y="0"/>
                  </a:moveTo>
                  <a:lnTo>
                    <a:pt x="21031200" y="0"/>
                  </a:lnTo>
                  <a:lnTo>
                    <a:pt x="21031200" y="2708277"/>
                  </a:lnTo>
                  <a:lnTo>
                    <a:pt x="0" y="2708277"/>
                  </a:lnTo>
                  <a:close/>
                </a:path>
              </a:pathLst>
            </a:custGeom>
            <a:solidFill>
              <a:srgbClr val="000000">
                <a:alpha val="0"/>
              </a:srgbClr>
            </a:solidFill>
          </p:spPr>
          <p:txBody>
            <a:bodyPr/>
            <a:lstStyle/>
            <a:p>
              <a:endParaRPr lang="en-CA"/>
            </a:p>
          </p:txBody>
        </p:sp>
        <p:sp>
          <p:nvSpPr>
            <p:cNvPr id="4" name="TextBox 4"/>
            <p:cNvSpPr txBox="1"/>
            <p:nvPr/>
          </p:nvSpPr>
          <p:spPr>
            <a:xfrm>
              <a:off x="0" y="-57150"/>
              <a:ext cx="21031200" cy="2765427"/>
            </a:xfrm>
            <a:prstGeom prst="rect">
              <a:avLst/>
            </a:prstGeom>
          </p:spPr>
          <p:txBody>
            <a:bodyPr lIns="0" tIns="0" rIns="0" bIns="0" rtlCol="0" anchor="ctr"/>
            <a:lstStyle/>
            <a:p>
              <a:pPr algn="l">
                <a:lnSpc>
                  <a:spcPts val="7128"/>
                </a:lnSpc>
              </a:pPr>
              <a:r>
                <a:rPr lang="en-US" sz="6600" b="1">
                  <a:solidFill>
                    <a:srgbClr val="191932"/>
                  </a:solidFill>
                  <a:latin typeface="Arial Bold"/>
                  <a:ea typeface="Arial Bold"/>
                  <a:cs typeface="Arial Bold"/>
                  <a:sym typeface="Arial Bold"/>
                </a:rPr>
                <a:t>Qu’est-ce que la santé mentale?</a:t>
              </a:r>
            </a:p>
            <a:p>
              <a:pPr algn="l">
                <a:lnSpc>
                  <a:spcPts val="3240"/>
                </a:lnSpc>
              </a:pPr>
              <a:r>
                <a:rPr lang="en-US" sz="3000">
                  <a:solidFill>
                    <a:srgbClr val="FFFFFF"/>
                  </a:solidFill>
                  <a:latin typeface="Arial"/>
                  <a:ea typeface="Arial"/>
                  <a:cs typeface="Arial"/>
                  <a:sym typeface="Arial"/>
                </a:rPr>
                <a:t>Vidéo</a:t>
              </a:r>
            </a:p>
          </p:txBody>
        </p:sp>
      </p:grpSp>
      <p:sp>
        <p:nvSpPr>
          <p:cNvPr id="5" name="Freeform 5"/>
          <p:cNvSpPr/>
          <p:nvPr/>
        </p:nvSpPr>
        <p:spPr>
          <a:xfrm>
            <a:off x="12288393" y="8673340"/>
            <a:ext cx="5857142" cy="1427099"/>
          </a:xfrm>
          <a:custGeom>
            <a:avLst/>
            <a:gdLst/>
            <a:ahLst/>
            <a:cxnLst/>
            <a:rect l="l" t="t" r="r" b="b"/>
            <a:pathLst>
              <a:path w="5857142" h="1427099">
                <a:moveTo>
                  <a:pt x="0" y="0"/>
                </a:moveTo>
                <a:lnTo>
                  <a:pt x="5857142" y="0"/>
                </a:lnTo>
                <a:lnTo>
                  <a:pt x="5857142" y="1427099"/>
                </a:lnTo>
                <a:lnTo>
                  <a:pt x="0" y="142709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CA"/>
          </a:p>
        </p:txBody>
      </p:sp>
      <p:sp>
        <p:nvSpPr>
          <p:cNvPr id="6" name="Freeform 6"/>
          <p:cNvSpPr/>
          <p:nvPr/>
        </p:nvSpPr>
        <p:spPr>
          <a:xfrm>
            <a:off x="12422980" y="9159547"/>
            <a:ext cx="5722555" cy="940892"/>
          </a:xfrm>
          <a:custGeom>
            <a:avLst/>
            <a:gdLst/>
            <a:ahLst/>
            <a:cxnLst/>
            <a:rect l="l" t="t" r="r" b="b"/>
            <a:pathLst>
              <a:path w="5722555" h="940892">
                <a:moveTo>
                  <a:pt x="0" y="0"/>
                </a:moveTo>
                <a:lnTo>
                  <a:pt x="5722555" y="0"/>
                </a:lnTo>
                <a:lnTo>
                  <a:pt x="5722555" y="940892"/>
                </a:lnTo>
                <a:lnTo>
                  <a:pt x="0" y="940892"/>
                </a:lnTo>
                <a:lnTo>
                  <a:pt x="0" y="0"/>
                </a:lnTo>
                <a:close/>
              </a:path>
            </a:pathLst>
          </a:custGeom>
          <a:blipFill>
            <a:blip r:embed="rId6"/>
            <a:stretch>
              <a:fillRect/>
            </a:stretch>
          </a:blipFill>
        </p:spPr>
        <p:txBody>
          <a:bodyPr/>
          <a:lstStyle/>
          <a:p>
            <a:endParaRPr lang="en-CA"/>
          </a:p>
        </p:txBody>
      </p:sp>
      <p:pic>
        <p:nvPicPr>
          <p:cNvPr id="7" name="Online Media 6" title="C'est quoi au juste, la santé mentale?">
            <a:hlinkClick r:id="" action="ppaction://media"/>
            <a:extLst>
              <a:ext uri="{FF2B5EF4-FFF2-40B4-BE49-F238E27FC236}">
                <a16:creationId xmlns:a16="http://schemas.microsoft.com/office/drawing/2014/main" id="{6D949A4B-E691-B6CE-ECB8-B0C0DFC19554}"/>
              </a:ext>
            </a:extLst>
          </p:cNvPr>
          <p:cNvPicPr>
            <a:picLocks noRot="1" noChangeAspect="1"/>
          </p:cNvPicPr>
          <p:nvPr>
            <a:videoFile r:link="rId1"/>
          </p:nvPr>
        </p:nvPicPr>
        <p:blipFill>
          <a:blip r:embed="rId7"/>
          <a:stretch>
            <a:fillRect/>
          </a:stretch>
        </p:blipFill>
        <p:spPr>
          <a:xfrm>
            <a:off x="3505200" y="1984910"/>
            <a:ext cx="12268200" cy="693153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24384000" cy="13716000"/>
          </a:xfrm>
        </p:grpSpPr>
        <p:sp>
          <p:nvSpPr>
            <p:cNvPr id="3" name="Freeform 3"/>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lnTo>
                    <a:pt x="0" y="0"/>
                  </a:lnTo>
                  <a:close/>
                </a:path>
              </a:pathLst>
            </a:custGeom>
            <a:blipFill>
              <a:blip r:embed="rId3"/>
              <a:stretch>
                <a:fillRect/>
              </a:stretch>
            </a:blipFill>
          </p:spPr>
          <p:txBody>
            <a:bodyPr/>
            <a:lstStyle/>
            <a:p>
              <a:endParaRPr lang="en-CA"/>
            </a:p>
          </p:txBody>
        </p:sp>
      </p:grpSp>
      <p:sp>
        <p:nvSpPr>
          <p:cNvPr id="4" name="Freeform 4"/>
          <p:cNvSpPr/>
          <p:nvPr/>
        </p:nvSpPr>
        <p:spPr>
          <a:xfrm>
            <a:off x="1389209" y="2120289"/>
            <a:ext cx="4741938" cy="2005927"/>
          </a:xfrm>
          <a:custGeom>
            <a:avLst/>
            <a:gdLst/>
            <a:ahLst/>
            <a:cxnLst/>
            <a:rect l="l" t="t" r="r" b="b"/>
            <a:pathLst>
              <a:path w="4741938" h="2005927">
                <a:moveTo>
                  <a:pt x="0" y="0"/>
                </a:moveTo>
                <a:lnTo>
                  <a:pt x="4741938" y="0"/>
                </a:lnTo>
                <a:lnTo>
                  <a:pt x="4741938" y="2005927"/>
                </a:lnTo>
                <a:lnTo>
                  <a:pt x="0" y="200592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CA"/>
          </a:p>
        </p:txBody>
      </p:sp>
      <p:sp>
        <p:nvSpPr>
          <p:cNvPr id="5" name="Freeform 5"/>
          <p:cNvSpPr/>
          <p:nvPr/>
        </p:nvSpPr>
        <p:spPr>
          <a:xfrm>
            <a:off x="11534145" y="1509795"/>
            <a:ext cx="3653934" cy="2005927"/>
          </a:xfrm>
          <a:custGeom>
            <a:avLst/>
            <a:gdLst/>
            <a:ahLst/>
            <a:cxnLst/>
            <a:rect l="l" t="t" r="r" b="b"/>
            <a:pathLst>
              <a:path w="3653934" h="2005927">
                <a:moveTo>
                  <a:pt x="0" y="0"/>
                </a:moveTo>
                <a:lnTo>
                  <a:pt x="3653934" y="0"/>
                </a:lnTo>
                <a:lnTo>
                  <a:pt x="3653934" y="2005927"/>
                </a:lnTo>
                <a:lnTo>
                  <a:pt x="0" y="200592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CA"/>
          </a:p>
        </p:txBody>
      </p:sp>
      <p:sp>
        <p:nvSpPr>
          <p:cNvPr id="6" name="Freeform 6"/>
          <p:cNvSpPr/>
          <p:nvPr/>
        </p:nvSpPr>
        <p:spPr>
          <a:xfrm>
            <a:off x="12169067" y="6173884"/>
            <a:ext cx="3653934" cy="2005927"/>
          </a:xfrm>
          <a:custGeom>
            <a:avLst/>
            <a:gdLst/>
            <a:ahLst/>
            <a:cxnLst/>
            <a:rect l="l" t="t" r="r" b="b"/>
            <a:pathLst>
              <a:path w="3653934" h="2005927">
                <a:moveTo>
                  <a:pt x="0" y="0"/>
                </a:moveTo>
                <a:lnTo>
                  <a:pt x="3653934" y="0"/>
                </a:lnTo>
                <a:lnTo>
                  <a:pt x="3653934" y="2005927"/>
                </a:lnTo>
                <a:lnTo>
                  <a:pt x="0" y="200592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CA"/>
          </a:p>
        </p:txBody>
      </p:sp>
      <p:sp>
        <p:nvSpPr>
          <p:cNvPr id="7" name="Freeform 7"/>
          <p:cNvSpPr/>
          <p:nvPr/>
        </p:nvSpPr>
        <p:spPr>
          <a:xfrm>
            <a:off x="2616040" y="7051830"/>
            <a:ext cx="3653934" cy="2005927"/>
          </a:xfrm>
          <a:custGeom>
            <a:avLst/>
            <a:gdLst/>
            <a:ahLst/>
            <a:cxnLst/>
            <a:rect l="l" t="t" r="r" b="b"/>
            <a:pathLst>
              <a:path w="3653934" h="2005927">
                <a:moveTo>
                  <a:pt x="0" y="0"/>
                </a:moveTo>
                <a:lnTo>
                  <a:pt x="3653934" y="0"/>
                </a:lnTo>
                <a:lnTo>
                  <a:pt x="3653934" y="2005927"/>
                </a:lnTo>
                <a:lnTo>
                  <a:pt x="0" y="200592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CA"/>
          </a:p>
        </p:txBody>
      </p:sp>
      <p:sp>
        <p:nvSpPr>
          <p:cNvPr id="8" name="Freeform 8"/>
          <p:cNvSpPr/>
          <p:nvPr/>
        </p:nvSpPr>
        <p:spPr>
          <a:xfrm rot="-532688">
            <a:off x="5574427" y="3077085"/>
            <a:ext cx="6786340" cy="4821549"/>
          </a:xfrm>
          <a:custGeom>
            <a:avLst/>
            <a:gdLst/>
            <a:ahLst/>
            <a:cxnLst/>
            <a:rect l="l" t="t" r="r" b="b"/>
            <a:pathLst>
              <a:path w="6786340" h="4821549">
                <a:moveTo>
                  <a:pt x="0" y="0"/>
                </a:moveTo>
                <a:lnTo>
                  <a:pt x="6786340" y="0"/>
                </a:lnTo>
                <a:lnTo>
                  <a:pt x="6786340" y="4821549"/>
                </a:lnTo>
                <a:lnTo>
                  <a:pt x="0" y="4821549"/>
                </a:lnTo>
                <a:lnTo>
                  <a:pt x="0" y="0"/>
                </a:lnTo>
                <a:close/>
              </a:path>
            </a:pathLst>
          </a:custGeom>
          <a:blipFill>
            <a:blip r:embed="rId8">
              <a:extLst>
                <a:ext uri="{96DAC541-7B7A-43D3-8B79-37D633B846F1}">
                  <asvg:svgBlip xmlns:asvg="http://schemas.microsoft.com/office/drawing/2016/SVG/main" r:embed="rId9"/>
                </a:ext>
              </a:extLst>
            </a:blip>
            <a:stretch>
              <a:fillRect t="-42" b="-42"/>
            </a:stretch>
          </a:blipFill>
        </p:spPr>
        <p:txBody>
          <a:bodyPr/>
          <a:lstStyle/>
          <a:p>
            <a:endParaRPr lang="en-CA"/>
          </a:p>
        </p:txBody>
      </p:sp>
      <p:sp>
        <p:nvSpPr>
          <p:cNvPr id="9" name="TextBox 9"/>
          <p:cNvSpPr txBox="1"/>
          <p:nvPr/>
        </p:nvSpPr>
        <p:spPr>
          <a:xfrm>
            <a:off x="1389209" y="2847971"/>
            <a:ext cx="4741938" cy="563869"/>
          </a:xfrm>
          <a:prstGeom prst="rect">
            <a:avLst/>
          </a:prstGeom>
        </p:spPr>
        <p:txBody>
          <a:bodyPr lIns="0" tIns="0" rIns="0" bIns="0" rtlCol="0" anchor="t">
            <a:spAutoFit/>
          </a:bodyPr>
          <a:lstStyle/>
          <a:p>
            <a:pPr algn="ctr">
              <a:lnSpc>
                <a:spcPts val="4039"/>
              </a:lnSpc>
            </a:pPr>
            <a:r>
              <a:rPr lang="en-US" sz="3200">
                <a:solidFill>
                  <a:srgbClr val="FFFFFF"/>
                </a:solidFill>
                <a:latin typeface="Arial"/>
                <a:ea typeface="Arial"/>
                <a:cs typeface="Arial"/>
                <a:sym typeface="Arial"/>
              </a:rPr>
              <a:t>Maladie mentale grave</a:t>
            </a:r>
          </a:p>
        </p:txBody>
      </p:sp>
      <p:sp>
        <p:nvSpPr>
          <p:cNvPr id="10" name="TextBox 10"/>
          <p:cNvSpPr txBox="1"/>
          <p:nvPr/>
        </p:nvSpPr>
        <p:spPr>
          <a:xfrm>
            <a:off x="1028700" y="-175150"/>
            <a:ext cx="16487626" cy="1940975"/>
          </a:xfrm>
          <a:prstGeom prst="rect">
            <a:avLst/>
          </a:prstGeom>
        </p:spPr>
        <p:txBody>
          <a:bodyPr lIns="0" tIns="0" rIns="0" bIns="0" rtlCol="0" anchor="t">
            <a:spAutoFit/>
          </a:bodyPr>
          <a:lstStyle/>
          <a:p>
            <a:pPr algn="ctr">
              <a:lnSpc>
                <a:spcPts val="12880"/>
              </a:lnSpc>
            </a:pPr>
            <a:r>
              <a:rPr lang="en-US" sz="8000" b="1">
                <a:solidFill>
                  <a:srgbClr val="BB4F82"/>
                </a:solidFill>
                <a:latin typeface="Arial Bold"/>
                <a:ea typeface="Arial Bold"/>
                <a:cs typeface="Arial Bold"/>
                <a:sym typeface="Arial Bold"/>
              </a:rPr>
              <a:t>Le continuum de la santé mentale</a:t>
            </a:r>
          </a:p>
        </p:txBody>
      </p:sp>
      <p:sp>
        <p:nvSpPr>
          <p:cNvPr id="11" name="TextBox 11"/>
          <p:cNvSpPr txBox="1"/>
          <p:nvPr/>
        </p:nvSpPr>
        <p:spPr>
          <a:xfrm>
            <a:off x="11752207" y="2241160"/>
            <a:ext cx="3217809" cy="1031776"/>
          </a:xfrm>
          <a:prstGeom prst="rect">
            <a:avLst/>
          </a:prstGeom>
        </p:spPr>
        <p:txBody>
          <a:bodyPr lIns="0" tIns="0" rIns="0" bIns="0" rtlCol="0" anchor="t">
            <a:spAutoFit/>
          </a:bodyPr>
          <a:lstStyle/>
          <a:p>
            <a:pPr algn="ctr">
              <a:lnSpc>
                <a:spcPts val="3799"/>
              </a:lnSpc>
            </a:pPr>
            <a:r>
              <a:rPr lang="en-US" sz="3200">
                <a:solidFill>
                  <a:srgbClr val="FFFFFF"/>
                </a:solidFill>
                <a:latin typeface="Arial"/>
                <a:ea typeface="Arial"/>
                <a:cs typeface="Arial"/>
                <a:sym typeface="Arial"/>
              </a:rPr>
              <a:t>Bonne santé mentale</a:t>
            </a:r>
          </a:p>
        </p:txBody>
      </p:sp>
      <p:sp>
        <p:nvSpPr>
          <p:cNvPr id="12" name="TextBox 12"/>
          <p:cNvSpPr txBox="1"/>
          <p:nvPr/>
        </p:nvSpPr>
        <p:spPr>
          <a:xfrm>
            <a:off x="12294760" y="6949440"/>
            <a:ext cx="3402547" cy="1006128"/>
          </a:xfrm>
          <a:prstGeom prst="rect">
            <a:avLst/>
          </a:prstGeom>
        </p:spPr>
        <p:txBody>
          <a:bodyPr lIns="0" tIns="0" rIns="0" bIns="0" rtlCol="0" anchor="t">
            <a:spAutoFit/>
          </a:bodyPr>
          <a:lstStyle/>
          <a:p>
            <a:pPr algn="ctr">
              <a:lnSpc>
                <a:spcPts val="3719"/>
              </a:lnSpc>
            </a:pPr>
            <a:r>
              <a:rPr lang="en-US" sz="3200">
                <a:solidFill>
                  <a:srgbClr val="FFFFFF"/>
                </a:solidFill>
                <a:latin typeface="Arial"/>
                <a:ea typeface="Arial"/>
                <a:cs typeface="Arial"/>
                <a:sym typeface="Arial"/>
              </a:rPr>
              <a:t>Aucune maladie mentale</a:t>
            </a:r>
          </a:p>
        </p:txBody>
      </p:sp>
      <p:sp>
        <p:nvSpPr>
          <p:cNvPr id="13" name="TextBox 13"/>
          <p:cNvSpPr txBox="1"/>
          <p:nvPr/>
        </p:nvSpPr>
        <p:spPr>
          <a:xfrm>
            <a:off x="2616040" y="7717155"/>
            <a:ext cx="3529618" cy="1172468"/>
          </a:xfrm>
          <a:prstGeom prst="rect">
            <a:avLst/>
          </a:prstGeom>
        </p:spPr>
        <p:txBody>
          <a:bodyPr lIns="0" tIns="0" rIns="0" bIns="0" rtlCol="0" anchor="t">
            <a:spAutoFit/>
          </a:bodyPr>
          <a:lstStyle/>
          <a:p>
            <a:pPr algn="ctr">
              <a:lnSpc>
                <a:spcPts val="4199"/>
              </a:lnSpc>
            </a:pPr>
            <a:r>
              <a:rPr lang="en-US" sz="3200">
                <a:solidFill>
                  <a:srgbClr val="FFFFFF"/>
                </a:solidFill>
                <a:latin typeface="Arial"/>
                <a:ea typeface="Arial"/>
                <a:cs typeface="Arial"/>
                <a:sym typeface="Arial"/>
              </a:rPr>
              <a:t>Mauvaise santé mentale</a:t>
            </a:r>
          </a:p>
        </p:txBody>
      </p:sp>
      <p:sp>
        <p:nvSpPr>
          <p:cNvPr id="14" name="TextBox 14"/>
          <p:cNvSpPr txBox="1"/>
          <p:nvPr/>
        </p:nvSpPr>
        <p:spPr>
          <a:xfrm>
            <a:off x="10192144" y="4890258"/>
            <a:ext cx="4205233" cy="809955"/>
          </a:xfrm>
          <a:prstGeom prst="rect">
            <a:avLst/>
          </a:prstGeom>
        </p:spPr>
        <p:txBody>
          <a:bodyPr lIns="0" tIns="0" rIns="0" bIns="0" rtlCol="0" anchor="t">
            <a:spAutoFit/>
          </a:bodyPr>
          <a:lstStyle/>
          <a:p>
            <a:pPr algn="ctr">
              <a:lnSpc>
                <a:spcPts val="3000"/>
              </a:lnSpc>
            </a:pPr>
            <a:r>
              <a:rPr lang="en-US" sz="2400">
                <a:solidFill>
                  <a:srgbClr val="000000"/>
                </a:solidFill>
                <a:latin typeface="Arial"/>
                <a:ea typeface="Arial"/>
                <a:cs typeface="Arial"/>
                <a:sym typeface="Arial"/>
              </a:rPr>
              <a:t>Bonne santé mentale sans aucune maladie mentale grave</a:t>
            </a:r>
          </a:p>
        </p:txBody>
      </p:sp>
      <p:sp>
        <p:nvSpPr>
          <p:cNvPr id="15" name="TextBox 15"/>
          <p:cNvSpPr txBox="1"/>
          <p:nvPr/>
        </p:nvSpPr>
        <p:spPr>
          <a:xfrm>
            <a:off x="7328911" y="7143750"/>
            <a:ext cx="4205233" cy="809955"/>
          </a:xfrm>
          <a:prstGeom prst="rect">
            <a:avLst/>
          </a:prstGeom>
        </p:spPr>
        <p:txBody>
          <a:bodyPr lIns="0" tIns="0" rIns="0" bIns="0" rtlCol="0" anchor="t">
            <a:spAutoFit/>
          </a:bodyPr>
          <a:lstStyle/>
          <a:p>
            <a:pPr algn="ctr">
              <a:lnSpc>
                <a:spcPts val="3000"/>
              </a:lnSpc>
            </a:pPr>
            <a:r>
              <a:rPr lang="en-US" sz="2400">
                <a:solidFill>
                  <a:srgbClr val="000000"/>
                </a:solidFill>
                <a:latin typeface="Arial"/>
                <a:ea typeface="Arial"/>
                <a:cs typeface="Arial"/>
                <a:sym typeface="Arial"/>
              </a:rPr>
              <a:t>Mauvaise santé mentale sans aucune maladie mentale grave</a:t>
            </a:r>
          </a:p>
        </p:txBody>
      </p:sp>
      <p:sp>
        <p:nvSpPr>
          <p:cNvPr id="16" name="TextBox 16"/>
          <p:cNvSpPr txBox="1"/>
          <p:nvPr/>
        </p:nvSpPr>
        <p:spPr>
          <a:xfrm>
            <a:off x="3639692" y="5273985"/>
            <a:ext cx="4205233" cy="809955"/>
          </a:xfrm>
          <a:prstGeom prst="rect">
            <a:avLst/>
          </a:prstGeom>
        </p:spPr>
        <p:txBody>
          <a:bodyPr lIns="0" tIns="0" rIns="0" bIns="0" rtlCol="0" anchor="t">
            <a:spAutoFit/>
          </a:bodyPr>
          <a:lstStyle/>
          <a:p>
            <a:pPr algn="ctr">
              <a:lnSpc>
                <a:spcPts val="3000"/>
              </a:lnSpc>
            </a:pPr>
            <a:r>
              <a:rPr lang="en-US" sz="2400">
                <a:solidFill>
                  <a:srgbClr val="000000"/>
                </a:solidFill>
                <a:latin typeface="Arial"/>
                <a:ea typeface="Arial"/>
                <a:cs typeface="Arial"/>
                <a:sym typeface="Arial"/>
              </a:rPr>
              <a:t>Mauvaise santé mentale avec maladie mentale grave</a:t>
            </a:r>
          </a:p>
        </p:txBody>
      </p:sp>
      <p:sp>
        <p:nvSpPr>
          <p:cNvPr id="17" name="TextBox 17"/>
          <p:cNvSpPr txBox="1"/>
          <p:nvPr/>
        </p:nvSpPr>
        <p:spPr>
          <a:xfrm>
            <a:off x="6612991" y="3211816"/>
            <a:ext cx="4205233" cy="809955"/>
          </a:xfrm>
          <a:prstGeom prst="rect">
            <a:avLst/>
          </a:prstGeom>
        </p:spPr>
        <p:txBody>
          <a:bodyPr lIns="0" tIns="0" rIns="0" bIns="0" rtlCol="0" anchor="t">
            <a:spAutoFit/>
          </a:bodyPr>
          <a:lstStyle/>
          <a:p>
            <a:pPr algn="ctr">
              <a:lnSpc>
                <a:spcPts val="3000"/>
              </a:lnSpc>
            </a:pPr>
            <a:r>
              <a:rPr lang="en-US" sz="2400">
                <a:solidFill>
                  <a:srgbClr val="000000"/>
                </a:solidFill>
                <a:latin typeface="Arial"/>
                <a:ea typeface="Arial"/>
                <a:cs typeface="Arial"/>
                <a:sym typeface="Arial"/>
              </a:rPr>
              <a:t>Bonne santé mentale avec maladie mentale grave</a:t>
            </a:r>
          </a:p>
        </p:txBody>
      </p:sp>
      <p:grpSp>
        <p:nvGrpSpPr>
          <p:cNvPr id="18" name="Group 18"/>
          <p:cNvGrpSpPr/>
          <p:nvPr/>
        </p:nvGrpSpPr>
        <p:grpSpPr>
          <a:xfrm>
            <a:off x="5801875" y="8740275"/>
            <a:ext cx="7027112" cy="1298529"/>
            <a:chOff x="0" y="-241102"/>
            <a:chExt cx="9369482" cy="1731371"/>
          </a:xfrm>
        </p:grpSpPr>
        <p:grpSp>
          <p:nvGrpSpPr>
            <p:cNvPr id="19" name="Group 19"/>
            <p:cNvGrpSpPr/>
            <p:nvPr/>
          </p:nvGrpSpPr>
          <p:grpSpPr>
            <a:xfrm>
              <a:off x="0" y="-241102"/>
              <a:ext cx="9369482" cy="1731371"/>
              <a:chOff x="0" y="-47625"/>
              <a:chExt cx="1850762" cy="341999"/>
            </a:xfrm>
          </p:grpSpPr>
          <p:sp>
            <p:nvSpPr>
              <p:cNvPr id="20" name="Freeform 20"/>
              <p:cNvSpPr/>
              <p:nvPr/>
            </p:nvSpPr>
            <p:spPr>
              <a:xfrm>
                <a:off x="64510" y="0"/>
                <a:ext cx="1786252" cy="294374"/>
              </a:xfrm>
              <a:custGeom>
                <a:avLst/>
                <a:gdLst/>
                <a:ahLst/>
                <a:cxnLst/>
                <a:rect l="l" t="t" r="r" b="b"/>
                <a:pathLst>
                  <a:path w="1786252" h="294374">
                    <a:moveTo>
                      <a:pt x="58217" y="0"/>
                    </a:moveTo>
                    <a:lnTo>
                      <a:pt x="1728035" y="0"/>
                    </a:lnTo>
                    <a:cubicBezTo>
                      <a:pt x="1743475" y="0"/>
                      <a:pt x="1758283" y="6134"/>
                      <a:pt x="1769201" y="17051"/>
                    </a:cubicBezTo>
                    <a:cubicBezTo>
                      <a:pt x="1780118" y="27969"/>
                      <a:pt x="1786252" y="42777"/>
                      <a:pt x="1786252" y="58217"/>
                    </a:cubicBezTo>
                    <a:lnTo>
                      <a:pt x="1786252" y="236157"/>
                    </a:lnTo>
                    <a:cubicBezTo>
                      <a:pt x="1786252" y="268310"/>
                      <a:pt x="1760187" y="294374"/>
                      <a:pt x="1728035" y="294374"/>
                    </a:cubicBezTo>
                    <a:lnTo>
                      <a:pt x="58217" y="294374"/>
                    </a:lnTo>
                    <a:cubicBezTo>
                      <a:pt x="26065" y="294374"/>
                      <a:pt x="0" y="268310"/>
                      <a:pt x="0" y="236157"/>
                    </a:cubicBezTo>
                    <a:lnTo>
                      <a:pt x="0" y="58217"/>
                    </a:lnTo>
                    <a:cubicBezTo>
                      <a:pt x="0" y="26065"/>
                      <a:pt x="26065" y="0"/>
                      <a:pt x="58217" y="0"/>
                    </a:cubicBezTo>
                    <a:close/>
                  </a:path>
                </a:pathLst>
              </a:custGeom>
              <a:solidFill>
                <a:srgbClr val="FFFFFF"/>
              </a:solidFill>
            </p:spPr>
            <p:txBody>
              <a:bodyPr/>
              <a:lstStyle/>
              <a:p>
                <a:endParaRPr lang="en-CA"/>
              </a:p>
            </p:txBody>
          </p:sp>
          <p:sp>
            <p:nvSpPr>
              <p:cNvPr id="21" name="TextBox 21"/>
              <p:cNvSpPr txBox="1"/>
              <p:nvPr/>
            </p:nvSpPr>
            <p:spPr>
              <a:xfrm>
                <a:off x="0" y="-47625"/>
                <a:ext cx="1786252" cy="341999"/>
              </a:xfrm>
              <a:prstGeom prst="rect">
                <a:avLst/>
              </a:prstGeom>
            </p:spPr>
            <p:txBody>
              <a:bodyPr lIns="50800" tIns="50800" rIns="50800" bIns="50800" rtlCol="0" anchor="ctr"/>
              <a:lstStyle/>
              <a:p>
                <a:pPr algn="ctr">
                  <a:lnSpc>
                    <a:spcPts val="2430"/>
                  </a:lnSpc>
                </a:pPr>
                <a:endParaRPr/>
              </a:p>
            </p:txBody>
          </p:sp>
        </p:grpSp>
        <p:sp>
          <p:nvSpPr>
            <p:cNvPr id="22" name="Freeform 22"/>
            <p:cNvSpPr/>
            <p:nvPr/>
          </p:nvSpPr>
          <p:spPr>
            <a:xfrm>
              <a:off x="509758" y="106298"/>
              <a:ext cx="7770879" cy="1277674"/>
            </a:xfrm>
            <a:custGeom>
              <a:avLst/>
              <a:gdLst/>
              <a:ahLst/>
              <a:cxnLst/>
              <a:rect l="l" t="t" r="r" b="b"/>
              <a:pathLst>
                <a:path w="7770879" h="1277674">
                  <a:moveTo>
                    <a:pt x="0" y="0"/>
                  </a:moveTo>
                  <a:lnTo>
                    <a:pt x="7770879" y="0"/>
                  </a:lnTo>
                  <a:lnTo>
                    <a:pt x="7770879" y="1277674"/>
                  </a:lnTo>
                  <a:lnTo>
                    <a:pt x="0" y="1277674"/>
                  </a:lnTo>
                  <a:lnTo>
                    <a:pt x="0" y="0"/>
                  </a:lnTo>
                  <a:close/>
                </a:path>
              </a:pathLst>
            </a:custGeom>
            <a:blipFill>
              <a:blip r:embed="rId10"/>
              <a:stretch>
                <a:fillRect/>
              </a:stretch>
            </a:blipFill>
          </p:spPr>
          <p:txBody>
            <a:bodyPr/>
            <a:lstStyle/>
            <a:p>
              <a:endParaRPr lang="en-CA" dirty="0"/>
            </a:p>
          </p:txBody>
        </p:sp>
      </p:gr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CA"/>
          </a:p>
        </p:txBody>
      </p:sp>
      <p:sp>
        <p:nvSpPr>
          <p:cNvPr id="3" name="TextBox 3"/>
          <p:cNvSpPr txBox="1"/>
          <p:nvPr/>
        </p:nvSpPr>
        <p:spPr>
          <a:xfrm>
            <a:off x="4681471" y="4483569"/>
            <a:ext cx="8925058" cy="1203181"/>
          </a:xfrm>
          <a:prstGeom prst="rect">
            <a:avLst/>
          </a:prstGeom>
        </p:spPr>
        <p:txBody>
          <a:bodyPr lIns="0" tIns="0" rIns="0" bIns="0" rtlCol="0" anchor="t">
            <a:spAutoFit/>
          </a:bodyPr>
          <a:lstStyle/>
          <a:p>
            <a:pPr algn="ctr">
              <a:lnSpc>
                <a:spcPts val="3719"/>
              </a:lnSpc>
            </a:pPr>
            <a:r>
              <a:rPr lang="en-US" sz="3099">
                <a:solidFill>
                  <a:srgbClr val="000000"/>
                </a:solidFill>
                <a:latin typeface="Arial"/>
                <a:ea typeface="Arial"/>
                <a:cs typeface="Arial"/>
                <a:sym typeface="Arial"/>
              </a:rPr>
              <a:t>Diapositive sur la reconnaissance des terres</a:t>
            </a:r>
          </a:p>
          <a:p>
            <a:pPr algn="ctr">
              <a:lnSpc>
                <a:spcPts val="3240"/>
              </a:lnSpc>
            </a:pPr>
            <a:r>
              <a:rPr lang="en-US" sz="2700">
                <a:solidFill>
                  <a:srgbClr val="000000"/>
                </a:solidFill>
                <a:latin typeface="Arial"/>
                <a:ea typeface="Arial"/>
                <a:cs typeface="Arial"/>
                <a:sym typeface="Arial"/>
              </a:rPr>
              <a:t>(facultative)</a:t>
            </a:r>
          </a:p>
        </p:txBody>
      </p:sp>
      <p:sp>
        <p:nvSpPr>
          <p:cNvPr id="4" name="Freeform 4"/>
          <p:cNvSpPr/>
          <p:nvPr/>
        </p:nvSpPr>
        <p:spPr>
          <a:xfrm>
            <a:off x="6229920" y="9065872"/>
            <a:ext cx="5828159" cy="958256"/>
          </a:xfrm>
          <a:custGeom>
            <a:avLst/>
            <a:gdLst/>
            <a:ahLst/>
            <a:cxnLst/>
            <a:rect l="l" t="t" r="r" b="b"/>
            <a:pathLst>
              <a:path w="5828159" h="958256">
                <a:moveTo>
                  <a:pt x="0" y="0"/>
                </a:moveTo>
                <a:lnTo>
                  <a:pt x="5828160" y="0"/>
                </a:lnTo>
                <a:lnTo>
                  <a:pt x="5828160" y="958255"/>
                </a:lnTo>
                <a:lnTo>
                  <a:pt x="0" y="958255"/>
                </a:lnTo>
                <a:lnTo>
                  <a:pt x="0" y="0"/>
                </a:lnTo>
                <a:close/>
              </a:path>
            </a:pathLst>
          </a:custGeom>
          <a:blipFill>
            <a:blip r:embed="rId4"/>
            <a:stretch>
              <a:fillRect/>
            </a:stretch>
          </a:blipFill>
        </p:spPr>
        <p:txBody>
          <a:bodyPr/>
          <a:lstStyle/>
          <a:p>
            <a:endParaRPr lang="en-CA"/>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CA"/>
          </a:p>
        </p:txBody>
      </p:sp>
      <p:sp>
        <p:nvSpPr>
          <p:cNvPr id="3" name="TextBox 3"/>
          <p:cNvSpPr txBox="1"/>
          <p:nvPr/>
        </p:nvSpPr>
        <p:spPr>
          <a:xfrm>
            <a:off x="1324304" y="680380"/>
            <a:ext cx="8584324" cy="654010"/>
          </a:xfrm>
          <a:prstGeom prst="rect">
            <a:avLst/>
          </a:prstGeom>
        </p:spPr>
        <p:txBody>
          <a:bodyPr lIns="0" tIns="0" rIns="0" bIns="0" rtlCol="0" anchor="t">
            <a:spAutoFit/>
          </a:bodyPr>
          <a:lstStyle/>
          <a:p>
            <a:pPr algn="l">
              <a:lnSpc>
                <a:spcPts val="3240"/>
              </a:lnSpc>
            </a:pPr>
            <a:r>
              <a:rPr lang="en-US" sz="2700">
                <a:solidFill>
                  <a:srgbClr val="000000"/>
                </a:solidFill>
                <a:latin typeface="Arial"/>
                <a:ea typeface="Arial"/>
                <a:cs typeface="Arial"/>
                <a:sym typeface="Arial"/>
              </a:rPr>
              <a:t>Qu’est-ce que la santé mentale? </a:t>
            </a:r>
          </a:p>
        </p:txBody>
      </p:sp>
      <p:sp>
        <p:nvSpPr>
          <p:cNvPr id="4" name="Freeform 4"/>
          <p:cNvSpPr/>
          <p:nvPr/>
        </p:nvSpPr>
        <p:spPr>
          <a:xfrm>
            <a:off x="-110879" y="-169583"/>
            <a:ext cx="6611593" cy="10874066"/>
          </a:xfrm>
          <a:custGeom>
            <a:avLst/>
            <a:gdLst/>
            <a:ahLst/>
            <a:cxnLst/>
            <a:rect l="l" t="t" r="r" b="b"/>
            <a:pathLst>
              <a:path w="6611593" h="10874066">
                <a:moveTo>
                  <a:pt x="0" y="0"/>
                </a:moveTo>
                <a:lnTo>
                  <a:pt x="6611593" y="0"/>
                </a:lnTo>
                <a:lnTo>
                  <a:pt x="6611593" y="10874066"/>
                </a:lnTo>
                <a:lnTo>
                  <a:pt x="0" y="10874066"/>
                </a:lnTo>
                <a:lnTo>
                  <a:pt x="0" y="0"/>
                </a:lnTo>
                <a:close/>
              </a:path>
            </a:pathLst>
          </a:custGeom>
          <a:blipFill>
            <a:blip r:embed="rId5">
              <a:extLst>
                <a:ext uri="{96DAC541-7B7A-43D3-8B79-37D633B846F1}">
                  <asvg:svgBlip xmlns:asvg="http://schemas.microsoft.com/office/drawing/2016/SVG/main" r:embed="rId6"/>
                </a:ext>
              </a:extLst>
            </a:blip>
            <a:stretch>
              <a:fillRect l="-75944" r="-75944"/>
            </a:stretch>
          </a:blipFill>
        </p:spPr>
        <p:txBody>
          <a:bodyPr/>
          <a:lstStyle/>
          <a:p>
            <a:endParaRPr lang="en-CA"/>
          </a:p>
        </p:txBody>
      </p:sp>
      <p:grpSp>
        <p:nvGrpSpPr>
          <p:cNvPr id="5" name="Group 5"/>
          <p:cNvGrpSpPr/>
          <p:nvPr/>
        </p:nvGrpSpPr>
        <p:grpSpPr>
          <a:xfrm>
            <a:off x="11486775" y="9169298"/>
            <a:ext cx="6782175" cy="1117702"/>
            <a:chOff x="0" y="0"/>
            <a:chExt cx="9042900" cy="1490269"/>
          </a:xfrm>
        </p:grpSpPr>
        <p:grpSp>
          <p:nvGrpSpPr>
            <p:cNvPr id="6" name="Group 6"/>
            <p:cNvGrpSpPr/>
            <p:nvPr/>
          </p:nvGrpSpPr>
          <p:grpSpPr>
            <a:xfrm>
              <a:off x="0" y="0"/>
              <a:ext cx="9042900" cy="1490269"/>
              <a:chOff x="0" y="0"/>
              <a:chExt cx="1786252" cy="294374"/>
            </a:xfrm>
          </p:grpSpPr>
          <p:sp>
            <p:nvSpPr>
              <p:cNvPr id="7" name="Freeform 7"/>
              <p:cNvSpPr/>
              <p:nvPr/>
            </p:nvSpPr>
            <p:spPr>
              <a:xfrm>
                <a:off x="0" y="0"/>
                <a:ext cx="1786252" cy="294374"/>
              </a:xfrm>
              <a:custGeom>
                <a:avLst/>
                <a:gdLst/>
                <a:ahLst/>
                <a:cxnLst/>
                <a:rect l="l" t="t" r="r" b="b"/>
                <a:pathLst>
                  <a:path w="1786252" h="294374">
                    <a:moveTo>
                      <a:pt x="58217" y="0"/>
                    </a:moveTo>
                    <a:lnTo>
                      <a:pt x="1728035" y="0"/>
                    </a:lnTo>
                    <a:cubicBezTo>
                      <a:pt x="1743475" y="0"/>
                      <a:pt x="1758283" y="6134"/>
                      <a:pt x="1769201" y="17051"/>
                    </a:cubicBezTo>
                    <a:cubicBezTo>
                      <a:pt x="1780118" y="27969"/>
                      <a:pt x="1786252" y="42777"/>
                      <a:pt x="1786252" y="58217"/>
                    </a:cubicBezTo>
                    <a:lnTo>
                      <a:pt x="1786252" y="236157"/>
                    </a:lnTo>
                    <a:cubicBezTo>
                      <a:pt x="1786252" y="268310"/>
                      <a:pt x="1760187" y="294374"/>
                      <a:pt x="1728035" y="294374"/>
                    </a:cubicBezTo>
                    <a:lnTo>
                      <a:pt x="58217" y="294374"/>
                    </a:lnTo>
                    <a:cubicBezTo>
                      <a:pt x="26065" y="294374"/>
                      <a:pt x="0" y="268310"/>
                      <a:pt x="0" y="236157"/>
                    </a:cubicBezTo>
                    <a:lnTo>
                      <a:pt x="0" y="58217"/>
                    </a:lnTo>
                    <a:cubicBezTo>
                      <a:pt x="0" y="26065"/>
                      <a:pt x="26065" y="0"/>
                      <a:pt x="58217" y="0"/>
                    </a:cubicBezTo>
                    <a:close/>
                  </a:path>
                </a:pathLst>
              </a:custGeom>
              <a:solidFill>
                <a:srgbClr val="FFFFFF"/>
              </a:solidFill>
            </p:spPr>
            <p:txBody>
              <a:bodyPr/>
              <a:lstStyle/>
              <a:p>
                <a:endParaRPr lang="en-CA"/>
              </a:p>
            </p:txBody>
          </p:sp>
          <p:sp>
            <p:nvSpPr>
              <p:cNvPr id="8" name="TextBox 8"/>
              <p:cNvSpPr txBox="1"/>
              <p:nvPr/>
            </p:nvSpPr>
            <p:spPr>
              <a:xfrm>
                <a:off x="0" y="-47625"/>
                <a:ext cx="1786252" cy="341999"/>
              </a:xfrm>
              <a:prstGeom prst="rect">
                <a:avLst/>
              </a:prstGeom>
            </p:spPr>
            <p:txBody>
              <a:bodyPr lIns="50800" tIns="50800" rIns="50800" bIns="50800" rtlCol="0" anchor="ctr"/>
              <a:lstStyle/>
              <a:p>
                <a:pPr algn="ctr">
                  <a:lnSpc>
                    <a:spcPts val="2430"/>
                  </a:lnSpc>
                </a:pPr>
                <a:endParaRPr/>
              </a:p>
            </p:txBody>
          </p:sp>
        </p:grpSp>
        <p:sp>
          <p:nvSpPr>
            <p:cNvPr id="9" name="Freeform 9"/>
            <p:cNvSpPr/>
            <p:nvPr/>
          </p:nvSpPr>
          <p:spPr>
            <a:xfrm>
              <a:off x="509758" y="106298"/>
              <a:ext cx="7770879" cy="1277674"/>
            </a:xfrm>
            <a:custGeom>
              <a:avLst/>
              <a:gdLst/>
              <a:ahLst/>
              <a:cxnLst/>
              <a:rect l="l" t="t" r="r" b="b"/>
              <a:pathLst>
                <a:path w="7770879" h="1277674">
                  <a:moveTo>
                    <a:pt x="0" y="0"/>
                  </a:moveTo>
                  <a:lnTo>
                    <a:pt x="7770879" y="0"/>
                  </a:lnTo>
                  <a:lnTo>
                    <a:pt x="7770879" y="1277674"/>
                  </a:lnTo>
                  <a:lnTo>
                    <a:pt x="0" y="1277674"/>
                  </a:lnTo>
                  <a:lnTo>
                    <a:pt x="0" y="0"/>
                  </a:lnTo>
                  <a:close/>
                </a:path>
              </a:pathLst>
            </a:custGeom>
            <a:blipFill>
              <a:blip r:embed="rId7"/>
              <a:stretch>
                <a:fillRect/>
              </a:stretch>
            </a:blipFill>
          </p:spPr>
          <p:txBody>
            <a:bodyPr/>
            <a:lstStyle/>
            <a:p>
              <a:endParaRPr lang="en-CA"/>
            </a:p>
          </p:txBody>
        </p:sp>
      </p:grpSp>
      <p:sp>
        <p:nvSpPr>
          <p:cNvPr id="10" name="Freeform 10"/>
          <p:cNvSpPr/>
          <p:nvPr/>
        </p:nvSpPr>
        <p:spPr>
          <a:xfrm>
            <a:off x="4737539" y="611126"/>
            <a:ext cx="8812921" cy="8812921"/>
          </a:xfrm>
          <a:custGeom>
            <a:avLst/>
            <a:gdLst/>
            <a:ahLst/>
            <a:cxnLst/>
            <a:rect l="l" t="t" r="r" b="b"/>
            <a:pathLst>
              <a:path w="8812921" h="8812921">
                <a:moveTo>
                  <a:pt x="0" y="0"/>
                </a:moveTo>
                <a:lnTo>
                  <a:pt x="8812922" y="0"/>
                </a:lnTo>
                <a:lnTo>
                  <a:pt x="8812922" y="8812921"/>
                </a:lnTo>
                <a:lnTo>
                  <a:pt x="0" y="881292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CA"/>
          </a:p>
        </p:txBody>
      </p:sp>
      <p:sp>
        <p:nvSpPr>
          <p:cNvPr id="11" name="Freeform 11"/>
          <p:cNvSpPr/>
          <p:nvPr/>
        </p:nvSpPr>
        <p:spPr>
          <a:xfrm>
            <a:off x="5616466" y="1035961"/>
            <a:ext cx="2507749" cy="3237704"/>
          </a:xfrm>
          <a:custGeom>
            <a:avLst/>
            <a:gdLst/>
            <a:ahLst/>
            <a:cxnLst/>
            <a:rect l="l" t="t" r="r" b="b"/>
            <a:pathLst>
              <a:path w="2507749" h="3237704">
                <a:moveTo>
                  <a:pt x="0" y="0"/>
                </a:moveTo>
                <a:lnTo>
                  <a:pt x="2507749" y="0"/>
                </a:lnTo>
                <a:lnTo>
                  <a:pt x="2507749" y="3237704"/>
                </a:lnTo>
                <a:lnTo>
                  <a:pt x="0" y="323770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CA"/>
          </a:p>
        </p:txBody>
      </p:sp>
      <p:sp>
        <p:nvSpPr>
          <p:cNvPr id="12" name="Freeform 12"/>
          <p:cNvSpPr/>
          <p:nvPr/>
        </p:nvSpPr>
        <p:spPr>
          <a:xfrm>
            <a:off x="10111932" y="1361544"/>
            <a:ext cx="2262560" cy="3351940"/>
          </a:xfrm>
          <a:custGeom>
            <a:avLst/>
            <a:gdLst/>
            <a:ahLst/>
            <a:cxnLst/>
            <a:rect l="l" t="t" r="r" b="b"/>
            <a:pathLst>
              <a:path w="2262560" h="3351940">
                <a:moveTo>
                  <a:pt x="0" y="0"/>
                </a:moveTo>
                <a:lnTo>
                  <a:pt x="2262560" y="0"/>
                </a:lnTo>
                <a:lnTo>
                  <a:pt x="2262560" y="3351940"/>
                </a:lnTo>
                <a:lnTo>
                  <a:pt x="0" y="3351940"/>
                </a:lnTo>
                <a:lnTo>
                  <a:pt x="0" y="0"/>
                </a:lnTo>
                <a:close/>
              </a:path>
            </a:pathLst>
          </a:custGeom>
          <a:blipFill>
            <a:blip r:embed="rId12"/>
            <a:stretch>
              <a:fillRect/>
            </a:stretch>
          </a:blipFill>
        </p:spPr>
        <p:txBody>
          <a:bodyPr/>
          <a:lstStyle/>
          <a:p>
            <a:endParaRPr lang="en-CA"/>
          </a:p>
        </p:txBody>
      </p:sp>
      <p:sp>
        <p:nvSpPr>
          <p:cNvPr id="13" name="Freeform 13"/>
          <p:cNvSpPr/>
          <p:nvPr/>
        </p:nvSpPr>
        <p:spPr>
          <a:xfrm>
            <a:off x="5099358" y="5433197"/>
            <a:ext cx="3508484" cy="2938355"/>
          </a:xfrm>
          <a:custGeom>
            <a:avLst/>
            <a:gdLst/>
            <a:ahLst/>
            <a:cxnLst/>
            <a:rect l="l" t="t" r="r" b="b"/>
            <a:pathLst>
              <a:path w="3508484" h="2938355">
                <a:moveTo>
                  <a:pt x="0" y="0"/>
                </a:moveTo>
                <a:lnTo>
                  <a:pt x="3508484" y="0"/>
                </a:lnTo>
                <a:lnTo>
                  <a:pt x="3508484" y="2938355"/>
                </a:lnTo>
                <a:lnTo>
                  <a:pt x="0" y="2938355"/>
                </a:lnTo>
                <a:lnTo>
                  <a:pt x="0" y="0"/>
                </a:lnTo>
                <a:close/>
              </a:path>
            </a:pathLst>
          </a:custGeom>
          <a:blipFill>
            <a:blip r:embed="rId13"/>
            <a:stretch>
              <a:fillRect/>
            </a:stretch>
          </a:blipFill>
        </p:spPr>
        <p:txBody>
          <a:bodyPr/>
          <a:lstStyle/>
          <a:p>
            <a:endParaRPr lang="en-CA"/>
          </a:p>
        </p:txBody>
      </p:sp>
      <p:sp>
        <p:nvSpPr>
          <p:cNvPr id="14" name="Freeform 14"/>
          <p:cNvSpPr/>
          <p:nvPr/>
        </p:nvSpPr>
        <p:spPr>
          <a:xfrm>
            <a:off x="9391520" y="5780634"/>
            <a:ext cx="3703385" cy="3064551"/>
          </a:xfrm>
          <a:custGeom>
            <a:avLst/>
            <a:gdLst/>
            <a:ahLst/>
            <a:cxnLst/>
            <a:rect l="l" t="t" r="r" b="b"/>
            <a:pathLst>
              <a:path w="3703385" h="3064551">
                <a:moveTo>
                  <a:pt x="0" y="0"/>
                </a:moveTo>
                <a:lnTo>
                  <a:pt x="3703385" y="0"/>
                </a:lnTo>
                <a:lnTo>
                  <a:pt x="3703385" y="3064552"/>
                </a:lnTo>
                <a:lnTo>
                  <a:pt x="0" y="3064552"/>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CA"/>
          </a:p>
        </p:txBody>
      </p:sp>
      <p:sp>
        <p:nvSpPr>
          <p:cNvPr id="15" name="Freeform 15"/>
          <p:cNvSpPr/>
          <p:nvPr/>
        </p:nvSpPr>
        <p:spPr>
          <a:xfrm>
            <a:off x="7812897" y="3896132"/>
            <a:ext cx="2662206" cy="2242908"/>
          </a:xfrm>
          <a:custGeom>
            <a:avLst/>
            <a:gdLst/>
            <a:ahLst/>
            <a:cxnLst/>
            <a:rect l="l" t="t" r="r" b="b"/>
            <a:pathLst>
              <a:path w="2662206" h="2242908">
                <a:moveTo>
                  <a:pt x="0" y="0"/>
                </a:moveTo>
                <a:lnTo>
                  <a:pt x="2662206" y="0"/>
                </a:lnTo>
                <a:lnTo>
                  <a:pt x="2662206" y="2242909"/>
                </a:lnTo>
                <a:lnTo>
                  <a:pt x="0" y="2242909"/>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CA"/>
          </a:p>
        </p:txBody>
      </p:sp>
      <p:grpSp>
        <p:nvGrpSpPr>
          <p:cNvPr id="16" name="Group 16"/>
          <p:cNvGrpSpPr/>
          <p:nvPr/>
        </p:nvGrpSpPr>
        <p:grpSpPr>
          <a:xfrm>
            <a:off x="7812897" y="5105465"/>
            <a:ext cx="2662206" cy="551723"/>
            <a:chOff x="0" y="0"/>
            <a:chExt cx="1336430" cy="276966"/>
          </a:xfrm>
        </p:grpSpPr>
        <p:sp>
          <p:nvSpPr>
            <p:cNvPr id="17" name="Freeform 17"/>
            <p:cNvSpPr/>
            <p:nvPr/>
          </p:nvSpPr>
          <p:spPr>
            <a:xfrm>
              <a:off x="0" y="0"/>
              <a:ext cx="1336430" cy="276966"/>
            </a:xfrm>
            <a:custGeom>
              <a:avLst/>
              <a:gdLst/>
              <a:ahLst/>
              <a:cxnLst/>
              <a:rect l="l" t="t" r="r" b="b"/>
              <a:pathLst>
                <a:path w="1336430" h="276966">
                  <a:moveTo>
                    <a:pt x="1133230" y="0"/>
                  </a:moveTo>
                  <a:cubicBezTo>
                    <a:pt x="1245455" y="0"/>
                    <a:pt x="1336430" y="62001"/>
                    <a:pt x="1336430" y="138483"/>
                  </a:cubicBezTo>
                  <a:cubicBezTo>
                    <a:pt x="1336430" y="214965"/>
                    <a:pt x="1245455" y="276966"/>
                    <a:pt x="1133230" y="276966"/>
                  </a:cubicBezTo>
                  <a:lnTo>
                    <a:pt x="203200" y="276966"/>
                  </a:lnTo>
                  <a:cubicBezTo>
                    <a:pt x="90976" y="276966"/>
                    <a:pt x="0" y="214965"/>
                    <a:pt x="0" y="138483"/>
                  </a:cubicBezTo>
                  <a:cubicBezTo>
                    <a:pt x="0" y="62001"/>
                    <a:pt x="90976" y="0"/>
                    <a:pt x="203200" y="0"/>
                  </a:cubicBezTo>
                  <a:close/>
                </a:path>
              </a:pathLst>
            </a:custGeom>
            <a:solidFill>
              <a:srgbClr val="2E59A7"/>
            </a:solidFill>
          </p:spPr>
          <p:txBody>
            <a:bodyPr/>
            <a:lstStyle/>
            <a:p>
              <a:endParaRPr lang="en-CA"/>
            </a:p>
          </p:txBody>
        </p:sp>
        <p:sp>
          <p:nvSpPr>
            <p:cNvPr id="18" name="TextBox 18"/>
            <p:cNvSpPr txBox="1"/>
            <p:nvPr/>
          </p:nvSpPr>
          <p:spPr>
            <a:xfrm>
              <a:off x="0" y="-47625"/>
              <a:ext cx="1336430" cy="324591"/>
            </a:xfrm>
            <a:prstGeom prst="rect">
              <a:avLst/>
            </a:prstGeom>
          </p:spPr>
          <p:txBody>
            <a:bodyPr lIns="50800" tIns="50800" rIns="50800" bIns="50800" rtlCol="0" anchor="ctr"/>
            <a:lstStyle/>
            <a:p>
              <a:pPr algn="ctr">
                <a:lnSpc>
                  <a:spcPts val="2430"/>
                </a:lnSpc>
              </a:pPr>
              <a:endParaRPr/>
            </a:p>
          </p:txBody>
        </p:sp>
      </p:grpSp>
      <p:sp>
        <p:nvSpPr>
          <p:cNvPr id="19" name="TextBox 19"/>
          <p:cNvSpPr txBox="1"/>
          <p:nvPr/>
        </p:nvSpPr>
        <p:spPr>
          <a:xfrm>
            <a:off x="710600" y="2999608"/>
            <a:ext cx="3880368" cy="6153127"/>
          </a:xfrm>
          <a:prstGeom prst="rect">
            <a:avLst/>
          </a:prstGeom>
        </p:spPr>
        <p:txBody>
          <a:bodyPr lIns="0" tIns="0" rIns="0" bIns="0" rtlCol="0" anchor="t">
            <a:spAutoFit/>
          </a:bodyPr>
          <a:lstStyle/>
          <a:p>
            <a:pPr algn="l">
              <a:lnSpc>
                <a:spcPts val="3598"/>
              </a:lnSpc>
            </a:pPr>
            <a:r>
              <a:rPr lang="en-US" sz="2999">
                <a:solidFill>
                  <a:srgbClr val="191932"/>
                </a:solidFill>
                <a:latin typeface="Arial"/>
                <a:ea typeface="Arial"/>
                <a:cs typeface="Arial"/>
                <a:sym typeface="Arial"/>
              </a:rPr>
              <a:t>« La santé mentale correspond à un état de bien-être mental qui nous permet d’affronter les sources de stress de la vie, de réaliser notre potentiel, de bien apprendre et de bien travailler, et de contribuer à la vie de la communauté. » </a:t>
            </a:r>
          </a:p>
          <a:p>
            <a:pPr algn="l">
              <a:lnSpc>
                <a:spcPts val="3598"/>
              </a:lnSpc>
            </a:pPr>
            <a:endParaRPr lang="en-US" sz="2999">
              <a:solidFill>
                <a:srgbClr val="191932"/>
              </a:solidFill>
              <a:latin typeface="Arial"/>
              <a:ea typeface="Arial"/>
              <a:cs typeface="Arial"/>
              <a:sym typeface="Arial"/>
            </a:endParaRPr>
          </a:p>
          <a:p>
            <a:pPr algn="r">
              <a:lnSpc>
                <a:spcPts val="2878"/>
              </a:lnSpc>
            </a:pPr>
            <a:r>
              <a:rPr lang="en-US" sz="2399">
                <a:solidFill>
                  <a:srgbClr val="191932"/>
                </a:solidFill>
                <a:latin typeface="Arial"/>
                <a:ea typeface="Arial"/>
                <a:cs typeface="Arial"/>
                <a:sym typeface="Arial"/>
              </a:rPr>
              <a:t>− Organisation mondiale de la Santé </a:t>
            </a:r>
          </a:p>
        </p:txBody>
      </p:sp>
      <p:sp>
        <p:nvSpPr>
          <p:cNvPr id="20" name="TextBox 20"/>
          <p:cNvSpPr txBox="1"/>
          <p:nvPr/>
        </p:nvSpPr>
        <p:spPr>
          <a:xfrm>
            <a:off x="864790" y="611126"/>
            <a:ext cx="4660255" cy="1446530"/>
          </a:xfrm>
          <a:prstGeom prst="rect">
            <a:avLst/>
          </a:prstGeom>
        </p:spPr>
        <p:txBody>
          <a:bodyPr lIns="0" tIns="0" rIns="0" bIns="0" rtlCol="0" anchor="t">
            <a:spAutoFit/>
          </a:bodyPr>
          <a:lstStyle/>
          <a:p>
            <a:pPr algn="ctr">
              <a:lnSpc>
                <a:spcPts val="5199"/>
              </a:lnSpc>
            </a:pPr>
            <a:r>
              <a:rPr lang="en-US" sz="5198" b="1">
                <a:solidFill>
                  <a:srgbClr val="000000"/>
                </a:solidFill>
                <a:latin typeface="Arial Bold"/>
                <a:ea typeface="Arial Bold"/>
                <a:cs typeface="Arial Bold"/>
                <a:sym typeface="Arial Bold"/>
              </a:rPr>
              <a:t>Qu’est-ce que </a:t>
            </a:r>
          </a:p>
          <a:p>
            <a:pPr algn="ctr">
              <a:lnSpc>
                <a:spcPts val="5199"/>
              </a:lnSpc>
            </a:pPr>
            <a:r>
              <a:rPr lang="en-US" sz="5198" b="1">
                <a:solidFill>
                  <a:srgbClr val="000000"/>
                </a:solidFill>
                <a:latin typeface="Arial Bold"/>
                <a:ea typeface="Arial Bold"/>
                <a:cs typeface="Arial Bold"/>
                <a:sym typeface="Arial Bold"/>
              </a:rPr>
              <a:t>la santé mentale?</a:t>
            </a:r>
          </a:p>
        </p:txBody>
      </p:sp>
      <p:sp>
        <p:nvSpPr>
          <p:cNvPr id="21" name="TextBox 21"/>
          <p:cNvSpPr txBox="1"/>
          <p:nvPr/>
        </p:nvSpPr>
        <p:spPr>
          <a:xfrm>
            <a:off x="13266067" y="4991100"/>
            <a:ext cx="5325167" cy="2722823"/>
          </a:xfrm>
          <a:prstGeom prst="rect">
            <a:avLst/>
          </a:prstGeom>
        </p:spPr>
        <p:txBody>
          <a:bodyPr lIns="0" tIns="0" rIns="0" bIns="0" rtlCol="0" anchor="t">
            <a:spAutoFit/>
          </a:bodyPr>
          <a:lstStyle/>
          <a:p>
            <a:pPr algn="ctr">
              <a:lnSpc>
                <a:spcPts val="5320"/>
              </a:lnSpc>
              <a:spcBef>
                <a:spcPct val="0"/>
              </a:spcBef>
            </a:pPr>
            <a:r>
              <a:rPr lang="en-US" sz="3799" b="1">
                <a:solidFill>
                  <a:srgbClr val="418343"/>
                </a:solidFill>
                <a:latin typeface="Arial Bold"/>
                <a:ea typeface="Arial Bold"/>
                <a:cs typeface="Arial Bold"/>
                <a:sym typeface="Arial Bold"/>
              </a:rPr>
              <a:t>Le bien-être fait référence à la santé globale d'une personne</a:t>
            </a:r>
          </a:p>
        </p:txBody>
      </p:sp>
      <p:sp>
        <p:nvSpPr>
          <p:cNvPr id="22" name="TextBox 22"/>
          <p:cNvSpPr txBox="1"/>
          <p:nvPr/>
        </p:nvSpPr>
        <p:spPr>
          <a:xfrm>
            <a:off x="7980387" y="5010150"/>
            <a:ext cx="2327225" cy="647039"/>
          </a:xfrm>
          <a:prstGeom prst="rect">
            <a:avLst/>
          </a:prstGeom>
        </p:spPr>
        <p:txBody>
          <a:bodyPr lIns="0" tIns="0" rIns="0" bIns="0" rtlCol="0" anchor="t">
            <a:spAutoFit/>
          </a:bodyPr>
          <a:lstStyle/>
          <a:p>
            <a:pPr algn="ctr">
              <a:lnSpc>
                <a:spcPts val="4759"/>
              </a:lnSpc>
              <a:spcBef>
                <a:spcPct val="0"/>
              </a:spcBef>
            </a:pPr>
            <a:r>
              <a:rPr lang="en-US" sz="3399">
                <a:solidFill>
                  <a:srgbClr val="CADFDF"/>
                </a:solidFill>
                <a:latin typeface="Arial"/>
                <a:ea typeface="Arial"/>
                <a:cs typeface="Arial"/>
                <a:sym typeface="Arial"/>
              </a:rPr>
              <a:t>soi ou esprit</a:t>
            </a:r>
          </a:p>
        </p:txBody>
      </p:sp>
      <p:grpSp>
        <p:nvGrpSpPr>
          <p:cNvPr id="23" name="Group 23"/>
          <p:cNvGrpSpPr/>
          <p:nvPr/>
        </p:nvGrpSpPr>
        <p:grpSpPr>
          <a:xfrm>
            <a:off x="6706139" y="2944066"/>
            <a:ext cx="2172346" cy="551723"/>
            <a:chOff x="0" y="0"/>
            <a:chExt cx="1090520" cy="276966"/>
          </a:xfrm>
        </p:grpSpPr>
        <p:sp>
          <p:nvSpPr>
            <p:cNvPr id="24" name="Freeform 24"/>
            <p:cNvSpPr/>
            <p:nvPr/>
          </p:nvSpPr>
          <p:spPr>
            <a:xfrm>
              <a:off x="0" y="0"/>
              <a:ext cx="1090520" cy="276966"/>
            </a:xfrm>
            <a:custGeom>
              <a:avLst/>
              <a:gdLst/>
              <a:ahLst/>
              <a:cxnLst/>
              <a:rect l="l" t="t" r="r" b="b"/>
              <a:pathLst>
                <a:path w="1090520" h="276966">
                  <a:moveTo>
                    <a:pt x="887320" y="0"/>
                  </a:moveTo>
                  <a:cubicBezTo>
                    <a:pt x="999545" y="0"/>
                    <a:pt x="1090520" y="62001"/>
                    <a:pt x="1090520" y="138483"/>
                  </a:cubicBezTo>
                  <a:cubicBezTo>
                    <a:pt x="1090520" y="214965"/>
                    <a:pt x="999545" y="276966"/>
                    <a:pt x="887320" y="276966"/>
                  </a:cubicBezTo>
                  <a:lnTo>
                    <a:pt x="203200" y="276966"/>
                  </a:lnTo>
                  <a:cubicBezTo>
                    <a:pt x="90976" y="276966"/>
                    <a:pt x="0" y="214965"/>
                    <a:pt x="0" y="138483"/>
                  </a:cubicBezTo>
                  <a:cubicBezTo>
                    <a:pt x="0" y="62001"/>
                    <a:pt x="90976" y="0"/>
                    <a:pt x="203200" y="0"/>
                  </a:cubicBezTo>
                  <a:close/>
                </a:path>
              </a:pathLst>
            </a:custGeom>
            <a:solidFill>
              <a:srgbClr val="2E59A7"/>
            </a:solidFill>
          </p:spPr>
          <p:txBody>
            <a:bodyPr/>
            <a:lstStyle/>
            <a:p>
              <a:endParaRPr lang="en-CA"/>
            </a:p>
          </p:txBody>
        </p:sp>
        <p:sp>
          <p:nvSpPr>
            <p:cNvPr id="25" name="TextBox 25"/>
            <p:cNvSpPr txBox="1"/>
            <p:nvPr/>
          </p:nvSpPr>
          <p:spPr>
            <a:xfrm>
              <a:off x="0" y="-47625"/>
              <a:ext cx="1090520" cy="324591"/>
            </a:xfrm>
            <a:prstGeom prst="rect">
              <a:avLst/>
            </a:prstGeom>
          </p:spPr>
          <p:txBody>
            <a:bodyPr lIns="50800" tIns="50800" rIns="50800" bIns="50800" rtlCol="0" anchor="ctr"/>
            <a:lstStyle/>
            <a:p>
              <a:pPr algn="ctr">
                <a:lnSpc>
                  <a:spcPts val="2430"/>
                </a:lnSpc>
              </a:pPr>
              <a:endParaRPr/>
            </a:p>
          </p:txBody>
        </p:sp>
      </p:grpSp>
      <p:sp>
        <p:nvSpPr>
          <p:cNvPr id="26" name="TextBox 26"/>
          <p:cNvSpPr txBox="1"/>
          <p:nvPr/>
        </p:nvSpPr>
        <p:spPr>
          <a:xfrm>
            <a:off x="6790320" y="2829734"/>
            <a:ext cx="1986494" cy="647039"/>
          </a:xfrm>
          <a:prstGeom prst="rect">
            <a:avLst/>
          </a:prstGeom>
        </p:spPr>
        <p:txBody>
          <a:bodyPr lIns="0" tIns="0" rIns="0" bIns="0" rtlCol="0" anchor="t">
            <a:spAutoFit/>
          </a:bodyPr>
          <a:lstStyle/>
          <a:p>
            <a:pPr algn="ctr">
              <a:lnSpc>
                <a:spcPts val="4759"/>
              </a:lnSpc>
              <a:spcBef>
                <a:spcPct val="0"/>
              </a:spcBef>
            </a:pPr>
            <a:r>
              <a:rPr lang="en-US" sz="3399">
                <a:solidFill>
                  <a:srgbClr val="CADFDF"/>
                </a:solidFill>
                <a:latin typeface="Arial"/>
                <a:ea typeface="Arial"/>
                <a:cs typeface="Arial"/>
                <a:sym typeface="Arial"/>
              </a:rPr>
              <a:t>physique</a:t>
            </a:r>
          </a:p>
        </p:txBody>
      </p:sp>
      <p:grpSp>
        <p:nvGrpSpPr>
          <p:cNvPr id="27" name="Group 27"/>
          <p:cNvGrpSpPr/>
          <p:nvPr/>
        </p:nvGrpSpPr>
        <p:grpSpPr>
          <a:xfrm>
            <a:off x="12219358" y="3601253"/>
            <a:ext cx="2662206" cy="551723"/>
            <a:chOff x="0" y="0"/>
            <a:chExt cx="1336430" cy="276966"/>
          </a:xfrm>
        </p:grpSpPr>
        <p:sp>
          <p:nvSpPr>
            <p:cNvPr id="28" name="Freeform 28"/>
            <p:cNvSpPr/>
            <p:nvPr/>
          </p:nvSpPr>
          <p:spPr>
            <a:xfrm>
              <a:off x="0" y="0"/>
              <a:ext cx="1336430" cy="276966"/>
            </a:xfrm>
            <a:custGeom>
              <a:avLst/>
              <a:gdLst/>
              <a:ahLst/>
              <a:cxnLst/>
              <a:rect l="l" t="t" r="r" b="b"/>
              <a:pathLst>
                <a:path w="1336430" h="276966">
                  <a:moveTo>
                    <a:pt x="1133230" y="0"/>
                  </a:moveTo>
                  <a:cubicBezTo>
                    <a:pt x="1245455" y="0"/>
                    <a:pt x="1336430" y="62001"/>
                    <a:pt x="1336430" y="138483"/>
                  </a:cubicBezTo>
                  <a:cubicBezTo>
                    <a:pt x="1336430" y="214965"/>
                    <a:pt x="1245455" y="276966"/>
                    <a:pt x="1133230" y="276966"/>
                  </a:cubicBezTo>
                  <a:lnTo>
                    <a:pt x="203200" y="276966"/>
                  </a:lnTo>
                  <a:cubicBezTo>
                    <a:pt x="90976" y="276966"/>
                    <a:pt x="0" y="214965"/>
                    <a:pt x="0" y="138483"/>
                  </a:cubicBezTo>
                  <a:cubicBezTo>
                    <a:pt x="0" y="62001"/>
                    <a:pt x="90976" y="0"/>
                    <a:pt x="203200" y="0"/>
                  </a:cubicBezTo>
                  <a:close/>
                </a:path>
              </a:pathLst>
            </a:custGeom>
            <a:solidFill>
              <a:srgbClr val="2E59A7"/>
            </a:solidFill>
          </p:spPr>
          <p:txBody>
            <a:bodyPr/>
            <a:lstStyle/>
            <a:p>
              <a:endParaRPr lang="en-CA"/>
            </a:p>
          </p:txBody>
        </p:sp>
        <p:sp>
          <p:nvSpPr>
            <p:cNvPr id="29" name="TextBox 29"/>
            <p:cNvSpPr txBox="1"/>
            <p:nvPr/>
          </p:nvSpPr>
          <p:spPr>
            <a:xfrm>
              <a:off x="0" y="-47625"/>
              <a:ext cx="1336430" cy="324591"/>
            </a:xfrm>
            <a:prstGeom prst="rect">
              <a:avLst/>
            </a:prstGeom>
          </p:spPr>
          <p:txBody>
            <a:bodyPr lIns="50800" tIns="50800" rIns="50800" bIns="50800" rtlCol="0" anchor="ctr"/>
            <a:lstStyle/>
            <a:p>
              <a:pPr algn="ctr">
                <a:lnSpc>
                  <a:spcPts val="2430"/>
                </a:lnSpc>
              </a:pPr>
              <a:endParaRPr/>
            </a:p>
          </p:txBody>
        </p:sp>
      </p:grpSp>
      <p:sp>
        <p:nvSpPr>
          <p:cNvPr id="30" name="TextBox 30"/>
          <p:cNvSpPr txBox="1"/>
          <p:nvPr/>
        </p:nvSpPr>
        <p:spPr>
          <a:xfrm>
            <a:off x="12494748" y="3505938"/>
            <a:ext cx="2111425" cy="647039"/>
          </a:xfrm>
          <a:prstGeom prst="rect">
            <a:avLst/>
          </a:prstGeom>
        </p:spPr>
        <p:txBody>
          <a:bodyPr lIns="0" tIns="0" rIns="0" bIns="0" rtlCol="0" anchor="t">
            <a:spAutoFit/>
          </a:bodyPr>
          <a:lstStyle/>
          <a:p>
            <a:pPr algn="ctr">
              <a:lnSpc>
                <a:spcPts val="4759"/>
              </a:lnSpc>
              <a:spcBef>
                <a:spcPct val="0"/>
              </a:spcBef>
            </a:pPr>
            <a:r>
              <a:rPr lang="en-US" sz="3399">
                <a:solidFill>
                  <a:srgbClr val="CADFDF"/>
                </a:solidFill>
                <a:latin typeface="Arial"/>
                <a:ea typeface="Arial"/>
                <a:cs typeface="Arial"/>
                <a:sym typeface="Arial"/>
              </a:rPr>
              <a:t>émotionnel</a:t>
            </a:r>
          </a:p>
        </p:txBody>
      </p:sp>
      <p:grpSp>
        <p:nvGrpSpPr>
          <p:cNvPr id="31" name="Group 31"/>
          <p:cNvGrpSpPr/>
          <p:nvPr/>
        </p:nvGrpSpPr>
        <p:grpSpPr>
          <a:xfrm>
            <a:off x="7178513" y="8417287"/>
            <a:ext cx="1824704" cy="551723"/>
            <a:chOff x="0" y="0"/>
            <a:chExt cx="916004" cy="276966"/>
          </a:xfrm>
        </p:grpSpPr>
        <p:sp>
          <p:nvSpPr>
            <p:cNvPr id="32" name="Freeform 32"/>
            <p:cNvSpPr/>
            <p:nvPr/>
          </p:nvSpPr>
          <p:spPr>
            <a:xfrm>
              <a:off x="0" y="0"/>
              <a:ext cx="916004" cy="276966"/>
            </a:xfrm>
            <a:custGeom>
              <a:avLst/>
              <a:gdLst/>
              <a:ahLst/>
              <a:cxnLst/>
              <a:rect l="l" t="t" r="r" b="b"/>
              <a:pathLst>
                <a:path w="916004" h="276966">
                  <a:moveTo>
                    <a:pt x="712804" y="0"/>
                  </a:moveTo>
                  <a:cubicBezTo>
                    <a:pt x="825028" y="0"/>
                    <a:pt x="916004" y="62001"/>
                    <a:pt x="916004" y="138483"/>
                  </a:cubicBezTo>
                  <a:cubicBezTo>
                    <a:pt x="916004" y="214965"/>
                    <a:pt x="825028" y="276966"/>
                    <a:pt x="712804" y="276966"/>
                  </a:cubicBezTo>
                  <a:lnTo>
                    <a:pt x="203200" y="276966"/>
                  </a:lnTo>
                  <a:cubicBezTo>
                    <a:pt x="90976" y="276966"/>
                    <a:pt x="0" y="214965"/>
                    <a:pt x="0" y="138483"/>
                  </a:cubicBezTo>
                  <a:cubicBezTo>
                    <a:pt x="0" y="62001"/>
                    <a:pt x="90976" y="0"/>
                    <a:pt x="203200" y="0"/>
                  </a:cubicBezTo>
                  <a:close/>
                </a:path>
              </a:pathLst>
            </a:custGeom>
            <a:solidFill>
              <a:srgbClr val="2E59A7"/>
            </a:solidFill>
          </p:spPr>
          <p:txBody>
            <a:bodyPr/>
            <a:lstStyle/>
            <a:p>
              <a:endParaRPr lang="en-CA"/>
            </a:p>
          </p:txBody>
        </p:sp>
        <p:sp>
          <p:nvSpPr>
            <p:cNvPr id="33" name="TextBox 33"/>
            <p:cNvSpPr txBox="1"/>
            <p:nvPr/>
          </p:nvSpPr>
          <p:spPr>
            <a:xfrm>
              <a:off x="0" y="-47625"/>
              <a:ext cx="916004" cy="324591"/>
            </a:xfrm>
            <a:prstGeom prst="rect">
              <a:avLst/>
            </a:prstGeom>
          </p:spPr>
          <p:txBody>
            <a:bodyPr lIns="50800" tIns="50800" rIns="50800" bIns="50800" rtlCol="0" anchor="ctr"/>
            <a:lstStyle/>
            <a:p>
              <a:pPr algn="ctr">
                <a:lnSpc>
                  <a:spcPts val="2430"/>
                </a:lnSpc>
              </a:pPr>
              <a:endParaRPr/>
            </a:p>
          </p:txBody>
        </p:sp>
      </p:grpSp>
      <p:sp>
        <p:nvSpPr>
          <p:cNvPr id="34" name="TextBox 34"/>
          <p:cNvSpPr txBox="1"/>
          <p:nvPr/>
        </p:nvSpPr>
        <p:spPr>
          <a:xfrm>
            <a:off x="7404916" y="8321972"/>
            <a:ext cx="1371898" cy="647039"/>
          </a:xfrm>
          <a:prstGeom prst="rect">
            <a:avLst/>
          </a:prstGeom>
        </p:spPr>
        <p:txBody>
          <a:bodyPr lIns="0" tIns="0" rIns="0" bIns="0" rtlCol="0" anchor="t">
            <a:spAutoFit/>
          </a:bodyPr>
          <a:lstStyle/>
          <a:p>
            <a:pPr algn="ctr">
              <a:lnSpc>
                <a:spcPts val="4759"/>
              </a:lnSpc>
              <a:spcBef>
                <a:spcPct val="0"/>
              </a:spcBef>
            </a:pPr>
            <a:r>
              <a:rPr lang="en-US" sz="3399">
                <a:solidFill>
                  <a:srgbClr val="CADFDF"/>
                </a:solidFill>
                <a:latin typeface="Arial"/>
                <a:ea typeface="Arial"/>
                <a:cs typeface="Arial"/>
                <a:sym typeface="Arial"/>
              </a:rPr>
              <a:t>cognitif</a:t>
            </a:r>
          </a:p>
        </p:txBody>
      </p:sp>
      <p:grpSp>
        <p:nvGrpSpPr>
          <p:cNvPr id="35" name="Group 35"/>
          <p:cNvGrpSpPr/>
          <p:nvPr/>
        </p:nvGrpSpPr>
        <p:grpSpPr>
          <a:xfrm>
            <a:off x="9153061" y="8912486"/>
            <a:ext cx="1824704" cy="551723"/>
            <a:chOff x="0" y="0"/>
            <a:chExt cx="916004" cy="276966"/>
          </a:xfrm>
        </p:grpSpPr>
        <p:sp>
          <p:nvSpPr>
            <p:cNvPr id="36" name="Freeform 36"/>
            <p:cNvSpPr/>
            <p:nvPr/>
          </p:nvSpPr>
          <p:spPr>
            <a:xfrm>
              <a:off x="0" y="0"/>
              <a:ext cx="916004" cy="276966"/>
            </a:xfrm>
            <a:custGeom>
              <a:avLst/>
              <a:gdLst/>
              <a:ahLst/>
              <a:cxnLst/>
              <a:rect l="l" t="t" r="r" b="b"/>
              <a:pathLst>
                <a:path w="916004" h="276966">
                  <a:moveTo>
                    <a:pt x="712804" y="0"/>
                  </a:moveTo>
                  <a:cubicBezTo>
                    <a:pt x="825028" y="0"/>
                    <a:pt x="916004" y="62001"/>
                    <a:pt x="916004" y="138483"/>
                  </a:cubicBezTo>
                  <a:cubicBezTo>
                    <a:pt x="916004" y="214965"/>
                    <a:pt x="825028" y="276966"/>
                    <a:pt x="712804" y="276966"/>
                  </a:cubicBezTo>
                  <a:lnTo>
                    <a:pt x="203200" y="276966"/>
                  </a:lnTo>
                  <a:cubicBezTo>
                    <a:pt x="90976" y="276966"/>
                    <a:pt x="0" y="214965"/>
                    <a:pt x="0" y="138483"/>
                  </a:cubicBezTo>
                  <a:cubicBezTo>
                    <a:pt x="0" y="62001"/>
                    <a:pt x="90976" y="0"/>
                    <a:pt x="203200" y="0"/>
                  </a:cubicBezTo>
                  <a:close/>
                </a:path>
              </a:pathLst>
            </a:custGeom>
            <a:solidFill>
              <a:srgbClr val="2E59A7"/>
            </a:solidFill>
          </p:spPr>
          <p:txBody>
            <a:bodyPr/>
            <a:lstStyle/>
            <a:p>
              <a:endParaRPr lang="en-CA"/>
            </a:p>
          </p:txBody>
        </p:sp>
        <p:sp>
          <p:nvSpPr>
            <p:cNvPr id="37" name="TextBox 37"/>
            <p:cNvSpPr txBox="1"/>
            <p:nvPr/>
          </p:nvSpPr>
          <p:spPr>
            <a:xfrm>
              <a:off x="0" y="-47625"/>
              <a:ext cx="916004" cy="324591"/>
            </a:xfrm>
            <a:prstGeom prst="rect">
              <a:avLst/>
            </a:prstGeom>
          </p:spPr>
          <p:txBody>
            <a:bodyPr lIns="50800" tIns="50800" rIns="50800" bIns="50800" rtlCol="0" anchor="ctr"/>
            <a:lstStyle/>
            <a:p>
              <a:pPr algn="ctr">
                <a:lnSpc>
                  <a:spcPts val="2430"/>
                </a:lnSpc>
              </a:pPr>
              <a:endParaRPr/>
            </a:p>
          </p:txBody>
        </p:sp>
      </p:grpSp>
      <p:sp>
        <p:nvSpPr>
          <p:cNvPr id="38" name="TextBox 38"/>
          <p:cNvSpPr txBox="1"/>
          <p:nvPr/>
        </p:nvSpPr>
        <p:spPr>
          <a:xfrm>
            <a:off x="9391520" y="8835661"/>
            <a:ext cx="1347788" cy="647039"/>
          </a:xfrm>
          <a:prstGeom prst="rect">
            <a:avLst/>
          </a:prstGeom>
        </p:spPr>
        <p:txBody>
          <a:bodyPr lIns="0" tIns="0" rIns="0" bIns="0" rtlCol="0" anchor="t">
            <a:spAutoFit/>
          </a:bodyPr>
          <a:lstStyle/>
          <a:p>
            <a:pPr algn="ctr">
              <a:lnSpc>
                <a:spcPts val="4759"/>
              </a:lnSpc>
              <a:spcBef>
                <a:spcPct val="0"/>
              </a:spcBef>
            </a:pPr>
            <a:r>
              <a:rPr lang="en-US" sz="3399">
                <a:solidFill>
                  <a:srgbClr val="CADFDF"/>
                </a:solidFill>
                <a:latin typeface="Arial"/>
                <a:ea typeface="Arial"/>
                <a:cs typeface="Arial"/>
                <a:sym typeface="Arial"/>
              </a:rPr>
              <a:t>sociale</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9050" y="91674"/>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CA"/>
          </a:p>
        </p:txBody>
      </p:sp>
      <p:sp>
        <p:nvSpPr>
          <p:cNvPr id="3" name="TextBox 3"/>
          <p:cNvSpPr txBox="1"/>
          <p:nvPr/>
        </p:nvSpPr>
        <p:spPr>
          <a:xfrm>
            <a:off x="1324304" y="680380"/>
            <a:ext cx="8584324" cy="654010"/>
          </a:xfrm>
          <a:prstGeom prst="rect">
            <a:avLst/>
          </a:prstGeom>
        </p:spPr>
        <p:txBody>
          <a:bodyPr lIns="0" tIns="0" rIns="0" bIns="0" rtlCol="0" anchor="t">
            <a:spAutoFit/>
          </a:bodyPr>
          <a:lstStyle/>
          <a:p>
            <a:pPr algn="l">
              <a:lnSpc>
                <a:spcPts val="3240"/>
              </a:lnSpc>
            </a:pPr>
            <a:r>
              <a:rPr lang="en-US" sz="2700">
                <a:solidFill>
                  <a:srgbClr val="000000"/>
                </a:solidFill>
                <a:latin typeface="Arial"/>
                <a:ea typeface="Arial"/>
                <a:cs typeface="Arial"/>
                <a:sym typeface="Arial"/>
              </a:rPr>
              <a:t>Qu’est-ce que la santé mentale? </a:t>
            </a:r>
          </a:p>
        </p:txBody>
      </p:sp>
      <p:sp>
        <p:nvSpPr>
          <p:cNvPr id="4" name="Freeform 4"/>
          <p:cNvSpPr/>
          <p:nvPr/>
        </p:nvSpPr>
        <p:spPr>
          <a:xfrm>
            <a:off x="-19050" y="0"/>
            <a:ext cx="6649693" cy="10287000"/>
          </a:xfrm>
          <a:custGeom>
            <a:avLst/>
            <a:gdLst/>
            <a:ahLst/>
            <a:cxnLst/>
            <a:rect l="l" t="t" r="r" b="b"/>
            <a:pathLst>
              <a:path w="6649693" h="10287000">
                <a:moveTo>
                  <a:pt x="0" y="0"/>
                </a:moveTo>
                <a:lnTo>
                  <a:pt x="6649693" y="0"/>
                </a:lnTo>
                <a:lnTo>
                  <a:pt x="6649693" y="10287000"/>
                </a:lnTo>
                <a:lnTo>
                  <a:pt x="0" y="10287000"/>
                </a:lnTo>
                <a:lnTo>
                  <a:pt x="0" y="0"/>
                </a:lnTo>
                <a:close/>
              </a:path>
            </a:pathLst>
          </a:custGeom>
          <a:blipFill>
            <a:blip r:embed="rId5">
              <a:extLst>
                <a:ext uri="{96DAC541-7B7A-43D3-8B79-37D633B846F1}">
                  <asvg:svgBlip xmlns:asvg="http://schemas.microsoft.com/office/drawing/2016/SVG/main" r:embed="rId6"/>
                </a:ext>
              </a:extLst>
            </a:blip>
            <a:stretch>
              <a:fillRect l="-68459" r="-68459"/>
            </a:stretch>
          </a:blipFill>
        </p:spPr>
        <p:txBody>
          <a:bodyPr/>
          <a:lstStyle/>
          <a:p>
            <a:endParaRPr lang="en-CA"/>
          </a:p>
        </p:txBody>
      </p:sp>
      <p:sp>
        <p:nvSpPr>
          <p:cNvPr id="5" name="Freeform 5"/>
          <p:cNvSpPr/>
          <p:nvPr/>
        </p:nvSpPr>
        <p:spPr>
          <a:xfrm>
            <a:off x="6832142" y="1545740"/>
            <a:ext cx="4265990" cy="2852881"/>
          </a:xfrm>
          <a:custGeom>
            <a:avLst/>
            <a:gdLst/>
            <a:ahLst/>
            <a:cxnLst/>
            <a:rect l="l" t="t" r="r" b="b"/>
            <a:pathLst>
              <a:path w="4265990" h="2852881">
                <a:moveTo>
                  <a:pt x="0" y="0"/>
                </a:moveTo>
                <a:lnTo>
                  <a:pt x="4265990" y="0"/>
                </a:lnTo>
                <a:lnTo>
                  <a:pt x="4265990" y="2852881"/>
                </a:lnTo>
                <a:lnTo>
                  <a:pt x="0" y="2852881"/>
                </a:lnTo>
                <a:lnTo>
                  <a:pt x="0" y="0"/>
                </a:lnTo>
                <a:close/>
              </a:path>
            </a:pathLst>
          </a:custGeom>
          <a:blipFill>
            <a:blip r:embed="rId7">
              <a:extLst>
                <a:ext uri="{96DAC541-7B7A-43D3-8B79-37D633B846F1}">
                  <asvg:svgBlip xmlns:asvg="http://schemas.microsoft.com/office/drawing/2016/SVG/main" r:embed="rId8"/>
                </a:ext>
              </a:extLst>
            </a:blip>
            <a:stretch>
              <a:fillRect t="-66" b="-66"/>
            </a:stretch>
          </a:blipFill>
        </p:spPr>
        <p:txBody>
          <a:bodyPr/>
          <a:lstStyle/>
          <a:p>
            <a:endParaRPr lang="en-CA"/>
          </a:p>
        </p:txBody>
      </p:sp>
      <p:sp>
        <p:nvSpPr>
          <p:cNvPr id="6" name="TextBox 6"/>
          <p:cNvSpPr txBox="1"/>
          <p:nvPr/>
        </p:nvSpPr>
        <p:spPr>
          <a:xfrm>
            <a:off x="888581" y="1993745"/>
            <a:ext cx="4771281" cy="1446530"/>
          </a:xfrm>
          <a:prstGeom prst="rect">
            <a:avLst/>
          </a:prstGeom>
        </p:spPr>
        <p:txBody>
          <a:bodyPr lIns="0" tIns="0" rIns="0" bIns="0" rtlCol="0" anchor="t">
            <a:spAutoFit/>
          </a:bodyPr>
          <a:lstStyle/>
          <a:p>
            <a:pPr algn="ctr">
              <a:lnSpc>
                <a:spcPts val="5199"/>
              </a:lnSpc>
            </a:pPr>
            <a:r>
              <a:rPr lang="en-US" sz="5198" b="1">
                <a:solidFill>
                  <a:srgbClr val="000000"/>
                </a:solidFill>
                <a:latin typeface="Arial Bold"/>
                <a:ea typeface="Arial Bold"/>
                <a:cs typeface="Arial Bold"/>
                <a:sym typeface="Arial Bold"/>
              </a:rPr>
              <a:t>Qu’est-ce que </a:t>
            </a:r>
          </a:p>
          <a:p>
            <a:pPr algn="ctr">
              <a:lnSpc>
                <a:spcPts val="5199"/>
              </a:lnSpc>
            </a:pPr>
            <a:r>
              <a:rPr lang="en-US" sz="5198" b="1">
                <a:solidFill>
                  <a:srgbClr val="000000"/>
                </a:solidFill>
                <a:latin typeface="Arial Bold"/>
                <a:ea typeface="Arial Bold"/>
                <a:cs typeface="Arial Bold"/>
                <a:sym typeface="Arial Bold"/>
              </a:rPr>
              <a:t>la maladie mentale?</a:t>
            </a:r>
          </a:p>
        </p:txBody>
      </p:sp>
      <p:sp>
        <p:nvSpPr>
          <p:cNvPr id="7" name="TextBox 7"/>
          <p:cNvSpPr txBox="1"/>
          <p:nvPr/>
        </p:nvSpPr>
        <p:spPr>
          <a:xfrm>
            <a:off x="198490" y="4823185"/>
            <a:ext cx="6151464" cy="4895347"/>
          </a:xfrm>
          <a:prstGeom prst="rect">
            <a:avLst/>
          </a:prstGeom>
        </p:spPr>
        <p:txBody>
          <a:bodyPr lIns="0" tIns="0" rIns="0" bIns="0" rtlCol="0" anchor="t">
            <a:spAutoFit/>
          </a:bodyPr>
          <a:lstStyle/>
          <a:p>
            <a:pPr marL="511177" lvl="2" indent="-170392" algn="l">
              <a:lnSpc>
                <a:spcPts val="2925"/>
              </a:lnSpc>
              <a:buFont typeface="Arial"/>
              <a:buChar char="⚬"/>
            </a:pPr>
            <a:r>
              <a:rPr lang="en-US" sz="2000">
                <a:solidFill>
                  <a:srgbClr val="000000"/>
                </a:solidFill>
                <a:latin typeface="Arial"/>
                <a:ea typeface="Arial"/>
                <a:cs typeface="Arial"/>
                <a:sym typeface="Arial"/>
              </a:rPr>
              <a:t>La maladie mentale se définit par des changements dans la pensée, l’humeur ou le comportement qui ont des répercussions sur le fonctionnement quotidien.</a:t>
            </a:r>
          </a:p>
          <a:p>
            <a:pPr marL="511177" lvl="2" indent="-170392" algn="l">
              <a:lnSpc>
                <a:spcPts val="2925"/>
              </a:lnSpc>
              <a:buFont typeface="Arial"/>
              <a:buChar char="⚬"/>
            </a:pPr>
            <a:r>
              <a:rPr lang="en-US" sz="2000">
                <a:solidFill>
                  <a:srgbClr val="000000"/>
                </a:solidFill>
                <a:latin typeface="Arial"/>
                <a:ea typeface="Arial"/>
                <a:cs typeface="Arial"/>
                <a:sym typeface="Arial"/>
              </a:rPr>
              <a:t>Peut toucher des personnes de tous âges, de tous genres et de toutes races.</a:t>
            </a:r>
          </a:p>
          <a:p>
            <a:pPr marL="511177" lvl="2" indent="-170392" algn="l">
              <a:lnSpc>
                <a:spcPts val="2925"/>
              </a:lnSpc>
              <a:buFont typeface="Arial"/>
              <a:buChar char="⚬"/>
            </a:pPr>
            <a:r>
              <a:rPr lang="en-US" sz="2000">
                <a:solidFill>
                  <a:srgbClr val="000000"/>
                </a:solidFill>
                <a:latin typeface="Arial"/>
                <a:ea typeface="Arial"/>
                <a:cs typeface="Arial"/>
                <a:sym typeface="Arial"/>
              </a:rPr>
              <a:t>Apparaît souvent à l’adolescence ou au début de l’âge adulte (Agence de la santé publique du Canada, 2015).</a:t>
            </a:r>
          </a:p>
          <a:p>
            <a:pPr marL="511177" lvl="2" indent="-170392" algn="l">
              <a:lnSpc>
                <a:spcPts val="2925"/>
              </a:lnSpc>
              <a:buFont typeface="Arial"/>
              <a:buChar char="⚬"/>
            </a:pPr>
            <a:r>
              <a:rPr lang="en-US" sz="2000">
                <a:solidFill>
                  <a:srgbClr val="000000"/>
                </a:solidFill>
                <a:latin typeface="Arial"/>
                <a:ea typeface="Arial"/>
                <a:cs typeface="Arial"/>
                <a:sym typeface="Arial"/>
              </a:rPr>
              <a:t>Il existe de nombreux types de maladies mentales</a:t>
            </a:r>
          </a:p>
          <a:p>
            <a:pPr marL="511177" lvl="2" indent="-170392" algn="l">
              <a:lnSpc>
                <a:spcPts val="2925"/>
              </a:lnSpc>
              <a:buFont typeface="Arial"/>
              <a:buChar char="⚬"/>
            </a:pPr>
            <a:r>
              <a:rPr lang="en-US" sz="2000">
                <a:solidFill>
                  <a:srgbClr val="000000"/>
                </a:solidFill>
                <a:latin typeface="Arial"/>
                <a:ea typeface="Arial"/>
                <a:cs typeface="Arial"/>
                <a:sym typeface="Arial"/>
              </a:rPr>
              <a:t>1 personne sur 5 souffrira d’une maladie mentale à un moment ou à un autre de sa vie</a:t>
            </a:r>
          </a:p>
        </p:txBody>
      </p:sp>
      <p:sp>
        <p:nvSpPr>
          <p:cNvPr id="8" name="TextBox 8"/>
          <p:cNvSpPr txBox="1"/>
          <p:nvPr/>
        </p:nvSpPr>
        <p:spPr>
          <a:xfrm>
            <a:off x="6832142" y="2857880"/>
            <a:ext cx="4265990" cy="669291"/>
          </a:xfrm>
          <a:prstGeom prst="rect">
            <a:avLst/>
          </a:prstGeom>
        </p:spPr>
        <p:txBody>
          <a:bodyPr lIns="0" tIns="0" rIns="0" bIns="0" rtlCol="0" anchor="t">
            <a:spAutoFit/>
          </a:bodyPr>
          <a:lstStyle/>
          <a:p>
            <a:pPr algn="ctr">
              <a:lnSpc>
                <a:spcPts val="4058"/>
              </a:lnSpc>
            </a:pPr>
            <a:r>
              <a:rPr lang="en-US" sz="2899">
                <a:solidFill>
                  <a:srgbClr val="000000"/>
                </a:solidFill>
                <a:latin typeface="Arial"/>
                <a:ea typeface="Arial"/>
                <a:cs typeface="Arial"/>
                <a:sym typeface="Arial"/>
              </a:rPr>
              <a:t>liée aux substances</a:t>
            </a:r>
          </a:p>
        </p:txBody>
      </p:sp>
      <p:sp>
        <p:nvSpPr>
          <p:cNvPr id="9" name="TextBox 9"/>
          <p:cNvSpPr txBox="1"/>
          <p:nvPr/>
        </p:nvSpPr>
        <p:spPr>
          <a:xfrm>
            <a:off x="10224755" y="4103675"/>
            <a:ext cx="4265990" cy="780415"/>
          </a:xfrm>
          <a:prstGeom prst="rect">
            <a:avLst/>
          </a:prstGeom>
        </p:spPr>
        <p:txBody>
          <a:bodyPr lIns="0" tIns="0" rIns="0" bIns="0" rtlCol="0" anchor="t">
            <a:spAutoFit/>
          </a:bodyPr>
          <a:lstStyle/>
          <a:p>
            <a:pPr algn="ctr">
              <a:lnSpc>
                <a:spcPts val="4759"/>
              </a:lnSpc>
            </a:pPr>
            <a:r>
              <a:rPr lang="en-US" sz="3399">
                <a:solidFill>
                  <a:srgbClr val="000000"/>
                </a:solidFill>
                <a:latin typeface="Arial"/>
                <a:ea typeface="Arial"/>
                <a:cs typeface="Arial"/>
                <a:sym typeface="Arial"/>
              </a:rPr>
              <a:t>anxiété</a:t>
            </a:r>
          </a:p>
        </p:txBody>
      </p:sp>
      <p:sp>
        <p:nvSpPr>
          <p:cNvPr id="10" name="TextBox 10"/>
          <p:cNvSpPr txBox="1"/>
          <p:nvPr/>
        </p:nvSpPr>
        <p:spPr>
          <a:xfrm>
            <a:off x="6424029" y="5512740"/>
            <a:ext cx="4265990" cy="780415"/>
          </a:xfrm>
          <a:prstGeom prst="rect">
            <a:avLst/>
          </a:prstGeom>
        </p:spPr>
        <p:txBody>
          <a:bodyPr lIns="0" tIns="0" rIns="0" bIns="0" rtlCol="0" anchor="t">
            <a:spAutoFit/>
          </a:bodyPr>
          <a:lstStyle/>
          <a:p>
            <a:pPr algn="ctr">
              <a:lnSpc>
                <a:spcPts val="4759"/>
              </a:lnSpc>
            </a:pPr>
            <a:r>
              <a:rPr lang="en-US" sz="3399">
                <a:solidFill>
                  <a:srgbClr val="000000"/>
                </a:solidFill>
                <a:latin typeface="Arial"/>
                <a:ea typeface="Arial"/>
                <a:cs typeface="Arial"/>
                <a:sym typeface="Arial"/>
              </a:rPr>
              <a:t>psychotique</a:t>
            </a:r>
          </a:p>
        </p:txBody>
      </p:sp>
      <p:sp>
        <p:nvSpPr>
          <p:cNvPr id="11" name="TextBox 11"/>
          <p:cNvSpPr txBox="1"/>
          <p:nvPr/>
        </p:nvSpPr>
        <p:spPr>
          <a:xfrm>
            <a:off x="13841263" y="5942167"/>
            <a:ext cx="4265990" cy="780415"/>
          </a:xfrm>
          <a:prstGeom prst="rect">
            <a:avLst/>
          </a:prstGeom>
        </p:spPr>
        <p:txBody>
          <a:bodyPr lIns="0" tIns="0" rIns="0" bIns="0" rtlCol="0" anchor="t">
            <a:spAutoFit/>
          </a:bodyPr>
          <a:lstStyle/>
          <a:p>
            <a:pPr algn="ctr">
              <a:lnSpc>
                <a:spcPts val="4759"/>
              </a:lnSpc>
            </a:pPr>
            <a:r>
              <a:rPr lang="en-US" sz="3399">
                <a:solidFill>
                  <a:srgbClr val="000000"/>
                </a:solidFill>
                <a:latin typeface="Arial"/>
                <a:ea typeface="Arial"/>
                <a:cs typeface="Arial"/>
                <a:sym typeface="Arial"/>
              </a:rPr>
              <a:t>nourriture</a:t>
            </a:r>
          </a:p>
        </p:txBody>
      </p:sp>
      <p:sp>
        <p:nvSpPr>
          <p:cNvPr id="12" name="TextBox 12"/>
          <p:cNvSpPr txBox="1"/>
          <p:nvPr/>
        </p:nvSpPr>
        <p:spPr>
          <a:xfrm>
            <a:off x="9690488" y="7055957"/>
            <a:ext cx="4265990" cy="780415"/>
          </a:xfrm>
          <a:prstGeom prst="rect">
            <a:avLst/>
          </a:prstGeom>
        </p:spPr>
        <p:txBody>
          <a:bodyPr lIns="0" tIns="0" rIns="0" bIns="0" rtlCol="0" anchor="t">
            <a:spAutoFit/>
          </a:bodyPr>
          <a:lstStyle/>
          <a:p>
            <a:pPr algn="ctr">
              <a:lnSpc>
                <a:spcPts val="4759"/>
              </a:lnSpc>
            </a:pPr>
            <a:r>
              <a:rPr lang="en-US" sz="3399">
                <a:solidFill>
                  <a:srgbClr val="000000"/>
                </a:solidFill>
                <a:latin typeface="Arial"/>
                <a:ea typeface="Arial"/>
                <a:cs typeface="Arial"/>
                <a:sym typeface="Arial"/>
              </a:rPr>
              <a:t>personnalité</a:t>
            </a:r>
          </a:p>
        </p:txBody>
      </p:sp>
      <p:sp>
        <p:nvSpPr>
          <p:cNvPr id="13" name="Freeform 13"/>
          <p:cNvSpPr/>
          <p:nvPr/>
        </p:nvSpPr>
        <p:spPr>
          <a:xfrm>
            <a:off x="10224755" y="3130066"/>
            <a:ext cx="4265990" cy="2852881"/>
          </a:xfrm>
          <a:custGeom>
            <a:avLst/>
            <a:gdLst/>
            <a:ahLst/>
            <a:cxnLst/>
            <a:rect l="l" t="t" r="r" b="b"/>
            <a:pathLst>
              <a:path w="4265990" h="2852881">
                <a:moveTo>
                  <a:pt x="0" y="0"/>
                </a:moveTo>
                <a:lnTo>
                  <a:pt x="4265990" y="0"/>
                </a:lnTo>
                <a:lnTo>
                  <a:pt x="4265990" y="2852881"/>
                </a:lnTo>
                <a:lnTo>
                  <a:pt x="0" y="2852881"/>
                </a:lnTo>
                <a:lnTo>
                  <a:pt x="0" y="0"/>
                </a:lnTo>
                <a:close/>
              </a:path>
            </a:pathLst>
          </a:custGeom>
          <a:blipFill>
            <a:blip r:embed="rId9">
              <a:extLst>
                <a:ext uri="{96DAC541-7B7A-43D3-8B79-37D633B846F1}">
                  <asvg:svgBlip xmlns:asvg="http://schemas.microsoft.com/office/drawing/2016/SVG/main" r:embed="rId10"/>
                </a:ext>
              </a:extLst>
            </a:blip>
            <a:stretch>
              <a:fillRect t="-66" b="-66"/>
            </a:stretch>
          </a:blipFill>
        </p:spPr>
        <p:txBody>
          <a:bodyPr/>
          <a:lstStyle/>
          <a:p>
            <a:endParaRPr lang="en-CA"/>
          </a:p>
        </p:txBody>
      </p:sp>
      <p:sp>
        <p:nvSpPr>
          <p:cNvPr id="14" name="Freeform 14"/>
          <p:cNvSpPr/>
          <p:nvPr/>
        </p:nvSpPr>
        <p:spPr>
          <a:xfrm>
            <a:off x="13841263" y="4927270"/>
            <a:ext cx="4265990" cy="2852881"/>
          </a:xfrm>
          <a:custGeom>
            <a:avLst/>
            <a:gdLst/>
            <a:ahLst/>
            <a:cxnLst/>
            <a:rect l="l" t="t" r="r" b="b"/>
            <a:pathLst>
              <a:path w="4265990" h="2852881">
                <a:moveTo>
                  <a:pt x="0" y="0"/>
                </a:moveTo>
                <a:lnTo>
                  <a:pt x="4265990" y="0"/>
                </a:lnTo>
                <a:lnTo>
                  <a:pt x="4265990" y="2852881"/>
                </a:lnTo>
                <a:lnTo>
                  <a:pt x="0" y="2852881"/>
                </a:lnTo>
                <a:lnTo>
                  <a:pt x="0" y="0"/>
                </a:lnTo>
                <a:close/>
              </a:path>
            </a:pathLst>
          </a:custGeom>
          <a:blipFill>
            <a:blip r:embed="rId11">
              <a:extLst>
                <a:ext uri="{96DAC541-7B7A-43D3-8B79-37D633B846F1}">
                  <asvg:svgBlip xmlns:asvg="http://schemas.microsoft.com/office/drawing/2016/SVG/main" r:embed="rId12"/>
                </a:ext>
              </a:extLst>
            </a:blip>
            <a:stretch>
              <a:fillRect t="-66" b="-66"/>
            </a:stretch>
          </a:blipFill>
        </p:spPr>
        <p:txBody>
          <a:bodyPr/>
          <a:lstStyle/>
          <a:p>
            <a:endParaRPr lang="en-CA"/>
          </a:p>
        </p:txBody>
      </p:sp>
      <p:sp>
        <p:nvSpPr>
          <p:cNvPr id="15" name="Freeform 15"/>
          <p:cNvSpPr/>
          <p:nvPr/>
        </p:nvSpPr>
        <p:spPr>
          <a:xfrm>
            <a:off x="6630643" y="4556506"/>
            <a:ext cx="3852761" cy="2576534"/>
          </a:xfrm>
          <a:custGeom>
            <a:avLst/>
            <a:gdLst/>
            <a:ahLst/>
            <a:cxnLst/>
            <a:rect l="l" t="t" r="r" b="b"/>
            <a:pathLst>
              <a:path w="3852761" h="2576534">
                <a:moveTo>
                  <a:pt x="0" y="0"/>
                </a:moveTo>
                <a:lnTo>
                  <a:pt x="3852761" y="0"/>
                </a:lnTo>
                <a:lnTo>
                  <a:pt x="3852761" y="2576534"/>
                </a:lnTo>
                <a:lnTo>
                  <a:pt x="0" y="2576534"/>
                </a:lnTo>
                <a:lnTo>
                  <a:pt x="0" y="0"/>
                </a:lnTo>
                <a:close/>
              </a:path>
            </a:pathLst>
          </a:custGeom>
          <a:blipFill>
            <a:blip r:embed="rId13">
              <a:extLst>
                <a:ext uri="{96DAC541-7B7A-43D3-8B79-37D633B846F1}">
                  <asvg:svgBlip xmlns:asvg="http://schemas.microsoft.com/office/drawing/2016/SVG/main" r:embed="rId14"/>
                </a:ext>
              </a:extLst>
            </a:blip>
            <a:stretch>
              <a:fillRect t="-28" b="-28"/>
            </a:stretch>
          </a:blipFill>
        </p:spPr>
        <p:txBody>
          <a:bodyPr/>
          <a:lstStyle/>
          <a:p>
            <a:endParaRPr lang="en-CA"/>
          </a:p>
        </p:txBody>
      </p:sp>
      <p:sp>
        <p:nvSpPr>
          <p:cNvPr id="16" name="Freeform 16"/>
          <p:cNvSpPr/>
          <p:nvPr/>
        </p:nvSpPr>
        <p:spPr>
          <a:xfrm rot="441709">
            <a:off x="9690488" y="6129635"/>
            <a:ext cx="4265990" cy="2852881"/>
          </a:xfrm>
          <a:custGeom>
            <a:avLst/>
            <a:gdLst/>
            <a:ahLst/>
            <a:cxnLst/>
            <a:rect l="l" t="t" r="r" b="b"/>
            <a:pathLst>
              <a:path w="4265990" h="2852881">
                <a:moveTo>
                  <a:pt x="0" y="0"/>
                </a:moveTo>
                <a:lnTo>
                  <a:pt x="4265990" y="0"/>
                </a:lnTo>
                <a:lnTo>
                  <a:pt x="4265990" y="2852881"/>
                </a:lnTo>
                <a:lnTo>
                  <a:pt x="0" y="2852881"/>
                </a:lnTo>
                <a:lnTo>
                  <a:pt x="0" y="0"/>
                </a:lnTo>
                <a:close/>
              </a:path>
            </a:pathLst>
          </a:custGeom>
          <a:blipFill>
            <a:blip r:embed="rId15">
              <a:extLst>
                <a:ext uri="{96DAC541-7B7A-43D3-8B79-37D633B846F1}">
                  <asvg:svgBlip xmlns:asvg="http://schemas.microsoft.com/office/drawing/2016/SVG/main" r:embed="rId16"/>
                </a:ext>
              </a:extLst>
            </a:blip>
            <a:stretch>
              <a:fillRect t="-66" b="-66"/>
            </a:stretch>
          </a:blipFill>
        </p:spPr>
        <p:txBody>
          <a:bodyPr/>
          <a:lstStyle/>
          <a:p>
            <a:endParaRPr lang="en-CA"/>
          </a:p>
        </p:txBody>
      </p:sp>
      <p:grpSp>
        <p:nvGrpSpPr>
          <p:cNvPr id="17" name="Group 17"/>
          <p:cNvGrpSpPr/>
          <p:nvPr/>
        </p:nvGrpSpPr>
        <p:grpSpPr>
          <a:xfrm>
            <a:off x="6832142" y="9046047"/>
            <a:ext cx="6782175" cy="1117702"/>
            <a:chOff x="0" y="0"/>
            <a:chExt cx="9042900" cy="1490269"/>
          </a:xfrm>
        </p:grpSpPr>
        <p:grpSp>
          <p:nvGrpSpPr>
            <p:cNvPr id="18" name="Group 18"/>
            <p:cNvGrpSpPr/>
            <p:nvPr/>
          </p:nvGrpSpPr>
          <p:grpSpPr>
            <a:xfrm>
              <a:off x="0" y="0"/>
              <a:ext cx="9042900" cy="1490269"/>
              <a:chOff x="0" y="0"/>
              <a:chExt cx="1786252" cy="294374"/>
            </a:xfrm>
          </p:grpSpPr>
          <p:sp>
            <p:nvSpPr>
              <p:cNvPr id="19" name="Freeform 19"/>
              <p:cNvSpPr/>
              <p:nvPr/>
            </p:nvSpPr>
            <p:spPr>
              <a:xfrm>
                <a:off x="0" y="0"/>
                <a:ext cx="1786252" cy="294374"/>
              </a:xfrm>
              <a:custGeom>
                <a:avLst/>
                <a:gdLst/>
                <a:ahLst/>
                <a:cxnLst/>
                <a:rect l="l" t="t" r="r" b="b"/>
                <a:pathLst>
                  <a:path w="1786252" h="294374">
                    <a:moveTo>
                      <a:pt x="58217" y="0"/>
                    </a:moveTo>
                    <a:lnTo>
                      <a:pt x="1728035" y="0"/>
                    </a:lnTo>
                    <a:cubicBezTo>
                      <a:pt x="1743475" y="0"/>
                      <a:pt x="1758283" y="6134"/>
                      <a:pt x="1769201" y="17051"/>
                    </a:cubicBezTo>
                    <a:cubicBezTo>
                      <a:pt x="1780118" y="27969"/>
                      <a:pt x="1786252" y="42777"/>
                      <a:pt x="1786252" y="58217"/>
                    </a:cubicBezTo>
                    <a:lnTo>
                      <a:pt x="1786252" y="236157"/>
                    </a:lnTo>
                    <a:cubicBezTo>
                      <a:pt x="1786252" y="268310"/>
                      <a:pt x="1760187" y="294374"/>
                      <a:pt x="1728035" y="294374"/>
                    </a:cubicBezTo>
                    <a:lnTo>
                      <a:pt x="58217" y="294374"/>
                    </a:lnTo>
                    <a:cubicBezTo>
                      <a:pt x="26065" y="294374"/>
                      <a:pt x="0" y="268310"/>
                      <a:pt x="0" y="236157"/>
                    </a:cubicBezTo>
                    <a:lnTo>
                      <a:pt x="0" y="58217"/>
                    </a:lnTo>
                    <a:cubicBezTo>
                      <a:pt x="0" y="26065"/>
                      <a:pt x="26065" y="0"/>
                      <a:pt x="58217" y="0"/>
                    </a:cubicBezTo>
                    <a:close/>
                  </a:path>
                </a:pathLst>
              </a:custGeom>
              <a:solidFill>
                <a:srgbClr val="FFFFFF"/>
              </a:solidFill>
            </p:spPr>
            <p:txBody>
              <a:bodyPr/>
              <a:lstStyle/>
              <a:p>
                <a:endParaRPr lang="en-CA"/>
              </a:p>
            </p:txBody>
          </p:sp>
          <p:sp>
            <p:nvSpPr>
              <p:cNvPr id="20" name="TextBox 20"/>
              <p:cNvSpPr txBox="1"/>
              <p:nvPr/>
            </p:nvSpPr>
            <p:spPr>
              <a:xfrm>
                <a:off x="0" y="-47625"/>
                <a:ext cx="1786252" cy="341999"/>
              </a:xfrm>
              <a:prstGeom prst="rect">
                <a:avLst/>
              </a:prstGeom>
            </p:spPr>
            <p:txBody>
              <a:bodyPr lIns="50800" tIns="50800" rIns="50800" bIns="50800" rtlCol="0" anchor="ctr"/>
              <a:lstStyle/>
              <a:p>
                <a:pPr algn="ctr">
                  <a:lnSpc>
                    <a:spcPts val="2430"/>
                  </a:lnSpc>
                </a:pPr>
                <a:endParaRPr/>
              </a:p>
            </p:txBody>
          </p:sp>
        </p:grpSp>
        <p:sp>
          <p:nvSpPr>
            <p:cNvPr id="21" name="Freeform 21"/>
            <p:cNvSpPr/>
            <p:nvPr/>
          </p:nvSpPr>
          <p:spPr>
            <a:xfrm>
              <a:off x="509758" y="106298"/>
              <a:ext cx="7770879" cy="1277674"/>
            </a:xfrm>
            <a:custGeom>
              <a:avLst/>
              <a:gdLst/>
              <a:ahLst/>
              <a:cxnLst/>
              <a:rect l="l" t="t" r="r" b="b"/>
              <a:pathLst>
                <a:path w="7770879" h="1277674">
                  <a:moveTo>
                    <a:pt x="0" y="0"/>
                  </a:moveTo>
                  <a:lnTo>
                    <a:pt x="7770879" y="0"/>
                  </a:lnTo>
                  <a:lnTo>
                    <a:pt x="7770879" y="1277674"/>
                  </a:lnTo>
                  <a:lnTo>
                    <a:pt x="0" y="1277674"/>
                  </a:lnTo>
                  <a:lnTo>
                    <a:pt x="0" y="0"/>
                  </a:lnTo>
                  <a:close/>
                </a:path>
              </a:pathLst>
            </a:custGeom>
            <a:blipFill>
              <a:blip r:embed="rId17"/>
              <a:stretch>
                <a:fillRect/>
              </a:stretch>
            </a:blipFill>
          </p:spPr>
          <p:txBody>
            <a:bodyPr/>
            <a:lstStyle/>
            <a:p>
              <a:endParaRPr lang="en-CA"/>
            </a:p>
          </p:txBody>
        </p:sp>
      </p:gr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7AD">
                <a:alpha val="100000"/>
              </a:srgbClr>
            </a:gs>
            <a:gs pos="100000">
              <a:srgbClr val="FFA9F9">
                <a:alpha val="100000"/>
              </a:srgbClr>
            </a:gs>
          </a:gsLst>
          <a:lin ang="0"/>
        </a:gradFill>
        <a:effectLst/>
      </p:bgPr>
    </p:bg>
    <p:spTree>
      <p:nvGrpSpPr>
        <p:cNvPr id="1" name=""/>
        <p:cNvGrpSpPr/>
        <p:nvPr/>
      </p:nvGrpSpPr>
      <p:grpSpPr>
        <a:xfrm>
          <a:off x="0" y="0"/>
          <a:ext cx="0" cy="0"/>
          <a:chOff x="0" y="0"/>
          <a:chExt cx="0" cy="0"/>
        </a:xfrm>
      </p:grpSpPr>
      <p:grpSp>
        <p:nvGrpSpPr>
          <p:cNvPr id="2" name="Group 2"/>
          <p:cNvGrpSpPr/>
          <p:nvPr/>
        </p:nvGrpSpPr>
        <p:grpSpPr>
          <a:xfrm>
            <a:off x="10815121" y="3171727"/>
            <a:ext cx="6865357" cy="2566625"/>
            <a:chOff x="0" y="0"/>
            <a:chExt cx="9153809" cy="3422167"/>
          </a:xfrm>
        </p:grpSpPr>
        <p:sp>
          <p:nvSpPr>
            <p:cNvPr id="3" name="Freeform 3"/>
            <p:cNvSpPr/>
            <p:nvPr/>
          </p:nvSpPr>
          <p:spPr>
            <a:xfrm>
              <a:off x="0" y="0"/>
              <a:ext cx="9153809" cy="3422167"/>
            </a:xfrm>
            <a:custGeom>
              <a:avLst/>
              <a:gdLst/>
              <a:ahLst/>
              <a:cxnLst/>
              <a:rect l="l" t="t" r="r" b="b"/>
              <a:pathLst>
                <a:path w="9153809" h="3422167">
                  <a:moveTo>
                    <a:pt x="0" y="0"/>
                  </a:moveTo>
                  <a:lnTo>
                    <a:pt x="9153809" y="0"/>
                  </a:lnTo>
                  <a:lnTo>
                    <a:pt x="9153809" y="3422167"/>
                  </a:lnTo>
                  <a:lnTo>
                    <a:pt x="0" y="3422167"/>
                  </a:lnTo>
                  <a:close/>
                </a:path>
              </a:pathLst>
            </a:custGeom>
            <a:solidFill>
              <a:srgbClr val="000000">
                <a:alpha val="0"/>
              </a:srgbClr>
            </a:solidFill>
          </p:spPr>
          <p:txBody>
            <a:bodyPr/>
            <a:lstStyle/>
            <a:p>
              <a:endParaRPr lang="en-CA"/>
            </a:p>
          </p:txBody>
        </p:sp>
        <p:sp>
          <p:nvSpPr>
            <p:cNvPr id="4" name="TextBox 4"/>
            <p:cNvSpPr txBox="1"/>
            <p:nvPr/>
          </p:nvSpPr>
          <p:spPr>
            <a:xfrm>
              <a:off x="0" y="-57150"/>
              <a:ext cx="9153809" cy="3479317"/>
            </a:xfrm>
            <a:prstGeom prst="rect">
              <a:avLst/>
            </a:prstGeom>
          </p:spPr>
          <p:txBody>
            <a:bodyPr lIns="0" tIns="0" rIns="0" bIns="0" rtlCol="0" anchor="ctr"/>
            <a:lstStyle/>
            <a:p>
              <a:pPr algn="ctr">
                <a:lnSpc>
                  <a:spcPts val="7128"/>
                </a:lnSpc>
              </a:pPr>
              <a:r>
                <a:rPr lang="en-US" sz="6600" b="1">
                  <a:solidFill>
                    <a:srgbClr val="761D8F"/>
                  </a:solidFill>
                  <a:latin typeface="Arial Bold"/>
                  <a:ea typeface="Arial Bold"/>
                  <a:cs typeface="Arial Bold"/>
                  <a:sym typeface="Arial Bold"/>
                </a:rPr>
                <a:t>Levez la main pour la santé mentale!</a:t>
              </a:r>
              <a:r>
                <a:rPr lang="en-US" sz="6600" b="1">
                  <a:solidFill>
                    <a:srgbClr val="0070C0"/>
                  </a:solidFill>
                  <a:latin typeface="Arial Bold"/>
                  <a:ea typeface="Arial Bold"/>
                  <a:cs typeface="Arial Bold"/>
                  <a:sym typeface="Arial Bold"/>
                </a:rPr>
                <a:t> </a:t>
              </a:r>
            </a:p>
          </p:txBody>
        </p:sp>
      </p:grpSp>
      <p:sp>
        <p:nvSpPr>
          <p:cNvPr id="5" name="Freeform 5"/>
          <p:cNvSpPr/>
          <p:nvPr/>
        </p:nvSpPr>
        <p:spPr>
          <a:xfrm>
            <a:off x="676088" y="1258180"/>
            <a:ext cx="9707918" cy="8112285"/>
          </a:xfrm>
          <a:custGeom>
            <a:avLst/>
            <a:gdLst/>
            <a:ahLst/>
            <a:cxnLst/>
            <a:rect l="l" t="t" r="r" b="b"/>
            <a:pathLst>
              <a:path w="9707918" h="8112285">
                <a:moveTo>
                  <a:pt x="0" y="0"/>
                </a:moveTo>
                <a:lnTo>
                  <a:pt x="9707918" y="0"/>
                </a:lnTo>
                <a:lnTo>
                  <a:pt x="9707918" y="8112285"/>
                </a:lnTo>
                <a:lnTo>
                  <a:pt x="0" y="8112285"/>
                </a:lnTo>
                <a:lnTo>
                  <a:pt x="0" y="0"/>
                </a:lnTo>
                <a:close/>
              </a:path>
            </a:pathLst>
          </a:custGeom>
          <a:blipFill>
            <a:blip r:embed="rId3">
              <a:extLst>
                <a:ext uri="{96DAC541-7B7A-43D3-8B79-37D633B846F1}">
                  <asvg:svgBlip xmlns:asvg="http://schemas.microsoft.com/office/drawing/2016/SVG/main" r:embed="rId4"/>
                </a:ext>
              </a:extLst>
            </a:blip>
            <a:stretch>
              <a:fillRect b="-21804"/>
            </a:stretch>
          </a:blipFill>
        </p:spPr>
        <p:txBody>
          <a:bodyPr/>
          <a:lstStyle/>
          <a:p>
            <a:endParaRPr lang="en-CA"/>
          </a:p>
        </p:txBody>
      </p:sp>
      <p:sp>
        <p:nvSpPr>
          <p:cNvPr id="6" name="TextBox 6"/>
          <p:cNvSpPr txBox="1"/>
          <p:nvPr/>
        </p:nvSpPr>
        <p:spPr>
          <a:xfrm>
            <a:off x="13158175" y="5605002"/>
            <a:ext cx="1804871" cy="694273"/>
          </a:xfrm>
          <a:prstGeom prst="rect">
            <a:avLst/>
          </a:prstGeom>
        </p:spPr>
        <p:txBody>
          <a:bodyPr lIns="0" tIns="0" rIns="0" bIns="0" rtlCol="0" anchor="t">
            <a:spAutoFit/>
          </a:bodyPr>
          <a:lstStyle/>
          <a:p>
            <a:pPr algn="ctr">
              <a:lnSpc>
                <a:spcPts val="4759"/>
              </a:lnSpc>
            </a:pPr>
            <a:r>
              <a:rPr lang="en-US" sz="3399">
                <a:solidFill>
                  <a:srgbClr val="000000"/>
                </a:solidFill>
                <a:latin typeface="Arial"/>
                <a:ea typeface="Arial"/>
                <a:cs typeface="Arial"/>
                <a:sym typeface="Arial"/>
              </a:rPr>
              <a:t>Activité</a:t>
            </a:r>
          </a:p>
        </p:txBody>
      </p:sp>
      <p:grpSp>
        <p:nvGrpSpPr>
          <p:cNvPr id="7" name="Group 7"/>
          <p:cNvGrpSpPr/>
          <p:nvPr/>
        </p:nvGrpSpPr>
        <p:grpSpPr>
          <a:xfrm>
            <a:off x="5801875" y="8921102"/>
            <a:ext cx="6371325" cy="1117702"/>
            <a:chOff x="0" y="0"/>
            <a:chExt cx="8495100" cy="1490269"/>
          </a:xfrm>
        </p:grpSpPr>
        <p:grpSp>
          <p:nvGrpSpPr>
            <p:cNvPr id="8" name="Group 8"/>
            <p:cNvGrpSpPr/>
            <p:nvPr/>
          </p:nvGrpSpPr>
          <p:grpSpPr>
            <a:xfrm>
              <a:off x="0" y="0"/>
              <a:ext cx="8495100" cy="1490269"/>
              <a:chOff x="0" y="0"/>
              <a:chExt cx="1678045" cy="294374"/>
            </a:xfrm>
          </p:grpSpPr>
          <p:sp>
            <p:nvSpPr>
              <p:cNvPr id="9" name="Freeform 9"/>
              <p:cNvSpPr/>
              <p:nvPr/>
            </p:nvSpPr>
            <p:spPr>
              <a:xfrm>
                <a:off x="0" y="0"/>
                <a:ext cx="1678044" cy="294374"/>
              </a:xfrm>
              <a:custGeom>
                <a:avLst/>
                <a:gdLst/>
                <a:ahLst/>
                <a:cxnLst/>
                <a:rect l="l" t="t" r="r" b="b"/>
                <a:pathLst>
                  <a:path w="1678044" h="294374">
                    <a:moveTo>
                      <a:pt x="61971" y="0"/>
                    </a:moveTo>
                    <a:lnTo>
                      <a:pt x="1616073" y="0"/>
                    </a:lnTo>
                    <a:cubicBezTo>
                      <a:pt x="1650299" y="0"/>
                      <a:pt x="1678044" y="27745"/>
                      <a:pt x="1678044" y="61971"/>
                    </a:cubicBezTo>
                    <a:lnTo>
                      <a:pt x="1678044" y="232403"/>
                    </a:lnTo>
                    <a:cubicBezTo>
                      <a:pt x="1678044" y="248839"/>
                      <a:pt x="1671515" y="264601"/>
                      <a:pt x="1659894" y="276223"/>
                    </a:cubicBezTo>
                    <a:cubicBezTo>
                      <a:pt x="1648272" y="287845"/>
                      <a:pt x="1632509" y="294374"/>
                      <a:pt x="1616073" y="294374"/>
                    </a:cubicBezTo>
                    <a:lnTo>
                      <a:pt x="61971" y="294374"/>
                    </a:lnTo>
                    <a:cubicBezTo>
                      <a:pt x="45535" y="294374"/>
                      <a:pt x="29773" y="287845"/>
                      <a:pt x="18151" y="276223"/>
                    </a:cubicBezTo>
                    <a:cubicBezTo>
                      <a:pt x="6529" y="264601"/>
                      <a:pt x="0" y="248839"/>
                      <a:pt x="0" y="232403"/>
                    </a:cubicBezTo>
                    <a:lnTo>
                      <a:pt x="0" y="61971"/>
                    </a:lnTo>
                    <a:cubicBezTo>
                      <a:pt x="0" y="45535"/>
                      <a:pt x="6529" y="29773"/>
                      <a:pt x="18151" y="18151"/>
                    </a:cubicBezTo>
                    <a:cubicBezTo>
                      <a:pt x="29773" y="6529"/>
                      <a:pt x="45535" y="0"/>
                      <a:pt x="61971" y="0"/>
                    </a:cubicBezTo>
                    <a:close/>
                  </a:path>
                </a:pathLst>
              </a:custGeom>
              <a:solidFill>
                <a:srgbClr val="FFFFFF"/>
              </a:solidFill>
            </p:spPr>
            <p:txBody>
              <a:bodyPr/>
              <a:lstStyle/>
              <a:p>
                <a:endParaRPr lang="en-CA"/>
              </a:p>
            </p:txBody>
          </p:sp>
          <p:sp>
            <p:nvSpPr>
              <p:cNvPr id="10" name="TextBox 10"/>
              <p:cNvSpPr txBox="1"/>
              <p:nvPr/>
            </p:nvSpPr>
            <p:spPr>
              <a:xfrm>
                <a:off x="0" y="-47625"/>
                <a:ext cx="1678045" cy="341999"/>
              </a:xfrm>
              <a:prstGeom prst="rect">
                <a:avLst/>
              </a:prstGeom>
            </p:spPr>
            <p:txBody>
              <a:bodyPr lIns="50800" tIns="50800" rIns="50800" bIns="50800" rtlCol="0" anchor="ctr"/>
              <a:lstStyle/>
              <a:p>
                <a:pPr algn="ctr">
                  <a:lnSpc>
                    <a:spcPts val="2430"/>
                  </a:lnSpc>
                </a:pPr>
                <a:endParaRPr/>
              </a:p>
            </p:txBody>
          </p:sp>
        </p:grpSp>
        <p:sp>
          <p:nvSpPr>
            <p:cNvPr id="11" name="Freeform 11"/>
            <p:cNvSpPr/>
            <p:nvPr/>
          </p:nvSpPr>
          <p:spPr>
            <a:xfrm>
              <a:off x="514509" y="106298"/>
              <a:ext cx="7843301" cy="1277674"/>
            </a:xfrm>
            <a:custGeom>
              <a:avLst/>
              <a:gdLst/>
              <a:ahLst/>
              <a:cxnLst/>
              <a:rect l="l" t="t" r="r" b="b"/>
              <a:pathLst>
                <a:path w="7843301" h="1277674">
                  <a:moveTo>
                    <a:pt x="0" y="0"/>
                  </a:moveTo>
                  <a:lnTo>
                    <a:pt x="7843301" y="0"/>
                  </a:lnTo>
                  <a:lnTo>
                    <a:pt x="7843301" y="1277674"/>
                  </a:lnTo>
                  <a:lnTo>
                    <a:pt x="0" y="1277674"/>
                  </a:lnTo>
                  <a:lnTo>
                    <a:pt x="0" y="0"/>
                  </a:lnTo>
                  <a:close/>
                </a:path>
              </a:pathLst>
            </a:custGeom>
            <a:blipFill>
              <a:blip r:embed="rId5"/>
              <a:stretch>
                <a:fillRect t="-465" b="-465"/>
              </a:stretch>
            </a:blipFill>
          </p:spPr>
          <p:txBody>
            <a:bodyPr/>
            <a:lstStyle/>
            <a:p>
              <a:endParaRPr lang="en-CA"/>
            </a:p>
          </p:txBody>
        </p:sp>
      </p:gr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5757">
                <a:alpha val="100000"/>
              </a:srgbClr>
            </a:gs>
            <a:gs pos="100000">
              <a:srgbClr val="8C52FF">
                <a:alpha val="100000"/>
              </a:srgbClr>
            </a:gs>
          </a:gsLst>
          <a:lin ang="0"/>
        </a:gradFill>
        <a:effectLst/>
      </p:bgPr>
    </p:bg>
    <p:spTree>
      <p:nvGrpSpPr>
        <p:cNvPr id="1" name=""/>
        <p:cNvGrpSpPr/>
        <p:nvPr/>
      </p:nvGrpSpPr>
      <p:grpSpPr>
        <a:xfrm>
          <a:off x="0" y="0"/>
          <a:ext cx="0" cy="0"/>
          <a:chOff x="0" y="0"/>
          <a:chExt cx="0" cy="0"/>
        </a:xfrm>
      </p:grpSpPr>
      <p:sp>
        <p:nvSpPr>
          <p:cNvPr id="2" name="Freeform 2"/>
          <p:cNvSpPr/>
          <p:nvPr/>
        </p:nvSpPr>
        <p:spPr>
          <a:xfrm rot="-471022">
            <a:off x="2733176" y="5160461"/>
            <a:ext cx="2094807" cy="4114800"/>
          </a:xfrm>
          <a:custGeom>
            <a:avLst/>
            <a:gdLst/>
            <a:ahLst/>
            <a:cxnLst/>
            <a:rect l="l" t="t" r="r" b="b"/>
            <a:pathLst>
              <a:path w="2094807" h="4114800">
                <a:moveTo>
                  <a:pt x="0" y="0"/>
                </a:moveTo>
                <a:lnTo>
                  <a:pt x="2094807" y="0"/>
                </a:lnTo>
                <a:lnTo>
                  <a:pt x="2094807"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l="-243" r="-243"/>
            </a:stretch>
          </a:blipFill>
        </p:spPr>
        <p:txBody>
          <a:bodyPr/>
          <a:lstStyle/>
          <a:p>
            <a:endParaRPr lang="en-CA"/>
          </a:p>
        </p:txBody>
      </p:sp>
      <p:sp>
        <p:nvSpPr>
          <p:cNvPr id="3" name="Freeform 3"/>
          <p:cNvSpPr/>
          <p:nvPr/>
        </p:nvSpPr>
        <p:spPr>
          <a:xfrm>
            <a:off x="663307" y="1338997"/>
            <a:ext cx="6234545" cy="4114800"/>
          </a:xfrm>
          <a:custGeom>
            <a:avLst/>
            <a:gdLst/>
            <a:ahLst/>
            <a:cxnLst/>
            <a:rect l="l" t="t" r="r" b="b"/>
            <a:pathLst>
              <a:path w="6234545" h="4114800">
                <a:moveTo>
                  <a:pt x="0" y="0"/>
                </a:moveTo>
                <a:lnTo>
                  <a:pt x="6234545" y="0"/>
                </a:lnTo>
                <a:lnTo>
                  <a:pt x="6234545"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l="-111" r="-111"/>
            </a:stretch>
          </a:blipFill>
        </p:spPr>
        <p:txBody>
          <a:bodyPr/>
          <a:lstStyle/>
          <a:p>
            <a:endParaRPr lang="en-CA"/>
          </a:p>
        </p:txBody>
      </p:sp>
      <p:sp>
        <p:nvSpPr>
          <p:cNvPr id="4" name="TextBox 4"/>
          <p:cNvSpPr txBox="1"/>
          <p:nvPr/>
        </p:nvSpPr>
        <p:spPr>
          <a:xfrm>
            <a:off x="8086163" y="2951180"/>
            <a:ext cx="6796683" cy="960730"/>
          </a:xfrm>
          <a:prstGeom prst="rect">
            <a:avLst/>
          </a:prstGeom>
        </p:spPr>
        <p:txBody>
          <a:bodyPr lIns="0" tIns="0" rIns="0" bIns="0" rtlCol="0" anchor="t">
            <a:spAutoFit/>
          </a:bodyPr>
          <a:lstStyle/>
          <a:p>
            <a:pPr algn="l">
              <a:lnSpc>
                <a:spcPts val="6159"/>
              </a:lnSpc>
            </a:pPr>
            <a:r>
              <a:rPr lang="en-US" sz="3600" b="1">
                <a:solidFill>
                  <a:srgbClr val="FFFFFF"/>
                </a:solidFill>
                <a:latin typeface="Arial Bold"/>
                <a:ea typeface="Arial Bold"/>
                <a:cs typeface="Arial Bold"/>
                <a:sym typeface="Arial Bold"/>
              </a:rPr>
              <a:t>Qu’est-ce que…</a:t>
            </a:r>
          </a:p>
        </p:txBody>
      </p:sp>
      <p:sp>
        <p:nvSpPr>
          <p:cNvPr id="5" name="Freeform 5"/>
          <p:cNvSpPr/>
          <p:nvPr/>
        </p:nvSpPr>
        <p:spPr>
          <a:xfrm>
            <a:off x="9144000" y="3883995"/>
            <a:ext cx="4265990" cy="2852881"/>
          </a:xfrm>
          <a:custGeom>
            <a:avLst/>
            <a:gdLst/>
            <a:ahLst/>
            <a:cxnLst/>
            <a:rect l="l" t="t" r="r" b="b"/>
            <a:pathLst>
              <a:path w="4265990" h="2852881">
                <a:moveTo>
                  <a:pt x="0" y="0"/>
                </a:moveTo>
                <a:lnTo>
                  <a:pt x="4265990" y="0"/>
                </a:lnTo>
                <a:lnTo>
                  <a:pt x="4265990" y="2852881"/>
                </a:lnTo>
                <a:lnTo>
                  <a:pt x="0" y="2852881"/>
                </a:lnTo>
                <a:lnTo>
                  <a:pt x="0" y="0"/>
                </a:lnTo>
                <a:close/>
              </a:path>
            </a:pathLst>
          </a:custGeom>
          <a:blipFill>
            <a:blip r:embed="rId7">
              <a:extLst>
                <a:ext uri="{96DAC541-7B7A-43D3-8B79-37D633B846F1}">
                  <asvg:svgBlip xmlns:asvg="http://schemas.microsoft.com/office/drawing/2016/SVG/main" r:embed="rId8"/>
                </a:ext>
              </a:extLst>
            </a:blip>
            <a:stretch>
              <a:fillRect t="-66" b="-66"/>
            </a:stretch>
          </a:blipFill>
        </p:spPr>
        <p:txBody>
          <a:bodyPr/>
          <a:lstStyle/>
          <a:p>
            <a:endParaRPr lang="en-CA"/>
          </a:p>
        </p:txBody>
      </p:sp>
      <p:sp>
        <p:nvSpPr>
          <p:cNvPr id="6" name="Freeform 6"/>
          <p:cNvSpPr/>
          <p:nvPr/>
        </p:nvSpPr>
        <p:spPr>
          <a:xfrm>
            <a:off x="5953168" y="6517585"/>
            <a:ext cx="4265990" cy="2852881"/>
          </a:xfrm>
          <a:custGeom>
            <a:avLst/>
            <a:gdLst/>
            <a:ahLst/>
            <a:cxnLst/>
            <a:rect l="l" t="t" r="r" b="b"/>
            <a:pathLst>
              <a:path w="4265990" h="2852881">
                <a:moveTo>
                  <a:pt x="0" y="0"/>
                </a:moveTo>
                <a:lnTo>
                  <a:pt x="4265990" y="0"/>
                </a:lnTo>
                <a:lnTo>
                  <a:pt x="4265990" y="2852881"/>
                </a:lnTo>
                <a:lnTo>
                  <a:pt x="0" y="2852881"/>
                </a:lnTo>
                <a:lnTo>
                  <a:pt x="0" y="0"/>
                </a:lnTo>
                <a:close/>
              </a:path>
            </a:pathLst>
          </a:custGeom>
          <a:blipFill>
            <a:blip r:embed="rId7">
              <a:extLst>
                <a:ext uri="{96DAC541-7B7A-43D3-8B79-37D633B846F1}">
                  <asvg:svgBlip xmlns:asvg="http://schemas.microsoft.com/office/drawing/2016/SVG/main" r:embed="rId8"/>
                </a:ext>
              </a:extLst>
            </a:blip>
            <a:stretch>
              <a:fillRect t="-66" b="-66"/>
            </a:stretch>
          </a:blipFill>
        </p:spPr>
        <p:txBody>
          <a:bodyPr/>
          <a:lstStyle/>
          <a:p>
            <a:endParaRPr lang="en-CA"/>
          </a:p>
        </p:txBody>
      </p:sp>
      <p:sp>
        <p:nvSpPr>
          <p:cNvPr id="7" name="Freeform 7"/>
          <p:cNvSpPr/>
          <p:nvPr/>
        </p:nvSpPr>
        <p:spPr>
          <a:xfrm>
            <a:off x="12756580" y="5143500"/>
            <a:ext cx="4265990" cy="2852881"/>
          </a:xfrm>
          <a:custGeom>
            <a:avLst/>
            <a:gdLst/>
            <a:ahLst/>
            <a:cxnLst/>
            <a:rect l="l" t="t" r="r" b="b"/>
            <a:pathLst>
              <a:path w="4265990" h="2852881">
                <a:moveTo>
                  <a:pt x="0" y="0"/>
                </a:moveTo>
                <a:lnTo>
                  <a:pt x="4265990" y="0"/>
                </a:lnTo>
                <a:lnTo>
                  <a:pt x="4265990" y="2852881"/>
                </a:lnTo>
                <a:lnTo>
                  <a:pt x="0" y="2852881"/>
                </a:lnTo>
                <a:lnTo>
                  <a:pt x="0" y="0"/>
                </a:lnTo>
                <a:close/>
              </a:path>
            </a:pathLst>
          </a:custGeom>
          <a:blipFill>
            <a:blip r:embed="rId7">
              <a:extLst>
                <a:ext uri="{96DAC541-7B7A-43D3-8B79-37D633B846F1}">
                  <asvg:svgBlip xmlns:asvg="http://schemas.microsoft.com/office/drawing/2016/SVG/main" r:embed="rId8"/>
                </a:ext>
              </a:extLst>
            </a:blip>
            <a:stretch>
              <a:fillRect t="-66" b="-66"/>
            </a:stretch>
          </a:blipFill>
        </p:spPr>
        <p:txBody>
          <a:bodyPr/>
          <a:lstStyle/>
          <a:p>
            <a:endParaRPr lang="en-CA"/>
          </a:p>
        </p:txBody>
      </p:sp>
      <p:sp>
        <p:nvSpPr>
          <p:cNvPr id="8" name="TextBox 8"/>
          <p:cNvSpPr txBox="1"/>
          <p:nvPr/>
        </p:nvSpPr>
        <p:spPr>
          <a:xfrm>
            <a:off x="7245654" y="752175"/>
            <a:ext cx="10379039" cy="2094230"/>
          </a:xfrm>
          <a:prstGeom prst="rect">
            <a:avLst/>
          </a:prstGeom>
        </p:spPr>
        <p:txBody>
          <a:bodyPr lIns="0" tIns="0" rIns="0" bIns="0" rtlCol="0" anchor="t">
            <a:spAutoFit/>
          </a:bodyPr>
          <a:lstStyle/>
          <a:p>
            <a:pPr algn="ctr">
              <a:lnSpc>
                <a:spcPts val="7360"/>
              </a:lnSpc>
            </a:pPr>
            <a:r>
              <a:rPr lang="en-US" sz="8000" b="1">
                <a:solidFill>
                  <a:srgbClr val="FFFFFF"/>
                </a:solidFill>
                <a:latin typeface="Arial Bold"/>
                <a:ea typeface="Arial Bold"/>
                <a:cs typeface="Arial Bold"/>
                <a:sym typeface="Arial Bold"/>
              </a:rPr>
              <a:t>Séance de remue-méninges!</a:t>
            </a:r>
          </a:p>
        </p:txBody>
      </p:sp>
      <p:sp>
        <p:nvSpPr>
          <p:cNvPr id="9" name="TextBox 9"/>
          <p:cNvSpPr txBox="1"/>
          <p:nvPr/>
        </p:nvSpPr>
        <p:spPr>
          <a:xfrm>
            <a:off x="13473550" y="6156169"/>
            <a:ext cx="2832050" cy="733918"/>
          </a:xfrm>
          <a:prstGeom prst="rect">
            <a:avLst/>
          </a:prstGeom>
        </p:spPr>
        <p:txBody>
          <a:bodyPr lIns="0" tIns="0" rIns="0" bIns="0" rtlCol="0" anchor="t">
            <a:spAutoFit/>
          </a:bodyPr>
          <a:lstStyle/>
          <a:p>
            <a:pPr algn="ctr">
              <a:lnSpc>
                <a:spcPts val="4759"/>
              </a:lnSpc>
            </a:pPr>
            <a:r>
              <a:rPr lang="en-US" sz="2799">
                <a:solidFill>
                  <a:srgbClr val="FFFFFF"/>
                </a:solidFill>
                <a:latin typeface="Arial"/>
                <a:ea typeface="Arial"/>
                <a:cs typeface="Arial"/>
                <a:sym typeface="Arial"/>
              </a:rPr>
              <a:t>la santé mentale?</a:t>
            </a:r>
          </a:p>
        </p:txBody>
      </p:sp>
      <p:sp>
        <p:nvSpPr>
          <p:cNvPr id="10" name="TextBox 10"/>
          <p:cNvSpPr txBox="1"/>
          <p:nvPr/>
        </p:nvSpPr>
        <p:spPr>
          <a:xfrm>
            <a:off x="9720774" y="4805928"/>
            <a:ext cx="3112443" cy="1361141"/>
          </a:xfrm>
          <a:prstGeom prst="rect">
            <a:avLst/>
          </a:prstGeom>
        </p:spPr>
        <p:txBody>
          <a:bodyPr lIns="0" tIns="0" rIns="0" bIns="0" rtlCol="0" anchor="t">
            <a:spAutoFit/>
          </a:bodyPr>
          <a:lstStyle/>
          <a:p>
            <a:pPr algn="ctr">
              <a:lnSpc>
                <a:spcPts val="4759"/>
              </a:lnSpc>
            </a:pPr>
            <a:r>
              <a:rPr lang="en-US" sz="2799">
                <a:solidFill>
                  <a:srgbClr val="FFFFFF"/>
                </a:solidFill>
                <a:latin typeface="Arial"/>
                <a:ea typeface="Arial"/>
                <a:cs typeface="Arial"/>
                <a:sym typeface="Arial"/>
              </a:rPr>
              <a:t>la maladie mentale?</a:t>
            </a:r>
          </a:p>
        </p:txBody>
      </p:sp>
      <p:sp>
        <p:nvSpPr>
          <p:cNvPr id="11" name="TextBox 11"/>
          <p:cNvSpPr txBox="1"/>
          <p:nvPr/>
        </p:nvSpPr>
        <p:spPr>
          <a:xfrm>
            <a:off x="6696968" y="7413151"/>
            <a:ext cx="3112443" cy="745588"/>
          </a:xfrm>
          <a:prstGeom prst="rect">
            <a:avLst/>
          </a:prstGeom>
        </p:spPr>
        <p:txBody>
          <a:bodyPr lIns="0" tIns="0" rIns="0" bIns="0" rtlCol="0" anchor="t">
            <a:spAutoFit/>
          </a:bodyPr>
          <a:lstStyle/>
          <a:p>
            <a:pPr algn="ctr">
              <a:lnSpc>
                <a:spcPts val="4759"/>
              </a:lnSpc>
            </a:pPr>
            <a:r>
              <a:rPr lang="en-US" sz="2799">
                <a:solidFill>
                  <a:srgbClr val="FFFFFF"/>
                </a:solidFill>
                <a:latin typeface="Arial"/>
                <a:ea typeface="Arial"/>
                <a:cs typeface="Arial"/>
                <a:sym typeface="Arial"/>
              </a:rPr>
              <a:t>le bien-être?</a:t>
            </a:r>
          </a:p>
        </p:txBody>
      </p:sp>
      <p:grpSp>
        <p:nvGrpSpPr>
          <p:cNvPr id="12" name="Group 12"/>
          <p:cNvGrpSpPr/>
          <p:nvPr/>
        </p:nvGrpSpPr>
        <p:grpSpPr>
          <a:xfrm>
            <a:off x="11601178" y="8968508"/>
            <a:ext cx="6371325" cy="1117702"/>
            <a:chOff x="0" y="0"/>
            <a:chExt cx="8495100" cy="1490269"/>
          </a:xfrm>
        </p:grpSpPr>
        <p:grpSp>
          <p:nvGrpSpPr>
            <p:cNvPr id="13" name="Group 13"/>
            <p:cNvGrpSpPr/>
            <p:nvPr/>
          </p:nvGrpSpPr>
          <p:grpSpPr>
            <a:xfrm>
              <a:off x="0" y="0"/>
              <a:ext cx="8495100" cy="1490269"/>
              <a:chOff x="0" y="0"/>
              <a:chExt cx="1678045" cy="294374"/>
            </a:xfrm>
          </p:grpSpPr>
          <p:sp>
            <p:nvSpPr>
              <p:cNvPr id="14" name="Freeform 14"/>
              <p:cNvSpPr/>
              <p:nvPr/>
            </p:nvSpPr>
            <p:spPr>
              <a:xfrm>
                <a:off x="0" y="0"/>
                <a:ext cx="1678044" cy="294374"/>
              </a:xfrm>
              <a:custGeom>
                <a:avLst/>
                <a:gdLst/>
                <a:ahLst/>
                <a:cxnLst/>
                <a:rect l="l" t="t" r="r" b="b"/>
                <a:pathLst>
                  <a:path w="1678044" h="294374">
                    <a:moveTo>
                      <a:pt x="61971" y="0"/>
                    </a:moveTo>
                    <a:lnTo>
                      <a:pt x="1616073" y="0"/>
                    </a:lnTo>
                    <a:cubicBezTo>
                      <a:pt x="1650299" y="0"/>
                      <a:pt x="1678044" y="27745"/>
                      <a:pt x="1678044" y="61971"/>
                    </a:cubicBezTo>
                    <a:lnTo>
                      <a:pt x="1678044" y="232403"/>
                    </a:lnTo>
                    <a:cubicBezTo>
                      <a:pt x="1678044" y="248839"/>
                      <a:pt x="1671515" y="264601"/>
                      <a:pt x="1659894" y="276223"/>
                    </a:cubicBezTo>
                    <a:cubicBezTo>
                      <a:pt x="1648272" y="287845"/>
                      <a:pt x="1632509" y="294374"/>
                      <a:pt x="1616073" y="294374"/>
                    </a:cubicBezTo>
                    <a:lnTo>
                      <a:pt x="61971" y="294374"/>
                    </a:lnTo>
                    <a:cubicBezTo>
                      <a:pt x="45535" y="294374"/>
                      <a:pt x="29773" y="287845"/>
                      <a:pt x="18151" y="276223"/>
                    </a:cubicBezTo>
                    <a:cubicBezTo>
                      <a:pt x="6529" y="264601"/>
                      <a:pt x="0" y="248839"/>
                      <a:pt x="0" y="232403"/>
                    </a:cubicBezTo>
                    <a:lnTo>
                      <a:pt x="0" y="61971"/>
                    </a:lnTo>
                    <a:cubicBezTo>
                      <a:pt x="0" y="45535"/>
                      <a:pt x="6529" y="29773"/>
                      <a:pt x="18151" y="18151"/>
                    </a:cubicBezTo>
                    <a:cubicBezTo>
                      <a:pt x="29773" y="6529"/>
                      <a:pt x="45535" y="0"/>
                      <a:pt x="61971" y="0"/>
                    </a:cubicBezTo>
                    <a:close/>
                  </a:path>
                </a:pathLst>
              </a:custGeom>
              <a:solidFill>
                <a:srgbClr val="FFFFFF"/>
              </a:solidFill>
            </p:spPr>
            <p:txBody>
              <a:bodyPr/>
              <a:lstStyle/>
              <a:p>
                <a:endParaRPr lang="en-CA"/>
              </a:p>
            </p:txBody>
          </p:sp>
          <p:sp>
            <p:nvSpPr>
              <p:cNvPr id="15" name="TextBox 15"/>
              <p:cNvSpPr txBox="1"/>
              <p:nvPr/>
            </p:nvSpPr>
            <p:spPr>
              <a:xfrm>
                <a:off x="0" y="-47625"/>
                <a:ext cx="1678045" cy="341999"/>
              </a:xfrm>
              <a:prstGeom prst="rect">
                <a:avLst/>
              </a:prstGeom>
            </p:spPr>
            <p:txBody>
              <a:bodyPr lIns="50800" tIns="50800" rIns="50800" bIns="50800" rtlCol="0" anchor="ctr"/>
              <a:lstStyle/>
              <a:p>
                <a:pPr algn="ctr">
                  <a:lnSpc>
                    <a:spcPts val="2430"/>
                  </a:lnSpc>
                </a:pPr>
                <a:endParaRPr/>
              </a:p>
            </p:txBody>
          </p:sp>
        </p:grpSp>
        <p:sp>
          <p:nvSpPr>
            <p:cNvPr id="16" name="Freeform 16"/>
            <p:cNvSpPr/>
            <p:nvPr/>
          </p:nvSpPr>
          <p:spPr>
            <a:xfrm>
              <a:off x="514509" y="106298"/>
              <a:ext cx="7843301" cy="1277674"/>
            </a:xfrm>
            <a:custGeom>
              <a:avLst/>
              <a:gdLst/>
              <a:ahLst/>
              <a:cxnLst/>
              <a:rect l="l" t="t" r="r" b="b"/>
              <a:pathLst>
                <a:path w="7843301" h="1277674">
                  <a:moveTo>
                    <a:pt x="0" y="0"/>
                  </a:moveTo>
                  <a:lnTo>
                    <a:pt x="7843301" y="0"/>
                  </a:lnTo>
                  <a:lnTo>
                    <a:pt x="7843301" y="1277674"/>
                  </a:lnTo>
                  <a:lnTo>
                    <a:pt x="0" y="1277674"/>
                  </a:lnTo>
                  <a:lnTo>
                    <a:pt x="0" y="0"/>
                  </a:lnTo>
                  <a:close/>
                </a:path>
              </a:pathLst>
            </a:custGeom>
            <a:blipFill>
              <a:blip r:embed="rId9"/>
              <a:stretch>
                <a:fillRect t="-465" b="-465"/>
              </a:stretch>
            </a:blipFill>
          </p:spPr>
          <p:txBody>
            <a:bodyPr/>
            <a:lstStyle/>
            <a:p>
              <a:endParaRPr lang="en-CA"/>
            </a:p>
          </p:txBody>
        </p:sp>
      </p:gr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 y="29877"/>
            <a:ext cx="18288000" cy="10257123"/>
            <a:chOff x="0" y="0"/>
            <a:chExt cx="24313180" cy="13676164"/>
          </a:xfrm>
        </p:grpSpPr>
        <p:sp>
          <p:nvSpPr>
            <p:cNvPr id="3" name="Freeform 3"/>
            <p:cNvSpPr/>
            <p:nvPr/>
          </p:nvSpPr>
          <p:spPr>
            <a:xfrm>
              <a:off x="0" y="0"/>
              <a:ext cx="24313135" cy="13676122"/>
            </a:xfrm>
            <a:custGeom>
              <a:avLst/>
              <a:gdLst/>
              <a:ahLst/>
              <a:cxnLst/>
              <a:rect l="l" t="t" r="r" b="b"/>
              <a:pathLst>
                <a:path w="24313135" h="13676122">
                  <a:moveTo>
                    <a:pt x="0" y="0"/>
                  </a:moveTo>
                  <a:lnTo>
                    <a:pt x="24313135" y="0"/>
                  </a:lnTo>
                  <a:lnTo>
                    <a:pt x="24313135" y="13676122"/>
                  </a:lnTo>
                  <a:lnTo>
                    <a:pt x="0" y="13676122"/>
                  </a:lnTo>
                  <a:lnTo>
                    <a:pt x="0" y="0"/>
                  </a:lnTo>
                  <a:close/>
                </a:path>
              </a:pathLst>
            </a:custGeom>
            <a:blipFill>
              <a:blip r:embed="rId3"/>
              <a:stretch>
                <a:fillRect/>
              </a:stretch>
            </a:blipFill>
          </p:spPr>
          <p:txBody>
            <a:bodyPr/>
            <a:lstStyle/>
            <a:p>
              <a:endParaRPr lang="en-CA"/>
            </a:p>
          </p:txBody>
        </p:sp>
      </p:grpSp>
      <p:sp>
        <p:nvSpPr>
          <p:cNvPr id="4" name="TextBox 4"/>
          <p:cNvSpPr txBox="1"/>
          <p:nvPr/>
        </p:nvSpPr>
        <p:spPr>
          <a:xfrm>
            <a:off x="2651628" y="2837787"/>
            <a:ext cx="9991164" cy="3257631"/>
          </a:xfrm>
          <a:prstGeom prst="rect">
            <a:avLst/>
          </a:prstGeom>
        </p:spPr>
        <p:txBody>
          <a:bodyPr lIns="0" tIns="0" rIns="0" bIns="0" rtlCol="0" anchor="t">
            <a:spAutoFit/>
          </a:bodyPr>
          <a:lstStyle/>
          <a:p>
            <a:pPr algn="ctr">
              <a:lnSpc>
                <a:spcPts val="10560"/>
              </a:lnSpc>
            </a:pPr>
            <a:r>
              <a:rPr lang="en-US" sz="8800" b="1">
                <a:solidFill>
                  <a:srgbClr val="761D8F"/>
                </a:solidFill>
                <a:latin typeface="Arial Bold"/>
                <a:ea typeface="Arial Bold"/>
                <a:cs typeface="Arial Bold"/>
                <a:sym typeface="Arial Bold"/>
              </a:rPr>
              <a:t>Notre déclaration de bien-être</a:t>
            </a:r>
          </a:p>
        </p:txBody>
      </p:sp>
      <p:sp>
        <p:nvSpPr>
          <p:cNvPr id="5" name="Freeform 5"/>
          <p:cNvSpPr/>
          <p:nvPr/>
        </p:nvSpPr>
        <p:spPr>
          <a:xfrm>
            <a:off x="9735647" y="-16330"/>
            <a:ext cx="8552353" cy="10303329"/>
          </a:xfrm>
          <a:custGeom>
            <a:avLst/>
            <a:gdLst/>
            <a:ahLst/>
            <a:cxnLst/>
            <a:rect l="l" t="t" r="r" b="b"/>
            <a:pathLst>
              <a:path w="8344355" h="9959980">
                <a:moveTo>
                  <a:pt x="0" y="0"/>
                </a:moveTo>
                <a:lnTo>
                  <a:pt x="8344355" y="0"/>
                </a:lnTo>
                <a:lnTo>
                  <a:pt x="8344355" y="9959980"/>
                </a:lnTo>
                <a:lnTo>
                  <a:pt x="0" y="9959980"/>
                </a:lnTo>
                <a:lnTo>
                  <a:pt x="0" y="0"/>
                </a:lnTo>
                <a:close/>
              </a:path>
            </a:pathLst>
          </a:custGeom>
          <a:blipFill>
            <a:blip r:embed="rId4">
              <a:extLst>
                <a:ext uri="{96DAC541-7B7A-43D3-8B79-37D633B846F1}">
                  <asvg:svgBlip xmlns:asvg="http://schemas.microsoft.com/office/drawing/2016/SVG/main" r:embed="rId5"/>
                </a:ext>
              </a:extLst>
            </a:blip>
            <a:stretch>
              <a:fillRect t="-5072" b="-5072"/>
            </a:stretch>
          </a:blipFill>
        </p:spPr>
        <p:txBody>
          <a:bodyPr/>
          <a:lstStyle/>
          <a:p>
            <a:endParaRPr lang="en-CA"/>
          </a:p>
        </p:txBody>
      </p:sp>
      <p:grpSp>
        <p:nvGrpSpPr>
          <p:cNvPr id="6" name="Group 6"/>
          <p:cNvGrpSpPr/>
          <p:nvPr/>
        </p:nvGrpSpPr>
        <p:grpSpPr>
          <a:xfrm>
            <a:off x="207998" y="9000112"/>
            <a:ext cx="6371325" cy="1117702"/>
            <a:chOff x="0" y="0"/>
            <a:chExt cx="8495100" cy="1490269"/>
          </a:xfrm>
        </p:grpSpPr>
        <p:grpSp>
          <p:nvGrpSpPr>
            <p:cNvPr id="7" name="Group 7"/>
            <p:cNvGrpSpPr/>
            <p:nvPr/>
          </p:nvGrpSpPr>
          <p:grpSpPr>
            <a:xfrm>
              <a:off x="0" y="0"/>
              <a:ext cx="8495100" cy="1490269"/>
              <a:chOff x="0" y="0"/>
              <a:chExt cx="1678045" cy="294374"/>
            </a:xfrm>
          </p:grpSpPr>
          <p:sp>
            <p:nvSpPr>
              <p:cNvPr id="8" name="Freeform 8"/>
              <p:cNvSpPr/>
              <p:nvPr/>
            </p:nvSpPr>
            <p:spPr>
              <a:xfrm>
                <a:off x="0" y="0"/>
                <a:ext cx="1678044" cy="294374"/>
              </a:xfrm>
              <a:custGeom>
                <a:avLst/>
                <a:gdLst/>
                <a:ahLst/>
                <a:cxnLst/>
                <a:rect l="l" t="t" r="r" b="b"/>
                <a:pathLst>
                  <a:path w="1678044" h="294374">
                    <a:moveTo>
                      <a:pt x="61971" y="0"/>
                    </a:moveTo>
                    <a:lnTo>
                      <a:pt x="1616073" y="0"/>
                    </a:lnTo>
                    <a:cubicBezTo>
                      <a:pt x="1650299" y="0"/>
                      <a:pt x="1678044" y="27745"/>
                      <a:pt x="1678044" y="61971"/>
                    </a:cubicBezTo>
                    <a:lnTo>
                      <a:pt x="1678044" y="232403"/>
                    </a:lnTo>
                    <a:cubicBezTo>
                      <a:pt x="1678044" y="248839"/>
                      <a:pt x="1671515" y="264601"/>
                      <a:pt x="1659894" y="276223"/>
                    </a:cubicBezTo>
                    <a:cubicBezTo>
                      <a:pt x="1648272" y="287845"/>
                      <a:pt x="1632509" y="294374"/>
                      <a:pt x="1616073" y="294374"/>
                    </a:cubicBezTo>
                    <a:lnTo>
                      <a:pt x="61971" y="294374"/>
                    </a:lnTo>
                    <a:cubicBezTo>
                      <a:pt x="45535" y="294374"/>
                      <a:pt x="29773" y="287845"/>
                      <a:pt x="18151" y="276223"/>
                    </a:cubicBezTo>
                    <a:cubicBezTo>
                      <a:pt x="6529" y="264601"/>
                      <a:pt x="0" y="248839"/>
                      <a:pt x="0" y="232403"/>
                    </a:cubicBezTo>
                    <a:lnTo>
                      <a:pt x="0" y="61971"/>
                    </a:lnTo>
                    <a:cubicBezTo>
                      <a:pt x="0" y="45535"/>
                      <a:pt x="6529" y="29773"/>
                      <a:pt x="18151" y="18151"/>
                    </a:cubicBezTo>
                    <a:cubicBezTo>
                      <a:pt x="29773" y="6529"/>
                      <a:pt x="45535" y="0"/>
                      <a:pt x="61971" y="0"/>
                    </a:cubicBezTo>
                    <a:close/>
                  </a:path>
                </a:pathLst>
              </a:custGeom>
              <a:solidFill>
                <a:srgbClr val="FFFFFF"/>
              </a:solidFill>
            </p:spPr>
            <p:txBody>
              <a:bodyPr/>
              <a:lstStyle/>
              <a:p>
                <a:endParaRPr lang="en-CA"/>
              </a:p>
            </p:txBody>
          </p:sp>
          <p:sp>
            <p:nvSpPr>
              <p:cNvPr id="9" name="TextBox 9"/>
              <p:cNvSpPr txBox="1"/>
              <p:nvPr/>
            </p:nvSpPr>
            <p:spPr>
              <a:xfrm>
                <a:off x="0" y="-47625"/>
                <a:ext cx="1678045" cy="341999"/>
              </a:xfrm>
              <a:prstGeom prst="rect">
                <a:avLst/>
              </a:prstGeom>
            </p:spPr>
            <p:txBody>
              <a:bodyPr lIns="50800" tIns="50800" rIns="50800" bIns="50800" rtlCol="0" anchor="ctr"/>
              <a:lstStyle/>
              <a:p>
                <a:pPr algn="ctr">
                  <a:lnSpc>
                    <a:spcPts val="2430"/>
                  </a:lnSpc>
                </a:pPr>
                <a:endParaRPr/>
              </a:p>
            </p:txBody>
          </p:sp>
        </p:grpSp>
        <p:sp>
          <p:nvSpPr>
            <p:cNvPr id="10" name="Freeform 10"/>
            <p:cNvSpPr/>
            <p:nvPr/>
          </p:nvSpPr>
          <p:spPr>
            <a:xfrm>
              <a:off x="514509" y="106298"/>
              <a:ext cx="7843301" cy="1277674"/>
            </a:xfrm>
            <a:custGeom>
              <a:avLst/>
              <a:gdLst/>
              <a:ahLst/>
              <a:cxnLst/>
              <a:rect l="l" t="t" r="r" b="b"/>
              <a:pathLst>
                <a:path w="7843301" h="1277674">
                  <a:moveTo>
                    <a:pt x="0" y="0"/>
                  </a:moveTo>
                  <a:lnTo>
                    <a:pt x="7843301" y="0"/>
                  </a:lnTo>
                  <a:lnTo>
                    <a:pt x="7843301" y="1277674"/>
                  </a:lnTo>
                  <a:lnTo>
                    <a:pt x="0" y="1277674"/>
                  </a:lnTo>
                  <a:lnTo>
                    <a:pt x="0" y="0"/>
                  </a:lnTo>
                  <a:close/>
                </a:path>
              </a:pathLst>
            </a:custGeom>
            <a:blipFill>
              <a:blip r:embed="rId6"/>
              <a:stretch>
                <a:fillRect t="-465" b="-465"/>
              </a:stretch>
            </a:blipFill>
          </p:spPr>
          <p:txBody>
            <a:bodyPr/>
            <a:lstStyle/>
            <a:p>
              <a:endParaRPr lang="en-CA"/>
            </a:p>
          </p:txBody>
        </p:sp>
      </p:gr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24384000" cy="13716000"/>
          </a:xfrm>
        </p:grpSpPr>
        <p:sp>
          <p:nvSpPr>
            <p:cNvPr id="3" name="Freeform 3"/>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lnTo>
                    <a:pt x="0" y="0"/>
                  </a:lnTo>
                  <a:close/>
                </a:path>
              </a:pathLst>
            </a:custGeom>
            <a:blipFill>
              <a:blip r:embed="rId3"/>
              <a:stretch>
                <a:fillRect/>
              </a:stretch>
            </a:blipFill>
          </p:spPr>
          <p:txBody>
            <a:bodyPr/>
            <a:lstStyle/>
            <a:p>
              <a:endParaRPr lang="en-CA"/>
            </a:p>
          </p:txBody>
        </p:sp>
      </p:grpSp>
      <p:sp>
        <p:nvSpPr>
          <p:cNvPr id="4" name="TextBox 4"/>
          <p:cNvSpPr txBox="1"/>
          <p:nvPr/>
        </p:nvSpPr>
        <p:spPr>
          <a:xfrm>
            <a:off x="8863802" y="2266950"/>
            <a:ext cx="8191500" cy="5923217"/>
          </a:xfrm>
          <a:prstGeom prst="rect">
            <a:avLst/>
          </a:prstGeom>
        </p:spPr>
        <p:txBody>
          <a:bodyPr lIns="0" tIns="0" rIns="0" bIns="0" rtlCol="0" anchor="t">
            <a:spAutoFit/>
          </a:bodyPr>
          <a:lstStyle/>
          <a:p>
            <a:pPr marL="570071" lvl="2" indent="-190024" algn="l">
              <a:lnSpc>
                <a:spcPts val="3240"/>
              </a:lnSpc>
              <a:buFont typeface="Arial"/>
              <a:buChar char="⚬"/>
            </a:pPr>
            <a:r>
              <a:rPr lang="en-US" sz="2700">
                <a:solidFill>
                  <a:srgbClr val="000000"/>
                </a:solidFill>
                <a:latin typeface="Arial"/>
                <a:ea typeface="Arial"/>
                <a:cs typeface="Arial"/>
                <a:sym typeface="Arial"/>
              </a:rPr>
              <a:t>La santé mentale est un concept positif.</a:t>
            </a:r>
          </a:p>
          <a:p>
            <a:pPr marL="570071" lvl="2" indent="-190024" algn="l">
              <a:lnSpc>
                <a:spcPts val="3240"/>
              </a:lnSpc>
            </a:pPr>
            <a:endParaRPr lang="en-US" sz="2700">
              <a:solidFill>
                <a:srgbClr val="000000"/>
              </a:solidFill>
              <a:latin typeface="Arial"/>
              <a:ea typeface="Arial"/>
              <a:cs typeface="Arial"/>
              <a:sym typeface="Arial"/>
            </a:endParaRPr>
          </a:p>
          <a:p>
            <a:pPr marL="570071" lvl="2" indent="-190024" algn="l">
              <a:lnSpc>
                <a:spcPts val="3240"/>
              </a:lnSpc>
              <a:buFont typeface="Arial"/>
              <a:buChar char="⚬"/>
            </a:pPr>
            <a:r>
              <a:rPr lang="en-US" sz="2700">
                <a:solidFill>
                  <a:srgbClr val="000000"/>
                </a:solidFill>
                <a:latin typeface="Arial"/>
                <a:ea typeface="Arial"/>
                <a:cs typeface="Arial"/>
                <a:sym typeface="Arial"/>
              </a:rPr>
              <a:t>La santé mentale et la maladie mentale sont deux choses différentes, mais elles sont liées.</a:t>
            </a:r>
          </a:p>
          <a:p>
            <a:pPr marL="570071" lvl="2" indent="-190024" algn="l">
              <a:lnSpc>
                <a:spcPts val="3240"/>
              </a:lnSpc>
            </a:pPr>
            <a:endParaRPr lang="en-US" sz="2700">
              <a:solidFill>
                <a:srgbClr val="000000"/>
              </a:solidFill>
              <a:latin typeface="Arial"/>
              <a:ea typeface="Arial"/>
              <a:cs typeface="Arial"/>
              <a:sym typeface="Arial"/>
            </a:endParaRPr>
          </a:p>
          <a:p>
            <a:pPr marL="570071" lvl="2" indent="-190024" algn="l">
              <a:lnSpc>
                <a:spcPts val="3240"/>
              </a:lnSpc>
              <a:buFont typeface="Arial"/>
              <a:buChar char="⚬"/>
            </a:pPr>
            <a:r>
              <a:rPr lang="en-US" sz="2700">
                <a:solidFill>
                  <a:srgbClr val="000000"/>
                </a:solidFill>
                <a:latin typeface="Arial"/>
                <a:ea typeface="Arial"/>
                <a:cs typeface="Arial"/>
                <a:sym typeface="Arial"/>
              </a:rPr>
              <a:t>Nous avons tous une santé mentale, tout comme nous avons une santé physique.</a:t>
            </a:r>
          </a:p>
          <a:p>
            <a:pPr marL="570071" lvl="2" indent="-190024" algn="l">
              <a:lnSpc>
                <a:spcPts val="3240"/>
              </a:lnSpc>
            </a:pPr>
            <a:endParaRPr lang="en-US" sz="2700">
              <a:solidFill>
                <a:srgbClr val="000000"/>
              </a:solidFill>
              <a:latin typeface="Arial"/>
              <a:ea typeface="Arial"/>
              <a:cs typeface="Arial"/>
              <a:sym typeface="Arial"/>
            </a:endParaRPr>
          </a:p>
          <a:p>
            <a:pPr marL="570071" lvl="2" indent="-190024" algn="l">
              <a:lnSpc>
                <a:spcPts val="3240"/>
              </a:lnSpc>
              <a:buFont typeface="Arial"/>
              <a:buChar char="⚬"/>
            </a:pPr>
            <a:r>
              <a:rPr lang="en-US" sz="2700">
                <a:solidFill>
                  <a:srgbClr val="000000"/>
                </a:solidFill>
                <a:latin typeface="Arial"/>
                <a:ea typeface="Arial"/>
                <a:cs typeface="Arial"/>
                <a:sym typeface="Arial"/>
              </a:rPr>
              <a:t>Tout comme nous devons prendre soin de notre santé physique, nous devons prendre soin de notre santé mentale.</a:t>
            </a:r>
          </a:p>
        </p:txBody>
      </p:sp>
      <p:sp>
        <p:nvSpPr>
          <p:cNvPr id="5" name="TextBox 5"/>
          <p:cNvSpPr txBox="1"/>
          <p:nvPr/>
        </p:nvSpPr>
        <p:spPr>
          <a:xfrm>
            <a:off x="757777" y="2626965"/>
            <a:ext cx="6873328" cy="5364202"/>
          </a:xfrm>
          <a:prstGeom prst="rect">
            <a:avLst/>
          </a:prstGeom>
        </p:spPr>
        <p:txBody>
          <a:bodyPr lIns="0" tIns="0" rIns="0" bIns="0" rtlCol="0" anchor="t">
            <a:spAutoFit/>
          </a:bodyPr>
          <a:lstStyle/>
          <a:p>
            <a:pPr algn="ctr">
              <a:lnSpc>
                <a:spcPts val="6000"/>
              </a:lnSpc>
            </a:pPr>
            <a:r>
              <a:rPr lang="en-US" sz="4999" b="1">
                <a:solidFill>
                  <a:srgbClr val="761D8F"/>
                </a:solidFill>
                <a:latin typeface="Arial Bold"/>
                <a:ea typeface="Arial Bold"/>
                <a:cs typeface="Arial Bold"/>
                <a:sym typeface="Arial Bold"/>
              </a:rPr>
              <a:t>Santé mentale, maladie mentale et bien-être…</a:t>
            </a:r>
          </a:p>
          <a:p>
            <a:pPr algn="ctr">
              <a:lnSpc>
                <a:spcPts val="10560"/>
              </a:lnSpc>
            </a:pPr>
            <a:r>
              <a:rPr lang="en-US" sz="8800" b="1">
                <a:solidFill>
                  <a:srgbClr val="761D8F"/>
                </a:solidFill>
                <a:latin typeface="Arial Bold"/>
                <a:ea typeface="Arial Bold"/>
                <a:cs typeface="Arial Bold"/>
                <a:sym typeface="Arial Bold"/>
              </a:rPr>
              <a:t>Quelle est la différence?</a:t>
            </a:r>
          </a:p>
        </p:txBody>
      </p:sp>
      <p:grpSp>
        <p:nvGrpSpPr>
          <p:cNvPr id="6" name="Group 6"/>
          <p:cNvGrpSpPr/>
          <p:nvPr/>
        </p:nvGrpSpPr>
        <p:grpSpPr>
          <a:xfrm>
            <a:off x="11601178" y="8968508"/>
            <a:ext cx="6371325" cy="1117702"/>
            <a:chOff x="0" y="0"/>
            <a:chExt cx="8495100" cy="1490269"/>
          </a:xfrm>
        </p:grpSpPr>
        <p:grpSp>
          <p:nvGrpSpPr>
            <p:cNvPr id="7" name="Group 7"/>
            <p:cNvGrpSpPr/>
            <p:nvPr/>
          </p:nvGrpSpPr>
          <p:grpSpPr>
            <a:xfrm>
              <a:off x="0" y="0"/>
              <a:ext cx="8495100" cy="1490269"/>
              <a:chOff x="0" y="0"/>
              <a:chExt cx="1678045" cy="294374"/>
            </a:xfrm>
          </p:grpSpPr>
          <p:sp>
            <p:nvSpPr>
              <p:cNvPr id="8" name="Freeform 8"/>
              <p:cNvSpPr/>
              <p:nvPr/>
            </p:nvSpPr>
            <p:spPr>
              <a:xfrm>
                <a:off x="0" y="0"/>
                <a:ext cx="1678044" cy="294374"/>
              </a:xfrm>
              <a:custGeom>
                <a:avLst/>
                <a:gdLst/>
                <a:ahLst/>
                <a:cxnLst/>
                <a:rect l="l" t="t" r="r" b="b"/>
                <a:pathLst>
                  <a:path w="1678044" h="294374">
                    <a:moveTo>
                      <a:pt x="61971" y="0"/>
                    </a:moveTo>
                    <a:lnTo>
                      <a:pt x="1616073" y="0"/>
                    </a:lnTo>
                    <a:cubicBezTo>
                      <a:pt x="1650299" y="0"/>
                      <a:pt x="1678044" y="27745"/>
                      <a:pt x="1678044" y="61971"/>
                    </a:cubicBezTo>
                    <a:lnTo>
                      <a:pt x="1678044" y="232403"/>
                    </a:lnTo>
                    <a:cubicBezTo>
                      <a:pt x="1678044" y="248839"/>
                      <a:pt x="1671515" y="264601"/>
                      <a:pt x="1659894" y="276223"/>
                    </a:cubicBezTo>
                    <a:cubicBezTo>
                      <a:pt x="1648272" y="287845"/>
                      <a:pt x="1632509" y="294374"/>
                      <a:pt x="1616073" y="294374"/>
                    </a:cubicBezTo>
                    <a:lnTo>
                      <a:pt x="61971" y="294374"/>
                    </a:lnTo>
                    <a:cubicBezTo>
                      <a:pt x="45535" y="294374"/>
                      <a:pt x="29773" y="287845"/>
                      <a:pt x="18151" y="276223"/>
                    </a:cubicBezTo>
                    <a:cubicBezTo>
                      <a:pt x="6529" y="264601"/>
                      <a:pt x="0" y="248839"/>
                      <a:pt x="0" y="232403"/>
                    </a:cubicBezTo>
                    <a:lnTo>
                      <a:pt x="0" y="61971"/>
                    </a:lnTo>
                    <a:cubicBezTo>
                      <a:pt x="0" y="45535"/>
                      <a:pt x="6529" y="29773"/>
                      <a:pt x="18151" y="18151"/>
                    </a:cubicBezTo>
                    <a:cubicBezTo>
                      <a:pt x="29773" y="6529"/>
                      <a:pt x="45535" y="0"/>
                      <a:pt x="61971" y="0"/>
                    </a:cubicBezTo>
                    <a:close/>
                  </a:path>
                </a:pathLst>
              </a:custGeom>
              <a:solidFill>
                <a:srgbClr val="FFFFFF"/>
              </a:solidFill>
            </p:spPr>
            <p:txBody>
              <a:bodyPr/>
              <a:lstStyle/>
              <a:p>
                <a:endParaRPr lang="en-CA"/>
              </a:p>
            </p:txBody>
          </p:sp>
          <p:sp>
            <p:nvSpPr>
              <p:cNvPr id="9" name="TextBox 9"/>
              <p:cNvSpPr txBox="1"/>
              <p:nvPr/>
            </p:nvSpPr>
            <p:spPr>
              <a:xfrm>
                <a:off x="0" y="-47625"/>
                <a:ext cx="1678045" cy="341999"/>
              </a:xfrm>
              <a:prstGeom prst="rect">
                <a:avLst/>
              </a:prstGeom>
            </p:spPr>
            <p:txBody>
              <a:bodyPr lIns="50800" tIns="50800" rIns="50800" bIns="50800" rtlCol="0" anchor="ctr"/>
              <a:lstStyle/>
              <a:p>
                <a:pPr algn="ctr">
                  <a:lnSpc>
                    <a:spcPts val="2430"/>
                  </a:lnSpc>
                </a:pPr>
                <a:endParaRPr/>
              </a:p>
            </p:txBody>
          </p:sp>
        </p:grpSp>
        <p:sp>
          <p:nvSpPr>
            <p:cNvPr id="10" name="Freeform 10"/>
            <p:cNvSpPr/>
            <p:nvPr/>
          </p:nvSpPr>
          <p:spPr>
            <a:xfrm>
              <a:off x="514509" y="106298"/>
              <a:ext cx="7843301" cy="1277674"/>
            </a:xfrm>
            <a:custGeom>
              <a:avLst/>
              <a:gdLst/>
              <a:ahLst/>
              <a:cxnLst/>
              <a:rect l="l" t="t" r="r" b="b"/>
              <a:pathLst>
                <a:path w="7843301" h="1277674">
                  <a:moveTo>
                    <a:pt x="0" y="0"/>
                  </a:moveTo>
                  <a:lnTo>
                    <a:pt x="7843301" y="0"/>
                  </a:lnTo>
                  <a:lnTo>
                    <a:pt x="7843301" y="1277674"/>
                  </a:lnTo>
                  <a:lnTo>
                    <a:pt x="0" y="1277674"/>
                  </a:lnTo>
                  <a:lnTo>
                    <a:pt x="0" y="0"/>
                  </a:lnTo>
                  <a:close/>
                </a:path>
              </a:pathLst>
            </a:custGeom>
            <a:blipFill>
              <a:blip r:embed="rId4"/>
              <a:stretch>
                <a:fillRect t="-465" b="-465"/>
              </a:stretch>
            </a:blipFill>
          </p:spPr>
          <p:txBody>
            <a:bodyPr/>
            <a:lstStyle/>
            <a:p>
              <a:endParaRPr lang="en-CA"/>
            </a:p>
          </p:txBody>
        </p:sp>
      </p:gr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24384000" cy="13716000"/>
          </a:xfrm>
        </p:grpSpPr>
        <p:sp>
          <p:nvSpPr>
            <p:cNvPr id="3" name="Freeform 3"/>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lnTo>
                    <a:pt x="0" y="0"/>
                  </a:lnTo>
                  <a:close/>
                </a:path>
              </a:pathLst>
            </a:custGeom>
            <a:blipFill>
              <a:blip r:embed="rId3"/>
              <a:stretch>
                <a:fillRect/>
              </a:stretch>
            </a:blipFill>
          </p:spPr>
          <p:txBody>
            <a:bodyPr/>
            <a:lstStyle/>
            <a:p>
              <a:endParaRPr lang="en-CA"/>
            </a:p>
          </p:txBody>
        </p:sp>
      </p:grpSp>
      <p:sp>
        <p:nvSpPr>
          <p:cNvPr id="4" name="TextBox 4"/>
          <p:cNvSpPr txBox="1"/>
          <p:nvPr/>
        </p:nvSpPr>
        <p:spPr>
          <a:xfrm>
            <a:off x="9567323" y="2057559"/>
            <a:ext cx="7962900" cy="5923217"/>
          </a:xfrm>
          <a:prstGeom prst="rect">
            <a:avLst/>
          </a:prstGeom>
        </p:spPr>
        <p:txBody>
          <a:bodyPr lIns="0" tIns="0" rIns="0" bIns="0" rtlCol="0" anchor="t">
            <a:spAutoFit/>
          </a:bodyPr>
          <a:lstStyle/>
          <a:p>
            <a:pPr marL="570071" lvl="2" indent="-190024" algn="l">
              <a:lnSpc>
                <a:spcPts val="3240"/>
              </a:lnSpc>
              <a:buFont typeface="Arial"/>
              <a:buChar char="⚬"/>
            </a:pPr>
            <a:r>
              <a:rPr lang="en-US" sz="2700">
                <a:solidFill>
                  <a:srgbClr val="000000"/>
                </a:solidFill>
                <a:latin typeface="Arial"/>
                <a:ea typeface="Arial"/>
                <a:cs typeface="Arial"/>
                <a:sym typeface="Arial"/>
              </a:rPr>
              <a:t>Les communautés dans lesquelles nous vivons, allons à l’école et jouons ont une influence sur notre santé mentale.</a:t>
            </a:r>
          </a:p>
          <a:p>
            <a:pPr marL="570071" lvl="2" indent="-190024" algn="l">
              <a:lnSpc>
                <a:spcPts val="3240"/>
              </a:lnSpc>
            </a:pPr>
            <a:endParaRPr lang="en-US" sz="2700">
              <a:solidFill>
                <a:srgbClr val="000000"/>
              </a:solidFill>
              <a:latin typeface="Arial"/>
              <a:ea typeface="Arial"/>
              <a:cs typeface="Arial"/>
              <a:sym typeface="Arial"/>
            </a:endParaRPr>
          </a:p>
          <a:p>
            <a:pPr marL="570071" lvl="2" indent="-190024" algn="l">
              <a:lnSpc>
                <a:spcPts val="3240"/>
              </a:lnSpc>
              <a:buFont typeface="Arial"/>
              <a:buChar char="⚬"/>
            </a:pPr>
            <a:r>
              <a:rPr lang="en-US" sz="2700">
                <a:solidFill>
                  <a:srgbClr val="000000"/>
                </a:solidFill>
                <a:latin typeface="Arial"/>
                <a:ea typeface="Arial"/>
                <a:cs typeface="Arial"/>
                <a:sym typeface="Arial"/>
              </a:rPr>
              <a:t>Nous connaîtrons tous les hauts et les bas de la vie.</a:t>
            </a:r>
          </a:p>
          <a:p>
            <a:pPr marL="570071" lvl="2" indent="-190024" algn="l">
              <a:lnSpc>
                <a:spcPts val="3240"/>
              </a:lnSpc>
            </a:pPr>
            <a:endParaRPr lang="en-US" sz="2700">
              <a:solidFill>
                <a:srgbClr val="000000"/>
              </a:solidFill>
              <a:latin typeface="Arial"/>
              <a:ea typeface="Arial"/>
              <a:cs typeface="Arial"/>
              <a:sym typeface="Arial"/>
            </a:endParaRPr>
          </a:p>
          <a:p>
            <a:pPr marL="570071" lvl="2" indent="-190024" algn="l">
              <a:lnSpc>
                <a:spcPts val="3240"/>
              </a:lnSpc>
              <a:buFont typeface="Arial"/>
              <a:buChar char="⚬"/>
            </a:pPr>
            <a:r>
              <a:rPr lang="en-US" sz="2700">
                <a:solidFill>
                  <a:srgbClr val="000000"/>
                </a:solidFill>
                <a:latin typeface="Arial"/>
                <a:ea typeface="Arial"/>
                <a:cs typeface="Arial"/>
                <a:sym typeface="Arial"/>
              </a:rPr>
              <a:t>Demander de l’aide peut être difficile, mais c’est un signe de force : nous avons tous besoin d’aide à différents moments de la vie.</a:t>
            </a:r>
          </a:p>
          <a:p>
            <a:pPr marL="570071" lvl="2" indent="-190024" algn="l">
              <a:lnSpc>
                <a:spcPts val="3240"/>
              </a:lnSpc>
            </a:pPr>
            <a:endParaRPr lang="en-US" sz="2700">
              <a:solidFill>
                <a:srgbClr val="000000"/>
              </a:solidFill>
              <a:latin typeface="Arial"/>
              <a:ea typeface="Arial"/>
              <a:cs typeface="Arial"/>
              <a:sym typeface="Arial"/>
            </a:endParaRPr>
          </a:p>
          <a:p>
            <a:pPr marL="570071" lvl="2" indent="-190024" algn="l">
              <a:lnSpc>
                <a:spcPts val="3240"/>
              </a:lnSpc>
              <a:buFont typeface="Arial"/>
              <a:buChar char="⚬"/>
            </a:pPr>
            <a:r>
              <a:rPr lang="en-US" sz="2700">
                <a:solidFill>
                  <a:srgbClr val="000000"/>
                </a:solidFill>
                <a:latin typeface="Arial"/>
                <a:ea typeface="Arial"/>
                <a:cs typeface="Arial"/>
                <a:sym typeface="Arial"/>
              </a:rPr>
              <a:t>On peut être atteint d’une maladie mentale tout en ayant une bonne santé mentale.  On peut n’être atteint d’aucune maladie mentale et quand même être en mauvaise santé mentale. </a:t>
            </a:r>
          </a:p>
        </p:txBody>
      </p:sp>
      <p:sp>
        <p:nvSpPr>
          <p:cNvPr id="5" name="TextBox 5"/>
          <p:cNvSpPr txBox="1"/>
          <p:nvPr/>
        </p:nvSpPr>
        <p:spPr>
          <a:xfrm>
            <a:off x="757777" y="2626965"/>
            <a:ext cx="6873328" cy="5364202"/>
          </a:xfrm>
          <a:prstGeom prst="rect">
            <a:avLst/>
          </a:prstGeom>
        </p:spPr>
        <p:txBody>
          <a:bodyPr lIns="0" tIns="0" rIns="0" bIns="0" rtlCol="0" anchor="t">
            <a:spAutoFit/>
          </a:bodyPr>
          <a:lstStyle/>
          <a:p>
            <a:pPr algn="ctr">
              <a:lnSpc>
                <a:spcPts val="6000"/>
              </a:lnSpc>
            </a:pPr>
            <a:r>
              <a:rPr lang="en-US" sz="4999" b="1">
                <a:solidFill>
                  <a:srgbClr val="761D8F"/>
                </a:solidFill>
                <a:latin typeface="Arial Bold"/>
                <a:ea typeface="Arial Bold"/>
                <a:cs typeface="Arial Bold"/>
                <a:sym typeface="Arial Bold"/>
              </a:rPr>
              <a:t>Santé mentale, maladie mentale et bien-être…</a:t>
            </a:r>
          </a:p>
          <a:p>
            <a:pPr algn="ctr">
              <a:lnSpc>
                <a:spcPts val="10560"/>
              </a:lnSpc>
            </a:pPr>
            <a:r>
              <a:rPr lang="en-US" sz="8800" b="1">
                <a:solidFill>
                  <a:srgbClr val="761D8F"/>
                </a:solidFill>
                <a:latin typeface="Arial Bold"/>
                <a:ea typeface="Arial Bold"/>
                <a:cs typeface="Arial Bold"/>
                <a:sym typeface="Arial Bold"/>
              </a:rPr>
              <a:t>Quelle est la différence?</a:t>
            </a:r>
          </a:p>
        </p:txBody>
      </p:sp>
      <p:grpSp>
        <p:nvGrpSpPr>
          <p:cNvPr id="6" name="Group 6"/>
          <p:cNvGrpSpPr/>
          <p:nvPr/>
        </p:nvGrpSpPr>
        <p:grpSpPr>
          <a:xfrm>
            <a:off x="11601178" y="8968508"/>
            <a:ext cx="6371325" cy="1117702"/>
            <a:chOff x="0" y="0"/>
            <a:chExt cx="8495100" cy="1490269"/>
          </a:xfrm>
        </p:grpSpPr>
        <p:grpSp>
          <p:nvGrpSpPr>
            <p:cNvPr id="7" name="Group 7"/>
            <p:cNvGrpSpPr/>
            <p:nvPr/>
          </p:nvGrpSpPr>
          <p:grpSpPr>
            <a:xfrm>
              <a:off x="0" y="0"/>
              <a:ext cx="8495100" cy="1490269"/>
              <a:chOff x="0" y="0"/>
              <a:chExt cx="1678045" cy="294374"/>
            </a:xfrm>
          </p:grpSpPr>
          <p:sp>
            <p:nvSpPr>
              <p:cNvPr id="8" name="Freeform 8"/>
              <p:cNvSpPr/>
              <p:nvPr/>
            </p:nvSpPr>
            <p:spPr>
              <a:xfrm>
                <a:off x="0" y="0"/>
                <a:ext cx="1678044" cy="294374"/>
              </a:xfrm>
              <a:custGeom>
                <a:avLst/>
                <a:gdLst/>
                <a:ahLst/>
                <a:cxnLst/>
                <a:rect l="l" t="t" r="r" b="b"/>
                <a:pathLst>
                  <a:path w="1678044" h="294374">
                    <a:moveTo>
                      <a:pt x="61971" y="0"/>
                    </a:moveTo>
                    <a:lnTo>
                      <a:pt x="1616073" y="0"/>
                    </a:lnTo>
                    <a:cubicBezTo>
                      <a:pt x="1650299" y="0"/>
                      <a:pt x="1678044" y="27745"/>
                      <a:pt x="1678044" y="61971"/>
                    </a:cubicBezTo>
                    <a:lnTo>
                      <a:pt x="1678044" y="232403"/>
                    </a:lnTo>
                    <a:cubicBezTo>
                      <a:pt x="1678044" y="248839"/>
                      <a:pt x="1671515" y="264601"/>
                      <a:pt x="1659894" y="276223"/>
                    </a:cubicBezTo>
                    <a:cubicBezTo>
                      <a:pt x="1648272" y="287845"/>
                      <a:pt x="1632509" y="294374"/>
                      <a:pt x="1616073" y="294374"/>
                    </a:cubicBezTo>
                    <a:lnTo>
                      <a:pt x="61971" y="294374"/>
                    </a:lnTo>
                    <a:cubicBezTo>
                      <a:pt x="45535" y="294374"/>
                      <a:pt x="29773" y="287845"/>
                      <a:pt x="18151" y="276223"/>
                    </a:cubicBezTo>
                    <a:cubicBezTo>
                      <a:pt x="6529" y="264601"/>
                      <a:pt x="0" y="248839"/>
                      <a:pt x="0" y="232403"/>
                    </a:cubicBezTo>
                    <a:lnTo>
                      <a:pt x="0" y="61971"/>
                    </a:lnTo>
                    <a:cubicBezTo>
                      <a:pt x="0" y="45535"/>
                      <a:pt x="6529" y="29773"/>
                      <a:pt x="18151" y="18151"/>
                    </a:cubicBezTo>
                    <a:cubicBezTo>
                      <a:pt x="29773" y="6529"/>
                      <a:pt x="45535" y="0"/>
                      <a:pt x="61971" y="0"/>
                    </a:cubicBezTo>
                    <a:close/>
                  </a:path>
                </a:pathLst>
              </a:custGeom>
              <a:solidFill>
                <a:srgbClr val="FFFFFF"/>
              </a:solidFill>
            </p:spPr>
            <p:txBody>
              <a:bodyPr/>
              <a:lstStyle/>
              <a:p>
                <a:endParaRPr lang="en-CA"/>
              </a:p>
            </p:txBody>
          </p:sp>
          <p:sp>
            <p:nvSpPr>
              <p:cNvPr id="9" name="TextBox 9"/>
              <p:cNvSpPr txBox="1"/>
              <p:nvPr/>
            </p:nvSpPr>
            <p:spPr>
              <a:xfrm>
                <a:off x="0" y="-47625"/>
                <a:ext cx="1678045" cy="341999"/>
              </a:xfrm>
              <a:prstGeom prst="rect">
                <a:avLst/>
              </a:prstGeom>
            </p:spPr>
            <p:txBody>
              <a:bodyPr lIns="50800" tIns="50800" rIns="50800" bIns="50800" rtlCol="0" anchor="ctr"/>
              <a:lstStyle/>
              <a:p>
                <a:pPr algn="ctr">
                  <a:lnSpc>
                    <a:spcPts val="2430"/>
                  </a:lnSpc>
                </a:pPr>
                <a:endParaRPr/>
              </a:p>
            </p:txBody>
          </p:sp>
        </p:grpSp>
        <p:sp>
          <p:nvSpPr>
            <p:cNvPr id="10" name="Freeform 10"/>
            <p:cNvSpPr/>
            <p:nvPr/>
          </p:nvSpPr>
          <p:spPr>
            <a:xfrm>
              <a:off x="514509" y="106298"/>
              <a:ext cx="7843301" cy="1277674"/>
            </a:xfrm>
            <a:custGeom>
              <a:avLst/>
              <a:gdLst/>
              <a:ahLst/>
              <a:cxnLst/>
              <a:rect l="l" t="t" r="r" b="b"/>
              <a:pathLst>
                <a:path w="7843301" h="1277674">
                  <a:moveTo>
                    <a:pt x="0" y="0"/>
                  </a:moveTo>
                  <a:lnTo>
                    <a:pt x="7843301" y="0"/>
                  </a:lnTo>
                  <a:lnTo>
                    <a:pt x="7843301" y="1277674"/>
                  </a:lnTo>
                  <a:lnTo>
                    <a:pt x="0" y="1277674"/>
                  </a:lnTo>
                  <a:lnTo>
                    <a:pt x="0" y="0"/>
                  </a:lnTo>
                  <a:close/>
                </a:path>
              </a:pathLst>
            </a:custGeom>
            <a:blipFill>
              <a:blip r:embed="rId4"/>
              <a:stretch>
                <a:fillRect t="-465" b="-465"/>
              </a:stretch>
            </a:blipFill>
          </p:spPr>
          <p:txBody>
            <a:bodyPr/>
            <a:lstStyle/>
            <a:p>
              <a:endParaRPr lang="en-CA"/>
            </a:p>
          </p:txBody>
        </p:sp>
      </p:gr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24384000" cy="13716000"/>
          </a:xfrm>
        </p:grpSpPr>
        <p:sp>
          <p:nvSpPr>
            <p:cNvPr id="3" name="Freeform 3"/>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lnTo>
                    <a:pt x="0" y="0"/>
                  </a:lnTo>
                  <a:close/>
                </a:path>
              </a:pathLst>
            </a:custGeom>
            <a:blipFill>
              <a:blip r:embed="rId3"/>
              <a:stretch>
                <a:fillRect/>
              </a:stretch>
            </a:blipFill>
          </p:spPr>
          <p:txBody>
            <a:bodyPr/>
            <a:lstStyle/>
            <a:p>
              <a:endParaRPr lang="en-CA"/>
            </a:p>
          </p:txBody>
        </p:sp>
      </p:grpSp>
      <p:grpSp>
        <p:nvGrpSpPr>
          <p:cNvPr id="4" name="Group 4"/>
          <p:cNvGrpSpPr/>
          <p:nvPr/>
        </p:nvGrpSpPr>
        <p:grpSpPr>
          <a:xfrm>
            <a:off x="477841" y="2477653"/>
            <a:ext cx="5139352" cy="3402907"/>
            <a:chOff x="0" y="0"/>
            <a:chExt cx="6852469" cy="4537209"/>
          </a:xfrm>
        </p:grpSpPr>
        <p:sp>
          <p:nvSpPr>
            <p:cNvPr id="5" name="Freeform 5"/>
            <p:cNvSpPr/>
            <p:nvPr/>
          </p:nvSpPr>
          <p:spPr>
            <a:xfrm>
              <a:off x="0" y="0"/>
              <a:ext cx="6852469" cy="4537209"/>
            </a:xfrm>
            <a:custGeom>
              <a:avLst/>
              <a:gdLst/>
              <a:ahLst/>
              <a:cxnLst/>
              <a:rect l="l" t="t" r="r" b="b"/>
              <a:pathLst>
                <a:path w="6852469" h="4537209">
                  <a:moveTo>
                    <a:pt x="0" y="0"/>
                  </a:moveTo>
                  <a:lnTo>
                    <a:pt x="6852469" y="0"/>
                  </a:lnTo>
                  <a:lnTo>
                    <a:pt x="6852469" y="4537209"/>
                  </a:lnTo>
                  <a:lnTo>
                    <a:pt x="0" y="4537209"/>
                  </a:lnTo>
                  <a:close/>
                </a:path>
              </a:pathLst>
            </a:custGeom>
            <a:solidFill>
              <a:srgbClr val="000000">
                <a:alpha val="0"/>
              </a:srgbClr>
            </a:solidFill>
          </p:spPr>
          <p:txBody>
            <a:bodyPr/>
            <a:lstStyle/>
            <a:p>
              <a:endParaRPr lang="en-CA"/>
            </a:p>
          </p:txBody>
        </p:sp>
        <p:sp>
          <p:nvSpPr>
            <p:cNvPr id="6" name="TextBox 6"/>
            <p:cNvSpPr txBox="1"/>
            <p:nvPr/>
          </p:nvSpPr>
          <p:spPr>
            <a:xfrm>
              <a:off x="0" y="-133350"/>
              <a:ext cx="6852469" cy="4670559"/>
            </a:xfrm>
            <a:prstGeom prst="rect">
              <a:avLst/>
            </a:prstGeom>
          </p:spPr>
          <p:txBody>
            <a:bodyPr lIns="0" tIns="0" rIns="0" bIns="0" rtlCol="0" anchor="ctr"/>
            <a:lstStyle/>
            <a:p>
              <a:pPr algn="ctr">
                <a:lnSpc>
                  <a:spcPts val="8399"/>
                </a:lnSpc>
              </a:pPr>
              <a:r>
                <a:rPr lang="en-US" sz="6998" b="1">
                  <a:solidFill>
                    <a:srgbClr val="761D8F"/>
                  </a:solidFill>
                  <a:latin typeface="Arial Bold"/>
                  <a:ea typeface="Arial Bold"/>
                  <a:cs typeface="Arial Bold"/>
                  <a:sym typeface="Arial Bold"/>
                </a:rPr>
                <a:t>Qu’est-ce qu’une substance? </a:t>
              </a:r>
            </a:p>
          </p:txBody>
        </p:sp>
      </p:grpSp>
      <p:sp>
        <p:nvSpPr>
          <p:cNvPr id="7" name="TextBox 7"/>
          <p:cNvSpPr txBox="1"/>
          <p:nvPr/>
        </p:nvSpPr>
        <p:spPr>
          <a:xfrm>
            <a:off x="8471062" y="1272518"/>
            <a:ext cx="8071602" cy="6251067"/>
          </a:xfrm>
          <a:prstGeom prst="rect">
            <a:avLst/>
          </a:prstGeom>
        </p:spPr>
        <p:txBody>
          <a:bodyPr lIns="0" tIns="0" rIns="0" bIns="0" rtlCol="0" anchor="t">
            <a:spAutoFit/>
          </a:bodyPr>
          <a:lstStyle/>
          <a:p>
            <a:pPr algn="l">
              <a:lnSpc>
                <a:spcPts val="4536"/>
              </a:lnSpc>
            </a:pPr>
            <a:r>
              <a:rPr lang="en-US" sz="4200">
                <a:solidFill>
                  <a:srgbClr val="000000"/>
                </a:solidFill>
                <a:latin typeface="Arial"/>
                <a:ea typeface="Arial"/>
                <a:cs typeface="Arial"/>
                <a:sym typeface="Arial"/>
              </a:rPr>
              <a:t>Une substance est un produit chimique ayant des propriétés psychoactives (p. ex., l’alcool, le tabac, le cannabis et d’autres drogues) qui peut être utilisé à des fins médicales, religieuses ou cérémonielles, pour le plaisir personnel ou pour faire face au stress, aux traumatismes ou à la douleur. </a:t>
            </a:r>
          </a:p>
          <a:p>
            <a:pPr algn="l">
              <a:lnSpc>
                <a:spcPts val="4536"/>
              </a:lnSpc>
            </a:pPr>
            <a:endParaRPr lang="en-US" sz="4200">
              <a:solidFill>
                <a:srgbClr val="000000"/>
              </a:solidFill>
              <a:latin typeface="Arial"/>
              <a:ea typeface="Arial"/>
              <a:cs typeface="Arial"/>
              <a:sym typeface="Arial"/>
            </a:endParaRPr>
          </a:p>
          <a:p>
            <a:pPr algn="r">
              <a:lnSpc>
                <a:spcPts val="2160"/>
              </a:lnSpc>
            </a:pPr>
            <a:r>
              <a:rPr lang="en-US" sz="2000">
                <a:solidFill>
                  <a:srgbClr val="000000"/>
                </a:solidFill>
                <a:latin typeface="Arial"/>
                <a:ea typeface="Arial"/>
                <a:cs typeface="Arial"/>
                <a:sym typeface="Arial"/>
              </a:rPr>
              <a:t>(Santé Canada, 2023)</a:t>
            </a:r>
          </a:p>
          <a:p>
            <a:pPr algn="l">
              <a:lnSpc>
                <a:spcPts val="4536"/>
              </a:lnSpc>
            </a:pPr>
            <a:endParaRPr lang="en-US" sz="2000">
              <a:solidFill>
                <a:srgbClr val="000000"/>
              </a:solidFill>
              <a:latin typeface="Arial"/>
              <a:ea typeface="Arial"/>
              <a:cs typeface="Arial"/>
              <a:sym typeface="Arial"/>
            </a:endParaRPr>
          </a:p>
        </p:txBody>
      </p:sp>
      <p:sp>
        <p:nvSpPr>
          <p:cNvPr id="8" name="Freeform 8"/>
          <p:cNvSpPr/>
          <p:nvPr/>
        </p:nvSpPr>
        <p:spPr>
          <a:xfrm>
            <a:off x="-14170" y="6002918"/>
            <a:ext cx="3207089" cy="3055481"/>
          </a:xfrm>
          <a:custGeom>
            <a:avLst/>
            <a:gdLst/>
            <a:ahLst/>
            <a:cxnLst/>
            <a:rect l="l" t="t" r="r" b="b"/>
            <a:pathLst>
              <a:path w="3207089" h="3055481">
                <a:moveTo>
                  <a:pt x="0" y="0"/>
                </a:moveTo>
                <a:lnTo>
                  <a:pt x="3207089" y="0"/>
                </a:lnTo>
                <a:lnTo>
                  <a:pt x="3207089" y="3055480"/>
                </a:lnTo>
                <a:lnTo>
                  <a:pt x="0" y="3055480"/>
                </a:lnTo>
                <a:lnTo>
                  <a:pt x="0" y="0"/>
                </a:lnTo>
                <a:close/>
              </a:path>
            </a:pathLst>
          </a:custGeom>
          <a:blipFill>
            <a:blip r:embed="rId4">
              <a:extLst>
                <a:ext uri="{96DAC541-7B7A-43D3-8B79-37D633B846F1}">
                  <asvg:svgBlip xmlns:asvg="http://schemas.microsoft.com/office/drawing/2016/SVG/main" r:embed="rId5"/>
                </a:ext>
              </a:extLst>
            </a:blip>
            <a:stretch>
              <a:fillRect l="-455" r="-455"/>
            </a:stretch>
          </a:blipFill>
        </p:spPr>
        <p:txBody>
          <a:bodyPr/>
          <a:lstStyle/>
          <a:p>
            <a:endParaRPr lang="en-CA"/>
          </a:p>
        </p:txBody>
      </p:sp>
      <p:sp>
        <p:nvSpPr>
          <p:cNvPr id="9" name="Freeform 9"/>
          <p:cNvSpPr/>
          <p:nvPr/>
        </p:nvSpPr>
        <p:spPr>
          <a:xfrm>
            <a:off x="2902114" y="5995845"/>
            <a:ext cx="3207089" cy="3055481"/>
          </a:xfrm>
          <a:custGeom>
            <a:avLst/>
            <a:gdLst/>
            <a:ahLst/>
            <a:cxnLst/>
            <a:rect l="l" t="t" r="r" b="b"/>
            <a:pathLst>
              <a:path w="3207089" h="3055481">
                <a:moveTo>
                  <a:pt x="0" y="0"/>
                </a:moveTo>
                <a:lnTo>
                  <a:pt x="3207089" y="0"/>
                </a:lnTo>
                <a:lnTo>
                  <a:pt x="3207089" y="3055481"/>
                </a:lnTo>
                <a:lnTo>
                  <a:pt x="0" y="3055481"/>
                </a:lnTo>
                <a:lnTo>
                  <a:pt x="0" y="0"/>
                </a:lnTo>
                <a:close/>
              </a:path>
            </a:pathLst>
          </a:custGeom>
          <a:blipFill>
            <a:blip r:embed="rId4">
              <a:extLst>
                <a:ext uri="{96DAC541-7B7A-43D3-8B79-37D633B846F1}">
                  <asvg:svgBlip xmlns:asvg="http://schemas.microsoft.com/office/drawing/2016/SVG/main" r:embed="rId5"/>
                </a:ext>
              </a:extLst>
            </a:blip>
            <a:stretch>
              <a:fillRect l="-455" r="-455"/>
            </a:stretch>
          </a:blipFill>
        </p:spPr>
        <p:txBody>
          <a:bodyPr/>
          <a:lstStyle/>
          <a:p>
            <a:endParaRPr lang="en-CA"/>
          </a:p>
        </p:txBody>
      </p:sp>
      <p:grpSp>
        <p:nvGrpSpPr>
          <p:cNvPr id="10" name="Group 10"/>
          <p:cNvGrpSpPr/>
          <p:nvPr/>
        </p:nvGrpSpPr>
        <p:grpSpPr>
          <a:xfrm>
            <a:off x="11601178" y="8968508"/>
            <a:ext cx="6371325" cy="1117702"/>
            <a:chOff x="0" y="0"/>
            <a:chExt cx="8495100" cy="1490269"/>
          </a:xfrm>
        </p:grpSpPr>
        <p:grpSp>
          <p:nvGrpSpPr>
            <p:cNvPr id="11" name="Group 11"/>
            <p:cNvGrpSpPr/>
            <p:nvPr/>
          </p:nvGrpSpPr>
          <p:grpSpPr>
            <a:xfrm>
              <a:off x="0" y="0"/>
              <a:ext cx="8495100" cy="1490269"/>
              <a:chOff x="0" y="0"/>
              <a:chExt cx="1678045" cy="294374"/>
            </a:xfrm>
          </p:grpSpPr>
          <p:sp>
            <p:nvSpPr>
              <p:cNvPr id="12" name="Freeform 12"/>
              <p:cNvSpPr/>
              <p:nvPr/>
            </p:nvSpPr>
            <p:spPr>
              <a:xfrm>
                <a:off x="0" y="0"/>
                <a:ext cx="1678044" cy="294374"/>
              </a:xfrm>
              <a:custGeom>
                <a:avLst/>
                <a:gdLst/>
                <a:ahLst/>
                <a:cxnLst/>
                <a:rect l="l" t="t" r="r" b="b"/>
                <a:pathLst>
                  <a:path w="1678044" h="294374">
                    <a:moveTo>
                      <a:pt x="61971" y="0"/>
                    </a:moveTo>
                    <a:lnTo>
                      <a:pt x="1616073" y="0"/>
                    </a:lnTo>
                    <a:cubicBezTo>
                      <a:pt x="1650299" y="0"/>
                      <a:pt x="1678044" y="27745"/>
                      <a:pt x="1678044" y="61971"/>
                    </a:cubicBezTo>
                    <a:lnTo>
                      <a:pt x="1678044" y="232403"/>
                    </a:lnTo>
                    <a:cubicBezTo>
                      <a:pt x="1678044" y="248839"/>
                      <a:pt x="1671515" y="264601"/>
                      <a:pt x="1659894" y="276223"/>
                    </a:cubicBezTo>
                    <a:cubicBezTo>
                      <a:pt x="1648272" y="287845"/>
                      <a:pt x="1632509" y="294374"/>
                      <a:pt x="1616073" y="294374"/>
                    </a:cubicBezTo>
                    <a:lnTo>
                      <a:pt x="61971" y="294374"/>
                    </a:lnTo>
                    <a:cubicBezTo>
                      <a:pt x="45535" y="294374"/>
                      <a:pt x="29773" y="287845"/>
                      <a:pt x="18151" y="276223"/>
                    </a:cubicBezTo>
                    <a:cubicBezTo>
                      <a:pt x="6529" y="264601"/>
                      <a:pt x="0" y="248839"/>
                      <a:pt x="0" y="232403"/>
                    </a:cubicBezTo>
                    <a:lnTo>
                      <a:pt x="0" y="61971"/>
                    </a:lnTo>
                    <a:cubicBezTo>
                      <a:pt x="0" y="45535"/>
                      <a:pt x="6529" y="29773"/>
                      <a:pt x="18151" y="18151"/>
                    </a:cubicBezTo>
                    <a:cubicBezTo>
                      <a:pt x="29773" y="6529"/>
                      <a:pt x="45535" y="0"/>
                      <a:pt x="61971" y="0"/>
                    </a:cubicBezTo>
                    <a:close/>
                  </a:path>
                </a:pathLst>
              </a:custGeom>
              <a:solidFill>
                <a:srgbClr val="FFFFFF"/>
              </a:solidFill>
            </p:spPr>
            <p:txBody>
              <a:bodyPr/>
              <a:lstStyle/>
              <a:p>
                <a:endParaRPr lang="en-CA"/>
              </a:p>
            </p:txBody>
          </p:sp>
          <p:sp>
            <p:nvSpPr>
              <p:cNvPr id="13" name="TextBox 13"/>
              <p:cNvSpPr txBox="1"/>
              <p:nvPr/>
            </p:nvSpPr>
            <p:spPr>
              <a:xfrm>
                <a:off x="0" y="-47625"/>
                <a:ext cx="1678045" cy="341999"/>
              </a:xfrm>
              <a:prstGeom prst="rect">
                <a:avLst/>
              </a:prstGeom>
            </p:spPr>
            <p:txBody>
              <a:bodyPr lIns="50800" tIns="50800" rIns="50800" bIns="50800" rtlCol="0" anchor="ctr"/>
              <a:lstStyle/>
              <a:p>
                <a:pPr algn="ctr">
                  <a:lnSpc>
                    <a:spcPts val="2430"/>
                  </a:lnSpc>
                </a:pPr>
                <a:endParaRPr/>
              </a:p>
            </p:txBody>
          </p:sp>
        </p:grpSp>
        <p:sp>
          <p:nvSpPr>
            <p:cNvPr id="14" name="Freeform 14"/>
            <p:cNvSpPr/>
            <p:nvPr/>
          </p:nvSpPr>
          <p:spPr>
            <a:xfrm>
              <a:off x="514509" y="106298"/>
              <a:ext cx="7843301" cy="1277674"/>
            </a:xfrm>
            <a:custGeom>
              <a:avLst/>
              <a:gdLst/>
              <a:ahLst/>
              <a:cxnLst/>
              <a:rect l="l" t="t" r="r" b="b"/>
              <a:pathLst>
                <a:path w="7843301" h="1277674">
                  <a:moveTo>
                    <a:pt x="0" y="0"/>
                  </a:moveTo>
                  <a:lnTo>
                    <a:pt x="7843301" y="0"/>
                  </a:lnTo>
                  <a:lnTo>
                    <a:pt x="7843301" y="1277674"/>
                  </a:lnTo>
                  <a:lnTo>
                    <a:pt x="0" y="1277674"/>
                  </a:lnTo>
                  <a:lnTo>
                    <a:pt x="0" y="0"/>
                  </a:lnTo>
                  <a:close/>
                </a:path>
              </a:pathLst>
            </a:custGeom>
            <a:blipFill>
              <a:blip r:embed="rId6"/>
              <a:stretch>
                <a:fillRect t="-465" b="-465"/>
              </a:stretch>
            </a:blipFill>
          </p:spPr>
          <p:txBody>
            <a:bodyPr/>
            <a:lstStyle/>
            <a:p>
              <a:endParaRPr lang="en-CA"/>
            </a:p>
          </p:txBody>
        </p:sp>
      </p:gr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132958"/>
            <a:ext cx="18288000" cy="2088358"/>
            <a:chOff x="0" y="0"/>
            <a:chExt cx="24384000" cy="2784477"/>
          </a:xfrm>
        </p:grpSpPr>
        <p:sp>
          <p:nvSpPr>
            <p:cNvPr id="3" name="Freeform 3"/>
            <p:cNvSpPr/>
            <p:nvPr/>
          </p:nvSpPr>
          <p:spPr>
            <a:xfrm>
              <a:off x="0" y="0"/>
              <a:ext cx="24384000" cy="2784477"/>
            </a:xfrm>
            <a:custGeom>
              <a:avLst/>
              <a:gdLst/>
              <a:ahLst/>
              <a:cxnLst/>
              <a:rect l="l" t="t" r="r" b="b"/>
              <a:pathLst>
                <a:path w="24384000" h="2784477">
                  <a:moveTo>
                    <a:pt x="0" y="0"/>
                  </a:moveTo>
                  <a:lnTo>
                    <a:pt x="24384000" y="0"/>
                  </a:lnTo>
                  <a:lnTo>
                    <a:pt x="24384000" y="2784477"/>
                  </a:lnTo>
                  <a:lnTo>
                    <a:pt x="0" y="2784477"/>
                  </a:lnTo>
                  <a:close/>
                </a:path>
              </a:pathLst>
            </a:custGeom>
            <a:solidFill>
              <a:srgbClr val="000000">
                <a:alpha val="0"/>
              </a:srgbClr>
            </a:solidFill>
          </p:spPr>
          <p:txBody>
            <a:bodyPr/>
            <a:lstStyle/>
            <a:p>
              <a:endParaRPr lang="en-CA"/>
            </a:p>
          </p:txBody>
        </p:sp>
        <p:sp>
          <p:nvSpPr>
            <p:cNvPr id="4" name="TextBox 4"/>
            <p:cNvSpPr txBox="1"/>
            <p:nvPr/>
          </p:nvSpPr>
          <p:spPr>
            <a:xfrm>
              <a:off x="0" y="-228600"/>
              <a:ext cx="24384000" cy="3013077"/>
            </a:xfrm>
            <a:prstGeom prst="rect">
              <a:avLst/>
            </a:prstGeom>
          </p:spPr>
          <p:txBody>
            <a:bodyPr lIns="0" tIns="0" rIns="0" bIns="0" rtlCol="0" anchor="ctr"/>
            <a:lstStyle/>
            <a:p>
              <a:pPr algn="ctr">
                <a:lnSpc>
                  <a:spcPts val="8399"/>
                </a:lnSpc>
              </a:pPr>
              <a:r>
                <a:rPr lang="en-US" sz="6000" b="1">
                  <a:solidFill>
                    <a:srgbClr val="761D8F"/>
                  </a:solidFill>
                  <a:latin typeface="Arial Bold"/>
                  <a:ea typeface="Arial Bold"/>
                  <a:cs typeface="Arial Bold"/>
                  <a:sym typeface="Arial Bold"/>
                </a:rPr>
                <a:t>Le spectre de la consommation de substances </a:t>
              </a:r>
            </a:p>
          </p:txBody>
        </p:sp>
      </p:grpSp>
      <p:sp>
        <p:nvSpPr>
          <p:cNvPr id="5" name="Freeform 5"/>
          <p:cNvSpPr/>
          <p:nvPr/>
        </p:nvSpPr>
        <p:spPr>
          <a:xfrm>
            <a:off x="0" y="1383030"/>
            <a:ext cx="18288000" cy="7587742"/>
          </a:xfrm>
          <a:custGeom>
            <a:avLst/>
            <a:gdLst/>
            <a:ahLst/>
            <a:cxnLst/>
            <a:rect l="l" t="t" r="r" b="b"/>
            <a:pathLst>
              <a:path w="18288000" h="7587742">
                <a:moveTo>
                  <a:pt x="0" y="0"/>
                </a:moveTo>
                <a:lnTo>
                  <a:pt x="18288000" y="0"/>
                </a:lnTo>
                <a:lnTo>
                  <a:pt x="18288000" y="7587742"/>
                </a:lnTo>
                <a:lnTo>
                  <a:pt x="0" y="7587742"/>
                </a:lnTo>
                <a:lnTo>
                  <a:pt x="0" y="0"/>
                </a:lnTo>
                <a:close/>
              </a:path>
            </a:pathLst>
          </a:custGeom>
          <a:blipFill>
            <a:blip r:embed="rId3"/>
            <a:stretch>
              <a:fillRect l="-888"/>
            </a:stretch>
          </a:blipFill>
        </p:spPr>
        <p:txBody>
          <a:bodyPr/>
          <a:lstStyle/>
          <a:p>
            <a:endParaRPr lang="en-CA"/>
          </a:p>
        </p:txBody>
      </p:sp>
      <p:sp>
        <p:nvSpPr>
          <p:cNvPr id="6" name="TextBox 6"/>
          <p:cNvSpPr txBox="1"/>
          <p:nvPr/>
        </p:nvSpPr>
        <p:spPr>
          <a:xfrm>
            <a:off x="11535644" y="8909685"/>
            <a:ext cx="6752356" cy="348615"/>
          </a:xfrm>
          <a:prstGeom prst="rect">
            <a:avLst/>
          </a:prstGeom>
        </p:spPr>
        <p:txBody>
          <a:bodyPr lIns="0" tIns="0" rIns="0" bIns="0" rtlCol="0" anchor="t">
            <a:spAutoFit/>
          </a:bodyPr>
          <a:lstStyle/>
          <a:p>
            <a:pPr algn="ctr">
              <a:lnSpc>
                <a:spcPts val="2430"/>
              </a:lnSpc>
              <a:spcBef>
                <a:spcPct val="0"/>
              </a:spcBef>
            </a:pPr>
            <a:r>
              <a:rPr lang="en-US" sz="2000">
                <a:solidFill>
                  <a:srgbClr val="000000"/>
                </a:solidFill>
                <a:latin typeface="Arial"/>
                <a:ea typeface="Arial"/>
                <a:cs typeface="Arial"/>
                <a:sym typeface="Arial"/>
              </a:rPr>
              <a:t>À propos de la consommation de substances - Canada.ca</a:t>
            </a:r>
          </a:p>
        </p:txBody>
      </p:sp>
      <p:grpSp>
        <p:nvGrpSpPr>
          <p:cNvPr id="7" name="Group 7"/>
          <p:cNvGrpSpPr/>
          <p:nvPr/>
        </p:nvGrpSpPr>
        <p:grpSpPr>
          <a:xfrm>
            <a:off x="5877119" y="9169298"/>
            <a:ext cx="6371325" cy="1117702"/>
            <a:chOff x="0" y="0"/>
            <a:chExt cx="8495100" cy="1490269"/>
          </a:xfrm>
        </p:grpSpPr>
        <p:grpSp>
          <p:nvGrpSpPr>
            <p:cNvPr id="8" name="Group 8"/>
            <p:cNvGrpSpPr/>
            <p:nvPr/>
          </p:nvGrpSpPr>
          <p:grpSpPr>
            <a:xfrm>
              <a:off x="0" y="0"/>
              <a:ext cx="8495100" cy="1490269"/>
              <a:chOff x="0" y="0"/>
              <a:chExt cx="1678045" cy="294374"/>
            </a:xfrm>
          </p:grpSpPr>
          <p:sp>
            <p:nvSpPr>
              <p:cNvPr id="9" name="Freeform 9"/>
              <p:cNvSpPr/>
              <p:nvPr/>
            </p:nvSpPr>
            <p:spPr>
              <a:xfrm>
                <a:off x="0" y="0"/>
                <a:ext cx="1678044" cy="294374"/>
              </a:xfrm>
              <a:custGeom>
                <a:avLst/>
                <a:gdLst/>
                <a:ahLst/>
                <a:cxnLst/>
                <a:rect l="l" t="t" r="r" b="b"/>
                <a:pathLst>
                  <a:path w="1678044" h="294374">
                    <a:moveTo>
                      <a:pt x="61971" y="0"/>
                    </a:moveTo>
                    <a:lnTo>
                      <a:pt x="1616073" y="0"/>
                    </a:lnTo>
                    <a:cubicBezTo>
                      <a:pt x="1650299" y="0"/>
                      <a:pt x="1678044" y="27745"/>
                      <a:pt x="1678044" y="61971"/>
                    </a:cubicBezTo>
                    <a:lnTo>
                      <a:pt x="1678044" y="232403"/>
                    </a:lnTo>
                    <a:cubicBezTo>
                      <a:pt x="1678044" y="248839"/>
                      <a:pt x="1671515" y="264601"/>
                      <a:pt x="1659894" y="276223"/>
                    </a:cubicBezTo>
                    <a:cubicBezTo>
                      <a:pt x="1648272" y="287845"/>
                      <a:pt x="1632509" y="294374"/>
                      <a:pt x="1616073" y="294374"/>
                    </a:cubicBezTo>
                    <a:lnTo>
                      <a:pt x="61971" y="294374"/>
                    </a:lnTo>
                    <a:cubicBezTo>
                      <a:pt x="45535" y="294374"/>
                      <a:pt x="29773" y="287845"/>
                      <a:pt x="18151" y="276223"/>
                    </a:cubicBezTo>
                    <a:cubicBezTo>
                      <a:pt x="6529" y="264601"/>
                      <a:pt x="0" y="248839"/>
                      <a:pt x="0" y="232403"/>
                    </a:cubicBezTo>
                    <a:lnTo>
                      <a:pt x="0" y="61971"/>
                    </a:lnTo>
                    <a:cubicBezTo>
                      <a:pt x="0" y="45535"/>
                      <a:pt x="6529" y="29773"/>
                      <a:pt x="18151" y="18151"/>
                    </a:cubicBezTo>
                    <a:cubicBezTo>
                      <a:pt x="29773" y="6529"/>
                      <a:pt x="45535" y="0"/>
                      <a:pt x="61971" y="0"/>
                    </a:cubicBezTo>
                    <a:close/>
                  </a:path>
                </a:pathLst>
              </a:custGeom>
              <a:solidFill>
                <a:srgbClr val="FFFFFF"/>
              </a:solidFill>
            </p:spPr>
            <p:txBody>
              <a:bodyPr/>
              <a:lstStyle/>
              <a:p>
                <a:endParaRPr lang="en-CA"/>
              </a:p>
            </p:txBody>
          </p:sp>
          <p:sp>
            <p:nvSpPr>
              <p:cNvPr id="10" name="TextBox 10"/>
              <p:cNvSpPr txBox="1"/>
              <p:nvPr/>
            </p:nvSpPr>
            <p:spPr>
              <a:xfrm>
                <a:off x="0" y="-47625"/>
                <a:ext cx="1678045" cy="341999"/>
              </a:xfrm>
              <a:prstGeom prst="rect">
                <a:avLst/>
              </a:prstGeom>
            </p:spPr>
            <p:txBody>
              <a:bodyPr lIns="50800" tIns="50800" rIns="50800" bIns="50800" rtlCol="0" anchor="ctr"/>
              <a:lstStyle/>
              <a:p>
                <a:pPr algn="ctr">
                  <a:lnSpc>
                    <a:spcPts val="2430"/>
                  </a:lnSpc>
                </a:pPr>
                <a:endParaRPr/>
              </a:p>
            </p:txBody>
          </p:sp>
        </p:grpSp>
        <p:sp>
          <p:nvSpPr>
            <p:cNvPr id="11" name="Freeform 11"/>
            <p:cNvSpPr/>
            <p:nvPr/>
          </p:nvSpPr>
          <p:spPr>
            <a:xfrm>
              <a:off x="514509" y="106298"/>
              <a:ext cx="7843301" cy="1277674"/>
            </a:xfrm>
            <a:custGeom>
              <a:avLst/>
              <a:gdLst/>
              <a:ahLst/>
              <a:cxnLst/>
              <a:rect l="l" t="t" r="r" b="b"/>
              <a:pathLst>
                <a:path w="7843301" h="1277674">
                  <a:moveTo>
                    <a:pt x="0" y="0"/>
                  </a:moveTo>
                  <a:lnTo>
                    <a:pt x="7843301" y="0"/>
                  </a:lnTo>
                  <a:lnTo>
                    <a:pt x="7843301" y="1277674"/>
                  </a:lnTo>
                  <a:lnTo>
                    <a:pt x="0" y="1277674"/>
                  </a:lnTo>
                  <a:lnTo>
                    <a:pt x="0" y="0"/>
                  </a:lnTo>
                  <a:close/>
                </a:path>
              </a:pathLst>
            </a:custGeom>
            <a:blipFill>
              <a:blip r:embed="rId4"/>
              <a:stretch>
                <a:fillRect t="-465" b="-465"/>
              </a:stretch>
            </a:blipFill>
          </p:spPr>
          <p:txBody>
            <a:bodyPr/>
            <a:lstStyle/>
            <a:p>
              <a:endParaRPr lang="en-CA"/>
            </a:p>
          </p:txBody>
        </p:sp>
      </p:gr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5757">
                <a:alpha val="100000"/>
              </a:srgbClr>
            </a:gs>
            <a:gs pos="100000">
              <a:srgbClr val="8C52FF">
                <a:alpha val="100000"/>
              </a:srgbClr>
            </a:gs>
          </a:gsLst>
          <a:lin ang="0"/>
        </a:gradFill>
        <a:effectLst/>
      </p:bgPr>
    </p:bg>
    <p:spTree>
      <p:nvGrpSpPr>
        <p:cNvPr id="1" name=""/>
        <p:cNvGrpSpPr/>
        <p:nvPr/>
      </p:nvGrpSpPr>
      <p:grpSpPr>
        <a:xfrm>
          <a:off x="0" y="0"/>
          <a:ext cx="0" cy="0"/>
          <a:chOff x="0" y="0"/>
          <a:chExt cx="0" cy="0"/>
        </a:xfrm>
      </p:grpSpPr>
      <p:grpSp>
        <p:nvGrpSpPr>
          <p:cNvPr id="2" name="Group 2"/>
          <p:cNvGrpSpPr/>
          <p:nvPr/>
        </p:nvGrpSpPr>
        <p:grpSpPr>
          <a:xfrm>
            <a:off x="955480" y="308374"/>
            <a:ext cx="16377040" cy="2450973"/>
            <a:chOff x="0" y="0"/>
            <a:chExt cx="21836054" cy="3267964"/>
          </a:xfrm>
        </p:grpSpPr>
        <p:sp>
          <p:nvSpPr>
            <p:cNvPr id="3" name="Freeform 3"/>
            <p:cNvSpPr/>
            <p:nvPr/>
          </p:nvSpPr>
          <p:spPr>
            <a:xfrm>
              <a:off x="0" y="0"/>
              <a:ext cx="21836053" cy="3267964"/>
            </a:xfrm>
            <a:custGeom>
              <a:avLst/>
              <a:gdLst/>
              <a:ahLst/>
              <a:cxnLst/>
              <a:rect l="l" t="t" r="r" b="b"/>
              <a:pathLst>
                <a:path w="21836053" h="3267964">
                  <a:moveTo>
                    <a:pt x="0" y="0"/>
                  </a:moveTo>
                  <a:lnTo>
                    <a:pt x="21836053" y="0"/>
                  </a:lnTo>
                  <a:lnTo>
                    <a:pt x="21836053" y="3267964"/>
                  </a:lnTo>
                  <a:lnTo>
                    <a:pt x="0" y="3267964"/>
                  </a:lnTo>
                  <a:close/>
                </a:path>
              </a:pathLst>
            </a:custGeom>
            <a:solidFill>
              <a:srgbClr val="000000">
                <a:alpha val="0"/>
              </a:srgbClr>
            </a:solidFill>
          </p:spPr>
          <p:txBody>
            <a:bodyPr/>
            <a:lstStyle/>
            <a:p>
              <a:endParaRPr lang="en-CA"/>
            </a:p>
          </p:txBody>
        </p:sp>
        <p:sp>
          <p:nvSpPr>
            <p:cNvPr id="4" name="TextBox 4"/>
            <p:cNvSpPr txBox="1"/>
            <p:nvPr/>
          </p:nvSpPr>
          <p:spPr>
            <a:xfrm>
              <a:off x="0" y="-57150"/>
              <a:ext cx="21836054" cy="3325114"/>
            </a:xfrm>
            <a:prstGeom prst="rect">
              <a:avLst/>
            </a:prstGeom>
          </p:spPr>
          <p:txBody>
            <a:bodyPr lIns="0" tIns="0" rIns="0" bIns="0" rtlCol="0" anchor="ctr"/>
            <a:lstStyle/>
            <a:p>
              <a:pPr algn="l">
                <a:lnSpc>
                  <a:spcPts val="7128"/>
                </a:lnSpc>
              </a:pPr>
              <a:r>
                <a:rPr lang="en-US" sz="6600" b="1">
                  <a:solidFill>
                    <a:srgbClr val="191932"/>
                  </a:solidFill>
                  <a:latin typeface="Arial Bold"/>
                  <a:ea typeface="Arial Bold"/>
                  <a:cs typeface="Arial Bold"/>
                  <a:sym typeface="Arial Bold"/>
                </a:rPr>
                <a:t>Mon cheminement commence par la compassion</a:t>
              </a:r>
            </a:p>
            <a:p>
              <a:pPr algn="l">
                <a:lnSpc>
                  <a:spcPts val="3240"/>
                </a:lnSpc>
              </a:pPr>
              <a:r>
                <a:rPr lang="en-US" sz="3000">
                  <a:solidFill>
                    <a:srgbClr val="FFFFFF"/>
                  </a:solidFill>
                  <a:latin typeface="Arial"/>
                  <a:ea typeface="Arial"/>
                  <a:cs typeface="Arial"/>
                  <a:sym typeface="Arial"/>
                </a:rPr>
                <a:t>Vidéo</a:t>
              </a:r>
            </a:p>
          </p:txBody>
        </p:sp>
      </p:grpSp>
      <p:grpSp>
        <p:nvGrpSpPr>
          <p:cNvPr id="7" name="Group 7"/>
          <p:cNvGrpSpPr/>
          <p:nvPr/>
        </p:nvGrpSpPr>
        <p:grpSpPr>
          <a:xfrm>
            <a:off x="5877119" y="9169298"/>
            <a:ext cx="6371325" cy="1117702"/>
            <a:chOff x="0" y="0"/>
            <a:chExt cx="8495100" cy="1490269"/>
          </a:xfrm>
        </p:grpSpPr>
        <p:grpSp>
          <p:nvGrpSpPr>
            <p:cNvPr id="8" name="Group 8"/>
            <p:cNvGrpSpPr/>
            <p:nvPr/>
          </p:nvGrpSpPr>
          <p:grpSpPr>
            <a:xfrm>
              <a:off x="0" y="0"/>
              <a:ext cx="8495100" cy="1490269"/>
              <a:chOff x="0" y="0"/>
              <a:chExt cx="1678045" cy="294374"/>
            </a:xfrm>
          </p:grpSpPr>
          <p:sp>
            <p:nvSpPr>
              <p:cNvPr id="9" name="Freeform 9"/>
              <p:cNvSpPr/>
              <p:nvPr/>
            </p:nvSpPr>
            <p:spPr>
              <a:xfrm>
                <a:off x="0" y="0"/>
                <a:ext cx="1678044" cy="294374"/>
              </a:xfrm>
              <a:custGeom>
                <a:avLst/>
                <a:gdLst/>
                <a:ahLst/>
                <a:cxnLst/>
                <a:rect l="l" t="t" r="r" b="b"/>
                <a:pathLst>
                  <a:path w="1678044" h="294374">
                    <a:moveTo>
                      <a:pt x="61971" y="0"/>
                    </a:moveTo>
                    <a:lnTo>
                      <a:pt x="1616073" y="0"/>
                    </a:lnTo>
                    <a:cubicBezTo>
                      <a:pt x="1650299" y="0"/>
                      <a:pt x="1678044" y="27745"/>
                      <a:pt x="1678044" y="61971"/>
                    </a:cubicBezTo>
                    <a:lnTo>
                      <a:pt x="1678044" y="232403"/>
                    </a:lnTo>
                    <a:cubicBezTo>
                      <a:pt x="1678044" y="248839"/>
                      <a:pt x="1671515" y="264601"/>
                      <a:pt x="1659894" y="276223"/>
                    </a:cubicBezTo>
                    <a:cubicBezTo>
                      <a:pt x="1648272" y="287845"/>
                      <a:pt x="1632509" y="294374"/>
                      <a:pt x="1616073" y="294374"/>
                    </a:cubicBezTo>
                    <a:lnTo>
                      <a:pt x="61971" y="294374"/>
                    </a:lnTo>
                    <a:cubicBezTo>
                      <a:pt x="45535" y="294374"/>
                      <a:pt x="29773" y="287845"/>
                      <a:pt x="18151" y="276223"/>
                    </a:cubicBezTo>
                    <a:cubicBezTo>
                      <a:pt x="6529" y="264601"/>
                      <a:pt x="0" y="248839"/>
                      <a:pt x="0" y="232403"/>
                    </a:cubicBezTo>
                    <a:lnTo>
                      <a:pt x="0" y="61971"/>
                    </a:lnTo>
                    <a:cubicBezTo>
                      <a:pt x="0" y="45535"/>
                      <a:pt x="6529" y="29773"/>
                      <a:pt x="18151" y="18151"/>
                    </a:cubicBezTo>
                    <a:cubicBezTo>
                      <a:pt x="29773" y="6529"/>
                      <a:pt x="45535" y="0"/>
                      <a:pt x="61971" y="0"/>
                    </a:cubicBezTo>
                    <a:close/>
                  </a:path>
                </a:pathLst>
              </a:custGeom>
              <a:solidFill>
                <a:srgbClr val="FFFFFF"/>
              </a:solidFill>
            </p:spPr>
            <p:txBody>
              <a:bodyPr/>
              <a:lstStyle/>
              <a:p>
                <a:endParaRPr lang="en-CA"/>
              </a:p>
            </p:txBody>
          </p:sp>
          <p:sp>
            <p:nvSpPr>
              <p:cNvPr id="10" name="TextBox 10"/>
              <p:cNvSpPr txBox="1"/>
              <p:nvPr/>
            </p:nvSpPr>
            <p:spPr>
              <a:xfrm>
                <a:off x="0" y="-47625"/>
                <a:ext cx="1678045" cy="341999"/>
              </a:xfrm>
              <a:prstGeom prst="rect">
                <a:avLst/>
              </a:prstGeom>
            </p:spPr>
            <p:txBody>
              <a:bodyPr lIns="50800" tIns="50800" rIns="50800" bIns="50800" rtlCol="0" anchor="ctr"/>
              <a:lstStyle/>
              <a:p>
                <a:pPr algn="ctr">
                  <a:lnSpc>
                    <a:spcPts val="2430"/>
                  </a:lnSpc>
                </a:pPr>
                <a:endParaRPr/>
              </a:p>
            </p:txBody>
          </p:sp>
        </p:grpSp>
        <p:sp>
          <p:nvSpPr>
            <p:cNvPr id="11" name="Freeform 11"/>
            <p:cNvSpPr/>
            <p:nvPr/>
          </p:nvSpPr>
          <p:spPr>
            <a:xfrm>
              <a:off x="514509" y="106298"/>
              <a:ext cx="7843301" cy="1277674"/>
            </a:xfrm>
            <a:custGeom>
              <a:avLst/>
              <a:gdLst/>
              <a:ahLst/>
              <a:cxnLst/>
              <a:rect l="l" t="t" r="r" b="b"/>
              <a:pathLst>
                <a:path w="7843301" h="1277674">
                  <a:moveTo>
                    <a:pt x="0" y="0"/>
                  </a:moveTo>
                  <a:lnTo>
                    <a:pt x="7843301" y="0"/>
                  </a:lnTo>
                  <a:lnTo>
                    <a:pt x="7843301" y="1277674"/>
                  </a:lnTo>
                  <a:lnTo>
                    <a:pt x="0" y="1277674"/>
                  </a:lnTo>
                  <a:lnTo>
                    <a:pt x="0" y="0"/>
                  </a:lnTo>
                  <a:close/>
                </a:path>
              </a:pathLst>
            </a:custGeom>
            <a:blipFill>
              <a:blip r:embed="rId4"/>
              <a:stretch>
                <a:fillRect t="-465" b="-465"/>
              </a:stretch>
            </a:blipFill>
          </p:spPr>
          <p:txBody>
            <a:bodyPr/>
            <a:lstStyle/>
            <a:p>
              <a:endParaRPr lang="en-CA"/>
            </a:p>
          </p:txBody>
        </p:sp>
      </p:grpSp>
      <p:pic>
        <p:nvPicPr>
          <p:cNvPr id="12" name="Online Media 11" title="« Mon cheminement commence par la compassion »">
            <a:hlinkClick r:id="" action="ppaction://media"/>
            <a:extLst>
              <a:ext uri="{FF2B5EF4-FFF2-40B4-BE49-F238E27FC236}">
                <a16:creationId xmlns:a16="http://schemas.microsoft.com/office/drawing/2014/main" id="{CE8C48CC-DEC3-0856-E427-6D8C6E3F8266}"/>
              </a:ext>
            </a:extLst>
          </p:cNvPr>
          <p:cNvPicPr>
            <a:picLocks noRot="1" noChangeAspect="1"/>
          </p:cNvPicPr>
          <p:nvPr>
            <a:videoFile r:link="rId1"/>
          </p:nvPr>
        </p:nvPicPr>
        <p:blipFill>
          <a:blip r:embed="rId5"/>
          <a:stretch>
            <a:fillRect/>
          </a:stretch>
        </p:blipFill>
        <p:spPr>
          <a:xfrm>
            <a:off x="3209653" y="2247900"/>
            <a:ext cx="11930214" cy="674057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2"/>
                </p:tgtEl>
              </p:cMediaNode>
            </p:video>
            <p:seq concurrent="1" nextAc="seek">
              <p:cTn id="8" restart="whenNotActive" fill="hold" evtFilter="cancelBubble" nodeType="interactiveSeq">
                <p:stCondLst>
                  <p:cond evt="onClick" delay="0">
                    <p:tgtEl>
                      <p:spTgt spid="1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2"/>
                                        </p:tgtEl>
                                      </p:cBhvr>
                                    </p:cmd>
                                  </p:childTnLst>
                                </p:cTn>
                              </p:par>
                            </p:childTnLst>
                          </p:cTn>
                        </p:par>
                      </p:childTnLst>
                    </p:cTn>
                  </p:par>
                </p:childTnLst>
              </p:cTn>
              <p:nextCondLst>
                <p:cond evt="onClick" delay="0">
                  <p:tgtEl>
                    <p:spTgt spid="12"/>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rotWithShape="1">
          <a:gsLst>
            <a:gs pos="0">
              <a:srgbClr val="6B1D62">
                <a:alpha val="100000"/>
              </a:srgbClr>
            </a:gs>
            <a:gs pos="48000">
              <a:srgbClr val="A72D9A">
                <a:alpha val="100000"/>
              </a:srgbClr>
            </a:gs>
            <a:gs pos="100000">
              <a:srgbClr val="D86ECC">
                <a:alpha val="100000"/>
              </a:srgbClr>
            </a:gs>
          </a:gsLst>
          <a:lin ang="16200000"/>
        </a:gradFill>
        <a:effectLst/>
      </p:bgPr>
    </p:bg>
    <p:spTree>
      <p:nvGrpSpPr>
        <p:cNvPr id="1" name=""/>
        <p:cNvGrpSpPr/>
        <p:nvPr/>
      </p:nvGrpSpPr>
      <p:grpSpPr>
        <a:xfrm>
          <a:off x="0" y="0"/>
          <a:ext cx="0" cy="0"/>
          <a:chOff x="0" y="0"/>
          <a:chExt cx="0" cy="0"/>
        </a:xfrm>
      </p:grpSpPr>
      <p:grpSp>
        <p:nvGrpSpPr>
          <p:cNvPr id="2" name="Group 2"/>
          <p:cNvGrpSpPr/>
          <p:nvPr/>
        </p:nvGrpSpPr>
        <p:grpSpPr>
          <a:xfrm>
            <a:off x="424085" y="57149"/>
            <a:ext cx="15773400" cy="2031208"/>
            <a:chOff x="0" y="0"/>
            <a:chExt cx="21031200" cy="2708277"/>
          </a:xfrm>
        </p:grpSpPr>
        <p:sp>
          <p:nvSpPr>
            <p:cNvPr id="3" name="Freeform 3"/>
            <p:cNvSpPr/>
            <p:nvPr/>
          </p:nvSpPr>
          <p:spPr>
            <a:xfrm>
              <a:off x="0" y="0"/>
              <a:ext cx="21031200" cy="2708277"/>
            </a:xfrm>
            <a:custGeom>
              <a:avLst/>
              <a:gdLst/>
              <a:ahLst/>
              <a:cxnLst/>
              <a:rect l="l" t="t" r="r" b="b"/>
              <a:pathLst>
                <a:path w="21031200" h="2708277">
                  <a:moveTo>
                    <a:pt x="0" y="0"/>
                  </a:moveTo>
                  <a:lnTo>
                    <a:pt x="21031200" y="0"/>
                  </a:lnTo>
                  <a:lnTo>
                    <a:pt x="21031200" y="2708277"/>
                  </a:lnTo>
                  <a:lnTo>
                    <a:pt x="0" y="2708277"/>
                  </a:lnTo>
                  <a:close/>
                </a:path>
              </a:pathLst>
            </a:custGeom>
            <a:solidFill>
              <a:srgbClr val="000000">
                <a:alpha val="0"/>
              </a:srgbClr>
            </a:solidFill>
          </p:spPr>
          <p:txBody>
            <a:bodyPr/>
            <a:lstStyle/>
            <a:p>
              <a:endParaRPr lang="en-CA"/>
            </a:p>
          </p:txBody>
        </p:sp>
        <p:sp>
          <p:nvSpPr>
            <p:cNvPr id="4" name="TextBox 4"/>
            <p:cNvSpPr txBox="1"/>
            <p:nvPr/>
          </p:nvSpPr>
          <p:spPr>
            <a:xfrm>
              <a:off x="0" y="-57150"/>
              <a:ext cx="21031200" cy="2765427"/>
            </a:xfrm>
            <a:prstGeom prst="rect">
              <a:avLst/>
            </a:prstGeom>
          </p:spPr>
          <p:txBody>
            <a:bodyPr lIns="0" tIns="0" rIns="0" bIns="0" rtlCol="0" anchor="ctr"/>
            <a:lstStyle/>
            <a:p>
              <a:pPr algn="l">
                <a:lnSpc>
                  <a:spcPts val="7128"/>
                </a:lnSpc>
              </a:pPr>
              <a:r>
                <a:rPr lang="en-US" sz="6600" b="1">
                  <a:solidFill>
                    <a:srgbClr val="F5F5F5"/>
                  </a:solidFill>
                  <a:latin typeface="Arial Bold"/>
                  <a:ea typeface="Arial Bold"/>
                  <a:cs typeface="Arial Bold"/>
                  <a:sym typeface="Arial Bold"/>
                </a:rPr>
                <a:t>Avant de commencer :	</a:t>
              </a:r>
            </a:p>
          </p:txBody>
        </p:sp>
      </p:grpSp>
      <p:sp>
        <p:nvSpPr>
          <p:cNvPr id="5" name="Freeform 5"/>
          <p:cNvSpPr/>
          <p:nvPr/>
        </p:nvSpPr>
        <p:spPr>
          <a:xfrm>
            <a:off x="-2974470" y="1508775"/>
            <a:ext cx="18519804" cy="9693960"/>
          </a:xfrm>
          <a:custGeom>
            <a:avLst/>
            <a:gdLst/>
            <a:ahLst/>
            <a:cxnLst/>
            <a:rect l="l" t="t" r="r" b="b"/>
            <a:pathLst>
              <a:path w="18519804" h="9693960">
                <a:moveTo>
                  <a:pt x="0" y="0"/>
                </a:moveTo>
                <a:lnTo>
                  <a:pt x="18519804" y="0"/>
                </a:lnTo>
                <a:lnTo>
                  <a:pt x="18519804" y="9693960"/>
                </a:lnTo>
                <a:lnTo>
                  <a:pt x="0" y="969396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CA"/>
          </a:p>
        </p:txBody>
      </p:sp>
      <p:sp>
        <p:nvSpPr>
          <p:cNvPr id="6" name="TextBox 6"/>
          <p:cNvSpPr txBox="1"/>
          <p:nvPr/>
        </p:nvSpPr>
        <p:spPr>
          <a:xfrm>
            <a:off x="-129870" y="2683465"/>
            <a:ext cx="9048986" cy="7556531"/>
          </a:xfrm>
          <a:prstGeom prst="rect">
            <a:avLst/>
          </a:prstGeom>
        </p:spPr>
        <p:txBody>
          <a:bodyPr lIns="0" tIns="0" rIns="0" bIns="0" rtlCol="0" anchor="t">
            <a:spAutoFit/>
          </a:bodyPr>
          <a:lstStyle/>
          <a:p>
            <a:pPr algn="ctr">
              <a:lnSpc>
                <a:spcPts val="4184"/>
              </a:lnSpc>
            </a:pPr>
            <a:r>
              <a:rPr lang="en-US" sz="3874" b="1">
                <a:solidFill>
                  <a:srgbClr val="0E2841"/>
                </a:solidFill>
                <a:latin typeface="Arial Bold"/>
                <a:ea typeface="Arial Bold"/>
                <a:cs typeface="Arial Bold"/>
                <a:sym typeface="Arial Bold"/>
              </a:rPr>
              <a:t>Si tu as besoin d’aide, </a:t>
            </a:r>
          </a:p>
          <a:p>
            <a:pPr algn="ctr">
              <a:lnSpc>
                <a:spcPts val="4184"/>
              </a:lnSpc>
            </a:pPr>
            <a:r>
              <a:rPr lang="en-US" sz="3874" b="1">
                <a:solidFill>
                  <a:srgbClr val="0E2841"/>
                </a:solidFill>
                <a:latin typeface="Arial Bold"/>
                <a:ea typeface="Arial Bold"/>
                <a:cs typeface="Arial Bold"/>
                <a:sym typeface="Arial Bold"/>
              </a:rPr>
              <a:t>parle à un adulte de confiance</a:t>
            </a:r>
          </a:p>
          <a:p>
            <a:pPr algn="l">
              <a:lnSpc>
                <a:spcPts val="3752"/>
              </a:lnSpc>
            </a:pPr>
            <a:endParaRPr lang="en-US" sz="3874" b="1">
              <a:solidFill>
                <a:srgbClr val="0E2841"/>
              </a:solidFill>
              <a:latin typeface="Arial Bold"/>
              <a:ea typeface="Arial Bold"/>
              <a:cs typeface="Arial Bold"/>
              <a:sym typeface="Arial Bold"/>
            </a:endParaRPr>
          </a:p>
          <a:p>
            <a:pPr algn="ctr">
              <a:lnSpc>
                <a:spcPts val="3752"/>
              </a:lnSpc>
            </a:pPr>
            <a:r>
              <a:rPr lang="en-US" sz="3474" b="1">
                <a:solidFill>
                  <a:srgbClr val="0E2841"/>
                </a:solidFill>
                <a:latin typeface="Arial Bold"/>
                <a:ea typeface="Arial Bold"/>
                <a:cs typeface="Arial Bold"/>
                <a:sym typeface="Arial Bold"/>
              </a:rPr>
              <a:t>Tu peux aussi communiquer avec :</a:t>
            </a:r>
          </a:p>
          <a:p>
            <a:pPr algn="ctr">
              <a:lnSpc>
                <a:spcPts val="1737"/>
              </a:lnSpc>
            </a:pPr>
            <a:endParaRPr lang="en-US" sz="3474" b="1">
              <a:solidFill>
                <a:srgbClr val="0E2841"/>
              </a:solidFill>
              <a:latin typeface="Arial Bold"/>
              <a:ea typeface="Arial Bold"/>
              <a:cs typeface="Arial Bold"/>
              <a:sym typeface="Arial Bold"/>
            </a:endParaRPr>
          </a:p>
          <a:p>
            <a:pPr algn="ctr">
              <a:lnSpc>
                <a:spcPts val="3752"/>
              </a:lnSpc>
            </a:pPr>
            <a:r>
              <a:rPr lang="en-US" sz="3474">
                <a:solidFill>
                  <a:srgbClr val="0E2841"/>
                </a:solidFill>
                <a:latin typeface="Arial"/>
                <a:ea typeface="Arial"/>
                <a:cs typeface="Arial"/>
                <a:sym typeface="Arial"/>
              </a:rPr>
              <a:t>Jeunesse, J’écoute @ 1-800-668-6868</a:t>
            </a:r>
          </a:p>
          <a:p>
            <a:pPr algn="ctr">
              <a:lnSpc>
                <a:spcPts val="3752"/>
              </a:lnSpc>
            </a:pPr>
            <a:endParaRPr lang="en-US" sz="3474">
              <a:solidFill>
                <a:srgbClr val="0E2841"/>
              </a:solidFill>
              <a:latin typeface="Arial"/>
              <a:ea typeface="Arial"/>
              <a:cs typeface="Arial"/>
              <a:sym typeface="Arial"/>
            </a:endParaRPr>
          </a:p>
          <a:p>
            <a:pPr algn="ctr">
              <a:lnSpc>
                <a:spcPts val="3752"/>
              </a:lnSpc>
            </a:pPr>
            <a:r>
              <a:rPr lang="en-US" sz="3474">
                <a:solidFill>
                  <a:srgbClr val="0E2841"/>
                </a:solidFill>
                <a:latin typeface="Arial"/>
                <a:ea typeface="Arial"/>
                <a:cs typeface="Arial"/>
                <a:sym typeface="Arial"/>
              </a:rPr>
              <a:t>ConnexOntario : </a:t>
            </a:r>
          </a:p>
          <a:p>
            <a:pPr algn="ctr">
              <a:lnSpc>
                <a:spcPts val="3752"/>
              </a:lnSpc>
            </a:pPr>
            <a:r>
              <a:rPr lang="en-US" sz="3474">
                <a:solidFill>
                  <a:srgbClr val="0E2841"/>
                </a:solidFill>
                <a:latin typeface="Arial"/>
                <a:ea typeface="Arial"/>
                <a:cs typeface="Arial"/>
                <a:sym typeface="Arial"/>
              </a:rPr>
              <a:t>téléphone, assistance en ligne, clavardage </a:t>
            </a:r>
          </a:p>
          <a:p>
            <a:pPr algn="ctr">
              <a:lnSpc>
                <a:spcPts val="3752"/>
              </a:lnSpc>
            </a:pPr>
            <a:r>
              <a:rPr lang="en-US" sz="3474">
                <a:solidFill>
                  <a:srgbClr val="467886"/>
                </a:solidFill>
                <a:latin typeface="Arial"/>
                <a:ea typeface="Arial"/>
                <a:cs typeface="Arial"/>
                <a:sym typeface="Arial"/>
              </a:rPr>
              <a:t>https://connexontario.ca/fr/</a:t>
            </a:r>
            <a:r>
              <a:rPr lang="en-US" sz="3474">
                <a:solidFill>
                  <a:srgbClr val="0E2841"/>
                </a:solidFill>
                <a:latin typeface="Arial"/>
                <a:ea typeface="Arial"/>
                <a:cs typeface="Arial"/>
                <a:sym typeface="Arial"/>
              </a:rPr>
              <a:t> </a:t>
            </a:r>
          </a:p>
          <a:p>
            <a:pPr algn="ctr">
              <a:lnSpc>
                <a:spcPts val="3752"/>
              </a:lnSpc>
            </a:pPr>
            <a:endParaRPr lang="en-US" sz="3474">
              <a:solidFill>
                <a:srgbClr val="0E2841"/>
              </a:solidFill>
              <a:latin typeface="Arial"/>
              <a:ea typeface="Arial"/>
              <a:cs typeface="Arial"/>
              <a:sym typeface="Arial"/>
            </a:endParaRPr>
          </a:p>
          <a:p>
            <a:pPr algn="ctr">
              <a:lnSpc>
                <a:spcPts val="3752"/>
              </a:lnSpc>
            </a:pPr>
            <a:r>
              <a:rPr lang="en-US" sz="3474" b="1">
                <a:solidFill>
                  <a:srgbClr val="0E2841"/>
                </a:solidFill>
                <a:latin typeface="Arial Bold"/>
                <a:ea typeface="Arial Bold"/>
                <a:cs typeface="Arial Bold"/>
                <a:sym typeface="Arial Bold"/>
              </a:rPr>
              <a:t>Soutiens locaux à la jeunesse :</a:t>
            </a:r>
          </a:p>
          <a:p>
            <a:pPr algn="ctr">
              <a:lnSpc>
                <a:spcPts val="3752"/>
              </a:lnSpc>
            </a:pPr>
            <a:r>
              <a:rPr lang="en-US" sz="3474" b="1">
                <a:solidFill>
                  <a:srgbClr val="FF3131"/>
                </a:solidFill>
                <a:latin typeface="Arial Bold"/>
                <a:ea typeface="Arial Bold"/>
                <a:cs typeface="Arial Bold"/>
                <a:sym typeface="Arial Bold"/>
              </a:rPr>
              <a:t>à ajouter</a:t>
            </a:r>
            <a:r>
              <a:rPr lang="en-US" sz="3474">
                <a:solidFill>
                  <a:srgbClr val="0E2841"/>
                </a:solidFill>
                <a:latin typeface="Arial"/>
                <a:ea typeface="Arial"/>
                <a:cs typeface="Arial"/>
                <a:sym typeface="Arial"/>
              </a:rPr>
              <a:t> </a:t>
            </a:r>
          </a:p>
          <a:p>
            <a:pPr algn="l">
              <a:lnSpc>
                <a:spcPts val="2673"/>
              </a:lnSpc>
            </a:pPr>
            <a:endParaRPr lang="en-US" sz="3474">
              <a:solidFill>
                <a:srgbClr val="0E2841"/>
              </a:solidFill>
              <a:latin typeface="Arial"/>
              <a:ea typeface="Arial"/>
              <a:cs typeface="Arial"/>
              <a:sym typeface="Arial"/>
            </a:endParaRPr>
          </a:p>
          <a:p>
            <a:pPr algn="l">
              <a:lnSpc>
                <a:spcPts val="2673"/>
              </a:lnSpc>
            </a:pPr>
            <a:endParaRPr lang="en-US" sz="3474">
              <a:solidFill>
                <a:srgbClr val="0E2841"/>
              </a:solidFill>
              <a:latin typeface="Arial"/>
              <a:ea typeface="Arial"/>
              <a:cs typeface="Arial"/>
              <a:sym typeface="Arial"/>
            </a:endParaRPr>
          </a:p>
          <a:p>
            <a:pPr algn="l">
              <a:lnSpc>
                <a:spcPts val="2673"/>
              </a:lnSpc>
            </a:pPr>
            <a:endParaRPr lang="en-US" sz="3474">
              <a:solidFill>
                <a:srgbClr val="0E2841"/>
              </a:solidFill>
              <a:latin typeface="Arial"/>
              <a:ea typeface="Arial"/>
              <a:cs typeface="Arial"/>
              <a:sym typeface="Arial"/>
            </a:endParaRPr>
          </a:p>
          <a:p>
            <a:pPr algn="l">
              <a:lnSpc>
                <a:spcPts val="2673"/>
              </a:lnSpc>
            </a:pPr>
            <a:endParaRPr lang="en-US" sz="3474">
              <a:solidFill>
                <a:srgbClr val="0E2841"/>
              </a:solidFill>
              <a:latin typeface="Arial"/>
              <a:ea typeface="Arial"/>
              <a:cs typeface="Arial"/>
              <a:sym typeface="Arial"/>
            </a:endParaRPr>
          </a:p>
        </p:txBody>
      </p:sp>
      <p:sp>
        <p:nvSpPr>
          <p:cNvPr id="7" name="Freeform 7"/>
          <p:cNvSpPr/>
          <p:nvPr/>
        </p:nvSpPr>
        <p:spPr>
          <a:xfrm>
            <a:off x="8802407" y="2802331"/>
            <a:ext cx="9048987" cy="7058210"/>
          </a:xfrm>
          <a:custGeom>
            <a:avLst/>
            <a:gdLst/>
            <a:ahLst/>
            <a:cxnLst/>
            <a:rect l="l" t="t" r="r" b="b"/>
            <a:pathLst>
              <a:path w="9048987" h="7058210">
                <a:moveTo>
                  <a:pt x="0" y="0"/>
                </a:moveTo>
                <a:lnTo>
                  <a:pt x="9048987" y="0"/>
                </a:lnTo>
                <a:lnTo>
                  <a:pt x="9048987" y="7058210"/>
                </a:lnTo>
                <a:lnTo>
                  <a:pt x="0" y="7058210"/>
                </a:lnTo>
                <a:lnTo>
                  <a:pt x="0" y="0"/>
                </a:lnTo>
                <a:close/>
              </a:path>
            </a:pathLst>
          </a:custGeom>
          <a:blipFill>
            <a:blip r:embed="rId5">
              <a:extLst>
                <a:ext uri="{96DAC541-7B7A-43D3-8B79-37D633B846F1}">
                  <asvg:svgBlip xmlns:asvg="http://schemas.microsoft.com/office/drawing/2016/SVG/main" r:embed="rId6"/>
                </a:ext>
              </a:extLst>
            </a:blip>
            <a:stretch>
              <a:fillRect l="-37" r="-37"/>
            </a:stretch>
          </a:blipFill>
        </p:spPr>
        <p:txBody>
          <a:bodyPr/>
          <a:lstStyle/>
          <a:p>
            <a:endParaRPr lang="en-CA"/>
          </a:p>
        </p:txBody>
      </p:sp>
      <p:sp>
        <p:nvSpPr>
          <p:cNvPr id="8" name="Freeform 8"/>
          <p:cNvSpPr/>
          <p:nvPr/>
        </p:nvSpPr>
        <p:spPr>
          <a:xfrm>
            <a:off x="10150475" y="6198871"/>
            <a:ext cx="924417" cy="916013"/>
          </a:xfrm>
          <a:custGeom>
            <a:avLst/>
            <a:gdLst/>
            <a:ahLst/>
            <a:cxnLst/>
            <a:rect l="l" t="t" r="r" b="b"/>
            <a:pathLst>
              <a:path w="924417" h="916013">
                <a:moveTo>
                  <a:pt x="0" y="0"/>
                </a:moveTo>
                <a:lnTo>
                  <a:pt x="924417" y="0"/>
                </a:lnTo>
                <a:lnTo>
                  <a:pt x="924417" y="916013"/>
                </a:lnTo>
                <a:lnTo>
                  <a:pt x="0" y="916013"/>
                </a:lnTo>
                <a:lnTo>
                  <a:pt x="0" y="0"/>
                </a:lnTo>
                <a:close/>
              </a:path>
            </a:pathLst>
          </a:custGeom>
          <a:blipFill>
            <a:blip r:embed="rId7">
              <a:extLst>
                <a:ext uri="{96DAC541-7B7A-43D3-8B79-37D633B846F1}">
                  <asvg:svgBlip xmlns:asvg="http://schemas.microsoft.com/office/drawing/2016/SVG/main" r:embed="rId8"/>
                </a:ext>
              </a:extLst>
            </a:blip>
            <a:stretch>
              <a:fillRect l="-56" r="-56"/>
            </a:stretch>
          </a:blipFill>
        </p:spPr>
        <p:txBody>
          <a:bodyPr/>
          <a:lstStyle/>
          <a:p>
            <a:endParaRPr lang="en-CA"/>
          </a:p>
        </p:txBody>
      </p:sp>
      <p:sp>
        <p:nvSpPr>
          <p:cNvPr id="9" name="Freeform 9"/>
          <p:cNvSpPr/>
          <p:nvPr/>
        </p:nvSpPr>
        <p:spPr>
          <a:xfrm rot="1294833">
            <a:off x="7106793" y="2783736"/>
            <a:ext cx="3130611" cy="642648"/>
          </a:xfrm>
          <a:custGeom>
            <a:avLst/>
            <a:gdLst/>
            <a:ahLst/>
            <a:cxnLst/>
            <a:rect l="l" t="t" r="r" b="b"/>
            <a:pathLst>
              <a:path w="3130611" h="642648">
                <a:moveTo>
                  <a:pt x="0" y="0"/>
                </a:moveTo>
                <a:lnTo>
                  <a:pt x="3130611" y="0"/>
                </a:lnTo>
                <a:lnTo>
                  <a:pt x="3130611" y="642648"/>
                </a:lnTo>
                <a:lnTo>
                  <a:pt x="0" y="642648"/>
                </a:lnTo>
                <a:lnTo>
                  <a:pt x="0" y="0"/>
                </a:lnTo>
                <a:close/>
              </a:path>
            </a:pathLst>
          </a:custGeom>
          <a:blipFill>
            <a:blip r:embed="rId9">
              <a:extLst>
                <a:ext uri="{96DAC541-7B7A-43D3-8B79-37D633B846F1}">
                  <asvg:svgBlip xmlns:asvg="http://schemas.microsoft.com/office/drawing/2016/SVG/main" r:embed="rId10"/>
                </a:ext>
              </a:extLst>
            </a:blip>
            <a:stretch>
              <a:fillRect l="-20" r="-20"/>
            </a:stretch>
          </a:blipFill>
        </p:spPr>
        <p:txBody>
          <a:bodyPr/>
          <a:lstStyle/>
          <a:p>
            <a:endParaRPr lang="en-CA"/>
          </a:p>
        </p:txBody>
      </p:sp>
      <p:sp>
        <p:nvSpPr>
          <p:cNvPr id="10" name="Freeform 10"/>
          <p:cNvSpPr/>
          <p:nvPr/>
        </p:nvSpPr>
        <p:spPr>
          <a:xfrm>
            <a:off x="10961034" y="0"/>
            <a:ext cx="7326966" cy="2137032"/>
          </a:xfrm>
          <a:custGeom>
            <a:avLst/>
            <a:gdLst/>
            <a:ahLst/>
            <a:cxnLst/>
            <a:rect l="l" t="t" r="r" b="b"/>
            <a:pathLst>
              <a:path w="7326966" h="2137032">
                <a:moveTo>
                  <a:pt x="0" y="0"/>
                </a:moveTo>
                <a:lnTo>
                  <a:pt x="7326966" y="0"/>
                </a:lnTo>
                <a:lnTo>
                  <a:pt x="7326966" y="2137032"/>
                </a:lnTo>
                <a:lnTo>
                  <a:pt x="0" y="2137032"/>
                </a:lnTo>
                <a:lnTo>
                  <a:pt x="0" y="0"/>
                </a:lnTo>
                <a:close/>
              </a:path>
            </a:pathLst>
          </a:custGeom>
          <a:blipFill>
            <a:blip r:embed="rId11"/>
            <a:stretch>
              <a:fillRect/>
            </a:stretch>
          </a:blipFill>
        </p:spPr>
        <p:txBody>
          <a:bodyPr/>
          <a:lstStyle/>
          <a:p>
            <a:endParaRPr lang="en-CA"/>
          </a:p>
        </p:txBody>
      </p:sp>
      <p:sp>
        <p:nvSpPr>
          <p:cNvPr id="11" name="TextBox 11"/>
          <p:cNvSpPr txBox="1"/>
          <p:nvPr/>
        </p:nvSpPr>
        <p:spPr>
          <a:xfrm>
            <a:off x="9593150" y="3171881"/>
            <a:ext cx="7467501" cy="2853121"/>
          </a:xfrm>
          <a:prstGeom prst="rect">
            <a:avLst/>
          </a:prstGeom>
        </p:spPr>
        <p:txBody>
          <a:bodyPr lIns="0" tIns="0" rIns="0" bIns="0" rtlCol="0" anchor="t">
            <a:spAutoFit/>
          </a:bodyPr>
          <a:lstStyle/>
          <a:p>
            <a:pPr algn="ctr">
              <a:lnSpc>
                <a:spcPts val="4179"/>
              </a:lnSpc>
            </a:pPr>
            <a:r>
              <a:rPr lang="en-US" sz="3200" b="1">
                <a:solidFill>
                  <a:srgbClr val="000000"/>
                </a:solidFill>
                <a:latin typeface="Arial Bold"/>
                <a:ea typeface="Arial Bold"/>
                <a:cs typeface="Arial Bold"/>
                <a:sym typeface="Arial Bold"/>
              </a:rPr>
              <a:t>À SAVOIR</a:t>
            </a:r>
          </a:p>
          <a:p>
            <a:pPr algn="ctr">
              <a:lnSpc>
                <a:spcPts val="1296"/>
              </a:lnSpc>
            </a:pPr>
            <a:endParaRPr lang="en-US" sz="3200" b="1">
              <a:solidFill>
                <a:srgbClr val="000000"/>
              </a:solidFill>
              <a:latin typeface="Arial Bold"/>
              <a:ea typeface="Arial Bold"/>
              <a:cs typeface="Arial Bold"/>
              <a:sym typeface="Arial Bold"/>
            </a:endParaRPr>
          </a:p>
          <a:p>
            <a:pPr algn="ctr">
              <a:lnSpc>
                <a:spcPts val="2969"/>
              </a:lnSpc>
            </a:pPr>
            <a:r>
              <a:rPr lang="en-US" sz="2000">
                <a:solidFill>
                  <a:srgbClr val="000000"/>
                </a:solidFill>
                <a:latin typeface="Arial"/>
                <a:ea typeface="Arial"/>
                <a:cs typeface="Arial"/>
                <a:sym typeface="Arial"/>
              </a:rPr>
              <a:t>Il est de notre devoir d’enfreindre le principe de confidentialité si tu nous dis quelque chose et </a:t>
            </a:r>
          </a:p>
          <a:p>
            <a:pPr algn="ctr">
              <a:lnSpc>
                <a:spcPts val="1296"/>
              </a:lnSpc>
            </a:pPr>
            <a:endParaRPr lang="en-US" sz="2000">
              <a:solidFill>
                <a:srgbClr val="000000"/>
              </a:solidFill>
              <a:latin typeface="Arial"/>
              <a:ea typeface="Arial"/>
              <a:cs typeface="Arial"/>
              <a:sym typeface="Arial"/>
            </a:endParaRPr>
          </a:p>
          <a:p>
            <a:pPr marL="538161" lvl="2" indent="-179387" algn="l">
              <a:lnSpc>
                <a:spcPts val="2969"/>
              </a:lnSpc>
              <a:buAutoNum type="arabicPeriod"/>
            </a:pPr>
            <a:r>
              <a:rPr lang="en-US" sz="2000">
                <a:solidFill>
                  <a:srgbClr val="000000"/>
                </a:solidFill>
                <a:latin typeface="Arial"/>
                <a:ea typeface="Arial"/>
                <a:cs typeface="Arial"/>
                <a:sym typeface="Arial"/>
              </a:rPr>
              <a:t>qu’il existe un risque grave ou immédiat de préjudice;</a:t>
            </a:r>
          </a:p>
          <a:p>
            <a:pPr marL="538161" lvl="2" indent="-179387" algn="l">
              <a:lnSpc>
                <a:spcPts val="2969"/>
              </a:lnSpc>
              <a:buAutoNum type="arabicPeriod"/>
            </a:pPr>
            <a:r>
              <a:rPr lang="en-US" sz="2000">
                <a:solidFill>
                  <a:srgbClr val="000000"/>
                </a:solidFill>
                <a:latin typeface="Arial"/>
                <a:ea typeface="Arial"/>
                <a:cs typeface="Arial"/>
                <a:sym typeface="Arial"/>
              </a:rPr>
              <a:t>qu’il y a suspicion de maltraitance ou de négligence;</a:t>
            </a:r>
          </a:p>
          <a:p>
            <a:pPr marL="538161" lvl="2" indent="-179387" algn="l">
              <a:lnSpc>
                <a:spcPts val="2969"/>
              </a:lnSpc>
              <a:buAutoNum type="arabicPeriod"/>
            </a:pPr>
            <a:r>
              <a:rPr lang="en-US" sz="2000">
                <a:solidFill>
                  <a:srgbClr val="000000"/>
                </a:solidFill>
                <a:latin typeface="Arial"/>
                <a:ea typeface="Arial"/>
                <a:cs typeface="Arial"/>
                <a:sym typeface="Arial"/>
              </a:rPr>
              <a:t>si nous y sommes contraints par une procédure judiciaire.  </a:t>
            </a:r>
          </a:p>
        </p:txBody>
      </p:sp>
      <p:sp>
        <p:nvSpPr>
          <p:cNvPr id="12" name="TextBox 12"/>
          <p:cNvSpPr txBox="1"/>
          <p:nvPr/>
        </p:nvSpPr>
        <p:spPr>
          <a:xfrm>
            <a:off x="11074892" y="6217382"/>
            <a:ext cx="6157209" cy="663178"/>
          </a:xfrm>
          <a:prstGeom prst="rect">
            <a:avLst/>
          </a:prstGeom>
        </p:spPr>
        <p:txBody>
          <a:bodyPr lIns="0" tIns="0" rIns="0" bIns="0" rtlCol="0" anchor="t">
            <a:spAutoFit/>
          </a:bodyPr>
          <a:lstStyle/>
          <a:p>
            <a:pPr algn="l">
              <a:lnSpc>
                <a:spcPts val="2430"/>
              </a:lnSpc>
            </a:pPr>
            <a:r>
              <a:rPr lang="en-US" sz="2000">
                <a:solidFill>
                  <a:srgbClr val="000000"/>
                </a:solidFill>
                <a:latin typeface="Arial"/>
                <a:ea typeface="Arial"/>
                <a:cs typeface="Arial"/>
                <a:sym typeface="Arial"/>
              </a:rPr>
              <a:t>Pour en savoir plus, fais une recherche avec « devoir de faire rapport Ontario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24384000" cy="13716000"/>
          </a:xfrm>
        </p:grpSpPr>
        <p:sp>
          <p:nvSpPr>
            <p:cNvPr id="3" name="Freeform 3"/>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lnTo>
                    <a:pt x="0" y="0"/>
                  </a:lnTo>
                  <a:close/>
                </a:path>
              </a:pathLst>
            </a:custGeom>
            <a:blipFill>
              <a:blip r:embed="rId3"/>
              <a:stretch>
                <a:fillRect/>
              </a:stretch>
            </a:blipFill>
          </p:spPr>
          <p:txBody>
            <a:bodyPr/>
            <a:lstStyle/>
            <a:p>
              <a:endParaRPr lang="en-CA"/>
            </a:p>
          </p:txBody>
        </p:sp>
      </p:grpSp>
      <p:sp>
        <p:nvSpPr>
          <p:cNvPr id="4" name="Freeform 4"/>
          <p:cNvSpPr/>
          <p:nvPr/>
        </p:nvSpPr>
        <p:spPr>
          <a:xfrm>
            <a:off x="2088416" y="1471506"/>
            <a:ext cx="7447429" cy="5497557"/>
          </a:xfrm>
          <a:custGeom>
            <a:avLst/>
            <a:gdLst/>
            <a:ahLst/>
            <a:cxnLst/>
            <a:rect l="l" t="t" r="r" b="b"/>
            <a:pathLst>
              <a:path w="7447429" h="5497557">
                <a:moveTo>
                  <a:pt x="0" y="0"/>
                </a:moveTo>
                <a:lnTo>
                  <a:pt x="7447429" y="0"/>
                </a:lnTo>
                <a:lnTo>
                  <a:pt x="7447429" y="5497557"/>
                </a:lnTo>
                <a:lnTo>
                  <a:pt x="0" y="5497557"/>
                </a:lnTo>
                <a:lnTo>
                  <a:pt x="0" y="0"/>
                </a:lnTo>
                <a:close/>
              </a:path>
            </a:pathLst>
          </a:custGeom>
          <a:blipFill>
            <a:blip r:embed="rId4">
              <a:extLst>
                <a:ext uri="{96DAC541-7B7A-43D3-8B79-37D633B846F1}">
                  <asvg:svgBlip xmlns:asvg="http://schemas.microsoft.com/office/drawing/2016/SVG/main" r:embed="rId5"/>
                </a:ext>
              </a:extLst>
            </a:blip>
            <a:stretch>
              <a:fillRect t="-64" b="-64"/>
            </a:stretch>
          </a:blipFill>
        </p:spPr>
        <p:txBody>
          <a:bodyPr/>
          <a:lstStyle/>
          <a:p>
            <a:endParaRPr lang="en-CA"/>
          </a:p>
        </p:txBody>
      </p:sp>
      <p:grpSp>
        <p:nvGrpSpPr>
          <p:cNvPr id="5" name="Group 5"/>
          <p:cNvGrpSpPr/>
          <p:nvPr/>
        </p:nvGrpSpPr>
        <p:grpSpPr>
          <a:xfrm>
            <a:off x="3131104" y="2248487"/>
            <a:ext cx="5362054" cy="3695756"/>
            <a:chOff x="0" y="0"/>
            <a:chExt cx="7149405" cy="4927675"/>
          </a:xfrm>
        </p:grpSpPr>
        <p:sp>
          <p:nvSpPr>
            <p:cNvPr id="6" name="Freeform 6"/>
            <p:cNvSpPr/>
            <p:nvPr/>
          </p:nvSpPr>
          <p:spPr>
            <a:xfrm>
              <a:off x="0" y="0"/>
              <a:ext cx="7149405" cy="4927675"/>
            </a:xfrm>
            <a:custGeom>
              <a:avLst/>
              <a:gdLst/>
              <a:ahLst/>
              <a:cxnLst/>
              <a:rect l="l" t="t" r="r" b="b"/>
              <a:pathLst>
                <a:path w="7149405" h="4927675">
                  <a:moveTo>
                    <a:pt x="0" y="0"/>
                  </a:moveTo>
                  <a:lnTo>
                    <a:pt x="7149405" y="0"/>
                  </a:lnTo>
                  <a:lnTo>
                    <a:pt x="7149405" y="4927675"/>
                  </a:lnTo>
                  <a:lnTo>
                    <a:pt x="0" y="4927675"/>
                  </a:lnTo>
                  <a:close/>
                </a:path>
              </a:pathLst>
            </a:custGeom>
            <a:solidFill>
              <a:srgbClr val="000000">
                <a:alpha val="0"/>
              </a:srgbClr>
            </a:solidFill>
          </p:spPr>
          <p:txBody>
            <a:bodyPr/>
            <a:lstStyle/>
            <a:p>
              <a:endParaRPr lang="en-CA"/>
            </a:p>
          </p:txBody>
        </p:sp>
        <p:sp>
          <p:nvSpPr>
            <p:cNvPr id="7" name="TextBox 7"/>
            <p:cNvSpPr txBox="1"/>
            <p:nvPr/>
          </p:nvSpPr>
          <p:spPr>
            <a:xfrm>
              <a:off x="0" y="-114300"/>
              <a:ext cx="7149405" cy="5041975"/>
            </a:xfrm>
            <a:prstGeom prst="rect">
              <a:avLst/>
            </a:prstGeom>
          </p:spPr>
          <p:txBody>
            <a:bodyPr lIns="0" tIns="0" rIns="0" bIns="0" rtlCol="0" anchor="ctr"/>
            <a:lstStyle/>
            <a:p>
              <a:pPr algn="ctr">
                <a:lnSpc>
                  <a:spcPts val="4319"/>
                </a:lnSpc>
              </a:pPr>
              <a:r>
                <a:rPr lang="en-US" sz="3200" b="1">
                  <a:solidFill>
                    <a:srgbClr val="761D8F"/>
                  </a:solidFill>
                  <a:latin typeface="Arial Bold"/>
                  <a:ea typeface="Arial Bold"/>
                  <a:cs typeface="Arial Bold"/>
                  <a:sym typeface="Arial Bold"/>
                </a:rPr>
                <a:t>Discussion :</a:t>
              </a:r>
            </a:p>
            <a:p>
              <a:pPr algn="ctr">
                <a:lnSpc>
                  <a:spcPts val="7128"/>
                </a:lnSpc>
              </a:pPr>
              <a:r>
                <a:rPr lang="en-US" sz="5400" b="1">
                  <a:solidFill>
                    <a:srgbClr val="761D8F"/>
                  </a:solidFill>
                  <a:latin typeface="Arial Bold"/>
                  <a:ea typeface="Arial Bold"/>
                  <a:cs typeface="Arial Bold"/>
                  <a:sym typeface="Arial Bold"/>
                </a:rPr>
                <a:t> Santé liée à la consommation de substances</a:t>
              </a:r>
            </a:p>
          </p:txBody>
        </p:sp>
      </p:grpSp>
      <p:sp>
        <p:nvSpPr>
          <p:cNvPr id="8" name="TextBox 8"/>
          <p:cNvSpPr txBox="1"/>
          <p:nvPr/>
        </p:nvSpPr>
        <p:spPr>
          <a:xfrm>
            <a:off x="9535845" y="4067790"/>
            <a:ext cx="7217909" cy="6577013"/>
          </a:xfrm>
          <a:prstGeom prst="rect">
            <a:avLst/>
          </a:prstGeom>
        </p:spPr>
        <p:txBody>
          <a:bodyPr lIns="0" tIns="0" rIns="0" bIns="0" rtlCol="0" anchor="t">
            <a:spAutoFit/>
          </a:bodyPr>
          <a:lstStyle/>
          <a:p>
            <a:pPr marL="633413" lvl="2" indent="-211138" algn="l">
              <a:lnSpc>
                <a:spcPts val="3240"/>
              </a:lnSpc>
              <a:buFont typeface="Arial"/>
              <a:buChar char="⚬"/>
            </a:pPr>
            <a:r>
              <a:rPr lang="en-US" sz="3000">
                <a:solidFill>
                  <a:srgbClr val="000000"/>
                </a:solidFill>
                <a:latin typeface="Arial"/>
                <a:ea typeface="Arial"/>
                <a:cs typeface="Arial"/>
                <a:sym typeface="Arial"/>
              </a:rPr>
              <a:t>Comment pourriez-vous aider un ami ou un proche qui a des problèmes de consommation de substances?</a:t>
            </a:r>
          </a:p>
          <a:p>
            <a:pPr marL="633413" lvl="2" indent="-211138" algn="l">
              <a:lnSpc>
                <a:spcPts val="3240"/>
              </a:lnSpc>
            </a:pPr>
            <a:endParaRPr lang="en-US" sz="3000">
              <a:solidFill>
                <a:srgbClr val="000000"/>
              </a:solidFill>
              <a:latin typeface="Arial"/>
              <a:ea typeface="Arial"/>
              <a:cs typeface="Arial"/>
              <a:sym typeface="Arial"/>
            </a:endParaRPr>
          </a:p>
          <a:p>
            <a:pPr marL="633413" lvl="2" indent="-211138" algn="l">
              <a:lnSpc>
                <a:spcPts val="3240"/>
              </a:lnSpc>
              <a:buFont typeface="Arial"/>
              <a:buChar char="⚬"/>
            </a:pPr>
            <a:r>
              <a:rPr lang="en-US" sz="3000">
                <a:solidFill>
                  <a:srgbClr val="000000"/>
                </a:solidFill>
                <a:latin typeface="Arial"/>
                <a:ea typeface="Arial"/>
                <a:cs typeface="Arial"/>
                <a:sym typeface="Arial"/>
              </a:rPr>
              <a:t>Comment peut-on lutter contre la stigmatisation et la discrimination à l’égard des personnes qui consomment des substances?</a:t>
            </a:r>
          </a:p>
          <a:p>
            <a:pPr marL="633413" lvl="2" indent="-211138" algn="l">
              <a:lnSpc>
                <a:spcPts val="4536"/>
              </a:lnSpc>
            </a:pPr>
            <a:endParaRPr lang="en-US" sz="3000">
              <a:solidFill>
                <a:srgbClr val="000000"/>
              </a:solidFill>
              <a:latin typeface="Arial"/>
              <a:ea typeface="Arial"/>
              <a:cs typeface="Arial"/>
              <a:sym typeface="Arial"/>
            </a:endParaRPr>
          </a:p>
        </p:txBody>
      </p:sp>
      <p:grpSp>
        <p:nvGrpSpPr>
          <p:cNvPr id="9" name="Group 9"/>
          <p:cNvGrpSpPr/>
          <p:nvPr/>
        </p:nvGrpSpPr>
        <p:grpSpPr>
          <a:xfrm>
            <a:off x="5877119" y="9169298"/>
            <a:ext cx="6371325" cy="1117702"/>
            <a:chOff x="0" y="0"/>
            <a:chExt cx="8495100" cy="1490269"/>
          </a:xfrm>
        </p:grpSpPr>
        <p:grpSp>
          <p:nvGrpSpPr>
            <p:cNvPr id="10" name="Group 10"/>
            <p:cNvGrpSpPr/>
            <p:nvPr/>
          </p:nvGrpSpPr>
          <p:grpSpPr>
            <a:xfrm>
              <a:off x="0" y="0"/>
              <a:ext cx="8495100" cy="1490269"/>
              <a:chOff x="0" y="0"/>
              <a:chExt cx="1678045" cy="294374"/>
            </a:xfrm>
          </p:grpSpPr>
          <p:sp>
            <p:nvSpPr>
              <p:cNvPr id="11" name="Freeform 11"/>
              <p:cNvSpPr/>
              <p:nvPr/>
            </p:nvSpPr>
            <p:spPr>
              <a:xfrm>
                <a:off x="0" y="0"/>
                <a:ext cx="1678044" cy="294374"/>
              </a:xfrm>
              <a:custGeom>
                <a:avLst/>
                <a:gdLst/>
                <a:ahLst/>
                <a:cxnLst/>
                <a:rect l="l" t="t" r="r" b="b"/>
                <a:pathLst>
                  <a:path w="1678044" h="294374">
                    <a:moveTo>
                      <a:pt x="61971" y="0"/>
                    </a:moveTo>
                    <a:lnTo>
                      <a:pt x="1616073" y="0"/>
                    </a:lnTo>
                    <a:cubicBezTo>
                      <a:pt x="1650299" y="0"/>
                      <a:pt x="1678044" y="27745"/>
                      <a:pt x="1678044" y="61971"/>
                    </a:cubicBezTo>
                    <a:lnTo>
                      <a:pt x="1678044" y="232403"/>
                    </a:lnTo>
                    <a:cubicBezTo>
                      <a:pt x="1678044" y="248839"/>
                      <a:pt x="1671515" y="264601"/>
                      <a:pt x="1659894" y="276223"/>
                    </a:cubicBezTo>
                    <a:cubicBezTo>
                      <a:pt x="1648272" y="287845"/>
                      <a:pt x="1632509" y="294374"/>
                      <a:pt x="1616073" y="294374"/>
                    </a:cubicBezTo>
                    <a:lnTo>
                      <a:pt x="61971" y="294374"/>
                    </a:lnTo>
                    <a:cubicBezTo>
                      <a:pt x="45535" y="294374"/>
                      <a:pt x="29773" y="287845"/>
                      <a:pt x="18151" y="276223"/>
                    </a:cubicBezTo>
                    <a:cubicBezTo>
                      <a:pt x="6529" y="264601"/>
                      <a:pt x="0" y="248839"/>
                      <a:pt x="0" y="232403"/>
                    </a:cubicBezTo>
                    <a:lnTo>
                      <a:pt x="0" y="61971"/>
                    </a:lnTo>
                    <a:cubicBezTo>
                      <a:pt x="0" y="45535"/>
                      <a:pt x="6529" y="29773"/>
                      <a:pt x="18151" y="18151"/>
                    </a:cubicBezTo>
                    <a:cubicBezTo>
                      <a:pt x="29773" y="6529"/>
                      <a:pt x="45535" y="0"/>
                      <a:pt x="61971" y="0"/>
                    </a:cubicBezTo>
                    <a:close/>
                  </a:path>
                </a:pathLst>
              </a:custGeom>
              <a:solidFill>
                <a:srgbClr val="FFFFFF"/>
              </a:solidFill>
            </p:spPr>
            <p:txBody>
              <a:bodyPr/>
              <a:lstStyle/>
              <a:p>
                <a:endParaRPr lang="en-CA"/>
              </a:p>
            </p:txBody>
          </p:sp>
          <p:sp>
            <p:nvSpPr>
              <p:cNvPr id="12" name="TextBox 12"/>
              <p:cNvSpPr txBox="1"/>
              <p:nvPr/>
            </p:nvSpPr>
            <p:spPr>
              <a:xfrm>
                <a:off x="0" y="-47625"/>
                <a:ext cx="1678045" cy="341999"/>
              </a:xfrm>
              <a:prstGeom prst="rect">
                <a:avLst/>
              </a:prstGeom>
            </p:spPr>
            <p:txBody>
              <a:bodyPr lIns="50800" tIns="50800" rIns="50800" bIns="50800" rtlCol="0" anchor="ctr"/>
              <a:lstStyle/>
              <a:p>
                <a:pPr algn="ctr">
                  <a:lnSpc>
                    <a:spcPts val="2430"/>
                  </a:lnSpc>
                </a:pPr>
                <a:endParaRPr/>
              </a:p>
            </p:txBody>
          </p:sp>
        </p:grpSp>
        <p:sp>
          <p:nvSpPr>
            <p:cNvPr id="13" name="Freeform 13"/>
            <p:cNvSpPr/>
            <p:nvPr/>
          </p:nvSpPr>
          <p:spPr>
            <a:xfrm>
              <a:off x="514509" y="106298"/>
              <a:ext cx="7843301" cy="1277674"/>
            </a:xfrm>
            <a:custGeom>
              <a:avLst/>
              <a:gdLst/>
              <a:ahLst/>
              <a:cxnLst/>
              <a:rect l="l" t="t" r="r" b="b"/>
              <a:pathLst>
                <a:path w="7843301" h="1277674">
                  <a:moveTo>
                    <a:pt x="0" y="0"/>
                  </a:moveTo>
                  <a:lnTo>
                    <a:pt x="7843301" y="0"/>
                  </a:lnTo>
                  <a:lnTo>
                    <a:pt x="7843301" y="1277674"/>
                  </a:lnTo>
                  <a:lnTo>
                    <a:pt x="0" y="1277674"/>
                  </a:lnTo>
                  <a:lnTo>
                    <a:pt x="0" y="0"/>
                  </a:lnTo>
                  <a:close/>
                </a:path>
              </a:pathLst>
            </a:custGeom>
            <a:blipFill>
              <a:blip r:embed="rId6"/>
              <a:stretch>
                <a:fillRect t="-465" b="-465"/>
              </a:stretch>
            </a:blipFill>
          </p:spPr>
          <p:txBody>
            <a:bodyPr/>
            <a:lstStyle/>
            <a:p>
              <a:endParaRPr lang="en-CA"/>
            </a:p>
          </p:txBody>
        </p:sp>
      </p:gr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gradFill rotWithShape="1">
          <a:gsLst>
            <a:gs pos="0">
              <a:srgbClr val="A6A6A6">
                <a:alpha val="100000"/>
              </a:srgbClr>
            </a:gs>
            <a:gs pos="100000">
              <a:srgbClr val="4C4C4C">
                <a:alpha val="100000"/>
              </a:srgbClr>
            </a:gs>
          </a:gsLst>
          <a:lin ang="0"/>
        </a:gradFill>
        <a:effectLst/>
      </p:bgPr>
    </p:bg>
    <p:spTree>
      <p:nvGrpSpPr>
        <p:cNvPr id="1" name=""/>
        <p:cNvGrpSpPr/>
        <p:nvPr/>
      </p:nvGrpSpPr>
      <p:grpSpPr>
        <a:xfrm>
          <a:off x="0" y="0"/>
          <a:ext cx="0" cy="0"/>
          <a:chOff x="0" y="0"/>
          <a:chExt cx="0" cy="0"/>
        </a:xfrm>
      </p:grpSpPr>
      <p:grpSp>
        <p:nvGrpSpPr>
          <p:cNvPr id="2" name="Group 2"/>
          <p:cNvGrpSpPr/>
          <p:nvPr/>
        </p:nvGrpSpPr>
        <p:grpSpPr>
          <a:xfrm>
            <a:off x="211015" y="951230"/>
            <a:ext cx="6523891" cy="2116933"/>
            <a:chOff x="0" y="0"/>
            <a:chExt cx="8698522" cy="2822577"/>
          </a:xfrm>
        </p:grpSpPr>
        <p:sp>
          <p:nvSpPr>
            <p:cNvPr id="3" name="Freeform 3"/>
            <p:cNvSpPr/>
            <p:nvPr/>
          </p:nvSpPr>
          <p:spPr>
            <a:xfrm>
              <a:off x="0" y="0"/>
              <a:ext cx="8698522" cy="2822577"/>
            </a:xfrm>
            <a:custGeom>
              <a:avLst/>
              <a:gdLst/>
              <a:ahLst/>
              <a:cxnLst/>
              <a:rect l="l" t="t" r="r" b="b"/>
              <a:pathLst>
                <a:path w="8698522" h="2822577">
                  <a:moveTo>
                    <a:pt x="0" y="0"/>
                  </a:moveTo>
                  <a:lnTo>
                    <a:pt x="8698522" y="0"/>
                  </a:lnTo>
                  <a:lnTo>
                    <a:pt x="8698522" y="2822577"/>
                  </a:lnTo>
                  <a:lnTo>
                    <a:pt x="0" y="2822577"/>
                  </a:lnTo>
                  <a:close/>
                </a:path>
              </a:pathLst>
            </a:custGeom>
            <a:solidFill>
              <a:srgbClr val="000000">
                <a:alpha val="0"/>
              </a:srgbClr>
            </a:solidFill>
          </p:spPr>
          <p:txBody>
            <a:bodyPr/>
            <a:lstStyle/>
            <a:p>
              <a:endParaRPr lang="en-CA"/>
            </a:p>
          </p:txBody>
        </p:sp>
        <p:sp>
          <p:nvSpPr>
            <p:cNvPr id="4" name="TextBox 4"/>
            <p:cNvSpPr txBox="1"/>
            <p:nvPr/>
          </p:nvSpPr>
          <p:spPr>
            <a:xfrm>
              <a:off x="0" y="-323850"/>
              <a:ext cx="8698522" cy="3146427"/>
            </a:xfrm>
            <a:prstGeom prst="rect">
              <a:avLst/>
            </a:prstGeom>
          </p:spPr>
          <p:txBody>
            <a:bodyPr lIns="0" tIns="0" rIns="0" bIns="0" rtlCol="0" anchor="ctr"/>
            <a:lstStyle/>
            <a:p>
              <a:pPr algn="ctr">
                <a:lnSpc>
                  <a:spcPts val="10560"/>
                </a:lnSpc>
              </a:pPr>
              <a:r>
                <a:rPr lang="en-US" sz="7200" b="1">
                  <a:solidFill>
                    <a:srgbClr val="FFFFFF"/>
                  </a:solidFill>
                  <a:latin typeface="Arial Bold"/>
                  <a:ea typeface="Arial Bold"/>
                  <a:cs typeface="Arial Bold"/>
                  <a:sym typeface="Arial Bold"/>
                </a:rPr>
                <a:t>Stigmatisation</a:t>
              </a:r>
            </a:p>
          </p:txBody>
        </p:sp>
      </p:grpSp>
      <p:sp>
        <p:nvSpPr>
          <p:cNvPr id="5" name="Freeform 5"/>
          <p:cNvSpPr/>
          <p:nvPr/>
        </p:nvSpPr>
        <p:spPr>
          <a:xfrm>
            <a:off x="12833216" y="8865751"/>
            <a:ext cx="5314800" cy="1219774"/>
          </a:xfrm>
          <a:custGeom>
            <a:avLst/>
            <a:gdLst/>
            <a:ahLst/>
            <a:cxnLst/>
            <a:rect l="l" t="t" r="r" b="b"/>
            <a:pathLst>
              <a:path w="5314800" h="1219774">
                <a:moveTo>
                  <a:pt x="0" y="0"/>
                </a:moveTo>
                <a:lnTo>
                  <a:pt x="5314800" y="0"/>
                </a:lnTo>
                <a:lnTo>
                  <a:pt x="5314800" y="1219774"/>
                </a:lnTo>
                <a:lnTo>
                  <a:pt x="0" y="121977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CA"/>
          </a:p>
        </p:txBody>
      </p:sp>
      <p:sp>
        <p:nvSpPr>
          <p:cNvPr id="6" name="Freeform 6"/>
          <p:cNvSpPr/>
          <p:nvPr/>
        </p:nvSpPr>
        <p:spPr>
          <a:xfrm>
            <a:off x="13158176" y="9370465"/>
            <a:ext cx="4783289" cy="608161"/>
          </a:xfrm>
          <a:custGeom>
            <a:avLst/>
            <a:gdLst/>
            <a:ahLst/>
            <a:cxnLst/>
            <a:rect l="l" t="t" r="r" b="b"/>
            <a:pathLst>
              <a:path w="4783289" h="608161">
                <a:moveTo>
                  <a:pt x="0" y="0"/>
                </a:moveTo>
                <a:lnTo>
                  <a:pt x="4783289" y="0"/>
                </a:lnTo>
                <a:lnTo>
                  <a:pt x="4783289" y="608161"/>
                </a:lnTo>
                <a:lnTo>
                  <a:pt x="0" y="608161"/>
                </a:lnTo>
                <a:lnTo>
                  <a:pt x="0" y="0"/>
                </a:lnTo>
                <a:close/>
              </a:path>
            </a:pathLst>
          </a:custGeom>
          <a:blipFill>
            <a:blip r:embed="rId4">
              <a:extLst>
                <a:ext uri="{96DAC541-7B7A-43D3-8B79-37D633B846F1}">
                  <asvg:svgBlip xmlns:asvg="http://schemas.microsoft.com/office/drawing/2016/SVG/main" r:embed="rId5"/>
                </a:ext>
              </a:extLst>
            </a:blip>
            <a:stretch>
              <a:fillRect t="-818" b="-818"/>
            </a:stretch>
          </a:blipFill>
        </p:spPr>
        <p:txBody>
          <a:bodyPr/>
          <a:lstStyle/>
          <a:p>
            <a:endParaRPr lang="en-CA"/>
          </a:p>
        </p:txBody>
      </p:sp>
      <p:sp>
        <p:nvSpPr>
          <p:cNvPr id="7" name="TextBox 7"/>
          <p:cNvSpPr txBox="1"/>
          <p:nvPr/>
        </p:nvSpPr>
        <p:spPr>
          <a:xfrm>
            <a:off x="5129825" y="2725263"/>
            <a:ext cx="12811640" cy="5656855"/>
          </a:xfrm>
          <a:prstGeom prst="rect">
            <a:avLst/>
          </a:prstGeom>
        </p:spPr>
        <p:txBody>
          <a:bodyPr lIns="0" tIns="0" rIns="0" bIns="0" rtlCol="0" anchor="t">
            <a:spAutoFit/>
          </a:bodyPr>
          <a:lstStyle/>
          <a:p>
            <a:pPr algn="ctr">
              <a:lnSpc>
                <a:spcPts val="8398"/>
              </a:lnSpc>
            </a:pPr>
            <a:r>
              <a:rPr lang="en-US" sz="4800">
                <a:solidFill>
                  <a:srgbClr val="F5F5F5"/>
                </a:solidFill>
                <a:latin typeface="Arial"/>
                <a:ea typeface="Arial"/>
                <a:cs typeface="Arial"/>
                <a:sym typeface="Arial"/>
              </a:rPr>
              <a:t>« Je serais mieux avec une </a:t>
            </a:r>
            <a:r>
              <a:rPr lang="en-US" sz="4800" b="1">
                <a:solidFill>
                  <a:srgbClr val="92D050"/>
                </a:solidFill>
                <a:latin typeface="Arial Bold"/>
                <a:ea typeface="Arial Bold"/>
                <a:cs typeface="Arial Bold"/>
                <a:sym typeface="Arial Bold"/>
              </a:rPr>
              <a:t>tumeur cérébrale</a:t>
            </a:r>
            <a:r>
              <a:rPr lang="en-US" sz="4800">
                <a:solidFill>
                  <a:srgbClr val="F5F5F5"/>
                </a:solidFill>
                <a:latin typeface="Arial"/>
                <a:ea typeface="Arial"/>
                <a:cs typeface="Arial"/>
                <a:sym typeface="Arial"/>
              </a:rPr>
              <a:t>. </a:t>
            </a:r>
          </a:p>
          <a:p>
            <a:pPr algn="ctr">
              <a:lnSpc>
                <a:spcPts val="4759"/>
              </a:lnSpc>
            </a:pPr>
            <a:r>
              <a:rPr lang="en-US" sz="2799">
                <a:solidFill>
                  <a:srgbClr val="F5F5F5"/>
                </a:solidFill>
                <a:latin typeface="Arial"/>
                <a:ea typeface="Arial"/>
                <a:cs typeface="Arial"/>
                <a:sym typeface="Arial"/>
              </a:rPr>
              <a:t>Ainsi, vous ne retarderiez pas le moment de me fournir l’aide dont j’ai besoin. </a:t>
            </a:r>
            <a:r>
              <a:rPr lang="en-US" sz="2799" b="1">
                <a:solidFill>
                  <a:srgbClr val="FFFFFF"/>
                </a:solidFill>
                <a:latin typeface="Arial Bold"/>
                <a:ea typeface="Arial Bold"/>
                <a:cs typeface="Arial Bold"/>
                <a:sym typeface="Arial Bold"/>
              </a:rPr>
              <a:t>Vous comprendriez </a:t>
            </a:r>
            <a:r>
              <a:rPr lang="en-US" sz="2799">
                <a:solidFill>
                  <a:srgbClr val="F5F5F5"/>
                </a:solidFill>
                <a:latin typeface="Arial"/>
                <a:ea typeface="Arial"/>
                <a:cs typeface="Arial"/>
                <a:sym typeface="Arial"/>
              </a:rPr>
              <a:t>que mon état ne peut que s’aggraver, et qu’il ne faut pas espérer qu’il disparaisse de lui-même. Si j’avais une tumeur au cerveau, vous comprendriez </a:t>
            </a:r>
            <a:r>
              <a:rPr lang="en-US" sz="2799" b="1">
                <a:solidFill>
                  <a:srgbClr val="FAC090"/>
                </a:solidFill>
                <a:latin typeface="Arial Bold"/>
                <a:ea typeface="Arial Bold"/>
                <a:cs typeface="Arial Bold"/>
                <a:sym typeface="Arial Bold"/>
              </a:rPr>
              <a:t>que j’ai besoin d’un traitement</a:t>
            </a:r>
            <a:r>
              <a:rPr lang="en-US" sz="2799">
                <a:solidFill>
                  <a:srgbClr val="F5F5F5"/>
                </a:solidFill>
                <a:latin typeface="Arial"/>
                <a:ea typeface="Arial"/>
                <a:cs typeface="Arial"/>
                <a:sym typeface="Arial"/>
              </a:rPr>
              <a:t>, pas d’indifférence. »</a:t>
            </a:r>
          </a:p>
          <a:p>
            <a:pPr algn="ctr">
              <a:lnSpc>
                <a:spcPts val="4759"/>
              </a:lnSpc>
            </a:pPr>
            <a:endParaRPr lang="en-US" sz="2799">
              <a:solidFill>
                <a:srgbClr val="F5F5F5"/>
              </a:solidFill>
              <a:latin typeface="Arial"/>
              <a:ea typeface="Arial"/>
              <a:cs typeface="Arial"/>
              <a:sym typeface="Arial"/>
            </a:endParaRPr>
          </a:p>
          <a:p>
            <a:pPr algn="r">
              <a:lnSpc>
                <a:spcPts val="4759"/>
              </a:lnSpc>
            </a:pPr>
            <a:r>
              <a:rPr lang="en-US" sz="2799" u="sng">
                <a:solidFill>
                  <a:srgbClr val="0000FF"/>
                </a:solidFill>
                <a:latin typeface="Arial"/>
                <a:ea typeface="Arial"/>
                <a:cs typeface="Arial"/>
                <a:sym typeface="Arial"/>
                <a:hlinkClick r:id="rId6" tooltip="https://drugfree.org"/>
              </a:rPr>
              <a:t>Partnership to End Addiction</a:t>
            </a:r>
          </a:p>
          <a:p>
            <a:pPr algn="r">
              <a:lnSpc>
                <a:spcPts val="4759"/>
              </a:lnSpc>
            </a:pPr>
            <a:endParaRPr lang="en-US" sz="2799" u="sng">
              <a:solidFill>
                <a:srgbClr val="0000FF"/>
              </a:solidFill>
              <a:latin typeface="Arial"/>
              <a:ea typeface="Arial"/>
              <a:cs typeface="Arial"/>
              <a:sym typeface="Arial"/>
              <a:hlinkClick r:id="rId6" tooltip="https://drugfree.org"/>
            </a:endParaRPr>
          </a:p>
        </p:txBody>
      </p:sp>
      <p:grpSp>
        <p:nvGrpSpPr>
          <p:cNvPr id="8" name="Group 8"/>
          <p:cNvGrpSpPr/>
          <p:nvPr/>
        </p:nvGrpSpPr>
        <p:grpSpPr>
          <a:xfrm>
            <a:off x="11776691" y="9068069"/>
            <a:ext cx="6371325" cy="1117702"/>
            <a:chOff x="0" y="0"/>
            <a:chExt cx="8495100" cy="1490269"/>
          </a:xfrm>
        </p:grpSpPr>
        <p:grpSp>
          <p:nvGrpSpPr>
            <p:cNvPr id="9" name="Group 9"/>
            <p:cNvGrpSpPr/>
            <p:nvPr/>
          </p:nvGrpSpPr>
          <p:grpSpPr>
            <a:xfrm>
              <a:off x="0" y="0"/>
              <a:ext cx="8495100" cy="1490269"/>
              <a:chOff x="0" y="0"/>
              <a:chExt cx="1678045" cy="294374"/>
            </a:xfrm>
          </p:grpSpPr>
          <p:sp>
            <p:nvSpPr>
              <p:cNvPr id="10" name="Freeform 10"/>
              <p:cNvSpPr/>
              <p:nvPr/>
            </p:nvSpPr>
            <p:spPr>
              <a:xfrm>
                <a:off x="0" y="0"/>
                <a:ext cx="1678044" cy="294374"/>
              </a:xfrm>
              <a:custGeom>
                <a:avLst/>
                <a:gdLst/>
                <a:ahLst/>
                <a:cxnLst/>
                <a:rect l="l" t="t" r="r" b="b"/>
                <a:pathLst>
                  <a:path w="1678044" h="294374">
                    <a:moveTo>
                      <a:pt x="61971" y="0"/>
                    </a:moveTo>
                    <a:lnTo>
                      <a:pt x="1616073" y="0"/>
                    </a:lnTo>
                    <a:cubicBezTo>
                      <a:pt x="1650299" y="0"/>
                      <a:pt x="1678044" y="27745"/>
                      <a:pt x="1678044" y="61971"/>
                    </a:cubicBezTo>
                    <a:lnTo>
                      <a:pt x="1678044" y="232403"/>
                    </a:lnTo>
                    <a:cubicBezTo>
                      <a:pt x="1678044" y="248839"/>
                      <a:pt x="1671515" y="264601"/>
                      <a:pt x="1659894" y="276223"/>
                    </a:cubicBezTo>
                    <a:cubicBezTo>
                      <a:pt x="1648272" y="287845"/>
                      <a:pt x="1632509" y="294374"/>
                      <a:pt x="1616073" y="294374"/>
                    </a:cubicBezTo>
                    <a:lnTo>
                      <a:pt x="61971" y="294374"/>
                    </a:lnTo>
                    <a:cubicBezTo>
                      <a:pt x="45535" y="294374"/>
                      <a:pt x="29773" y="287845"/>
                      <a:pt x="18151" y="276223"/>
                    </a:cubicBezTo>
                    <a:cubicBezTo>
                      <a:pt x="6529" y="264601"/>
                      <a:pt x="0" y="248839"/>
                      <a:pt x="0" y="232403"/>
                    </a:cubicBezTo>
                    <a:lnTo>
                      <a:pt x="0" y="61971"/>
                    </a:lnTo>
                    <a:cubicBezTo>
                      <a:pt x="0" y="45535"/>
                      <a:pt x="6529" y="29773"/>
                      <a:pt x="18151" y="18151"/>
                    </a:cubicBezTo>
                    <a:cubicBezTo>
                      <a:pt x="29773" y="6529"/>
                      <a:pt x="45535" y="0"/>
                      <a:pt x="61971" y="0"/>
                    </a:cubicBezTo>
                    <a:close/>
                  </a:path>
                </a:pathLst>
              </a:custGeom>
              <a:solidFill>
                <a:srgbClr val="FFFFFF"/>
              </a:solidFill>
            </p:spPr>
            <p:txBody>
              <a:bodyPr/>
              <a:lstStyle/>
              <a:p>
                <a:endParaRPr lang="en-CA"/>
              </a:p>
            </p:txBody>
          </p:sp>
          <p:sp>
            <p:nvSpPr>
              <p:cNvPr id="11" name="TextBox 11"/>
              <p:cNvSpPr txBox="1"/>
              <p:nvPr/>
            </p:nvSpPr>
            <p:spPr>
              <a:xfrm>
                <a:off x="0" y="-47625"/>
                <a:ext cx="1678045" cy="341999"/>
              </a:xfrm>
              <a:prstGeom prst="rect">
                <a:avLst/>
              </a:prstGeom>
            </p:spPr>
            <p:txBody>
              <a:bodyPr lIns="50800" tIns="50800" rIns="50800" bIns="50800" rtlCol="0" anchor="ctr"/>
              <a:lstStyle/>
              <a:p>
                <a:pPr algn="ctr">
                  <a:lnSpc>
                    <a:spcPts val="2430"/>
                  </a:lnSpc>
                </a:pPr>
                <a:endParaRPr/>
              </a:p>
            </p:txBody>
          </p:sp>
        </p:grpSp>
        <p:sp>
          <p:nvSpPr>
            <p:cNvPr id="12" name="Freeform 12"/>
            <p:cNvSpPr/>
            <p:nvPr/>
          </p:nvSpPr>
          <p:spPr>
            <a:xfrm>
              <a:off x="514509" y="106298"/>
              <a:ext cx="7843301" cy="1277674"/>
            </a:xfrm>
            <a:custGeom>
              <a:avLst/>
              <a:gdLst/>
              <a:ahLst/>
              <a:cxnLst/>
              <a:rect l="l" t="t" r="r" b="b"/>
              <a:pathLst>
                <a:path w="7843301" h="1277674">
                  <a:moveTo>
                    <a:pt x="0" y="0"/>
                  </a:moveTo>
                  <a:lnTo>
                    <a:pt x="7843301" y="0"/>
                  </a:lnTo>
                  <a:lnTo>
                    <a:pt x="7843301" y="1277674"/>
                  </a:lnTo>
                  <a:lnTo>
                    <a:pt x="0" y="1277674"/>
                  </a:lnTo>
                  <a:lnTo>
                    <a:pt x="0" y="0"/>
                  </a:lnTo>
                  <a:close/>
                </a:path>
              </a:pathLst>
            </a:custGeom>
            <a:blipFill>
              <a:blip r:embed="rId7"/>
              <a:stretch>
                <a:fillRect t="-465" b="-465"/>
              </a:stretch>
            </a:blipFill>
          </p:spPr>
          <p:txBody>
            <a:bodyPr/>
            <a:lstStyle/>
            <a:p>
              <a:endParaRPr lang="en-CA"/>
            </a:p>
          </p:txBody>
        </p:sp>
      </p:gr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gradFill rotWithShape="1">
          <a:gsLst>
            <a:gs pos="0">
              <a:srgbClr val="A6A6A6">
                <a:alpha val="100000"/>
              </a:srgbClr>
            </a:gs>
            <a:gs pos="100000">
              <a:srgbClr val="4C4C4C">
                <a:alpha val="100000"/>
              </a:srgbClr>
            </a:gs>
          </a:gsLst>
          <a:lin ang="0"/>
        </a:gradFill>
        <a:effectLst/>
      </p:bgPr>
    </p:bg>
    <p:spTree>
      <p:nvGrpSpPr>
        <p:cNvPr id="1" name=""/>
        <p:cNvGrpSpPr/>
        <p:nvPr/>
      </p:nvGrpSpPr>
      <p:grpSpPr>
        <a:xfrm>
          <a:off x="0" y="0"/>
          <a:ext cx="0" cy="0"/>
          <a:chOff x="0" y="0"/>
          <a:chExt cx="0" cy="0"/>
        </a:xfrm>
      </p:grpSpPr>
      <p:sp>
        <p:nvSpPr>
          <p:cNvPr id="2" name="Freeform 2"/>
          <p:cNvSpPr/>
          <p:nvPr/>
        </p:nvSpPr>
        <p:spPr>
          <a:xfrm>
            <a:off x="12833216" y="8865751"/>
            <a:ext cx="5314800" cy="1219774"/>
          </a:xfrm>
          <a:custGeom>
            <a:avLst/>
            <a:gdLst/>
            <a:ahLst/>
            <a:cxnLst/>
            <a:rect l="l" t="t" r="r" b="b"/>
            <a:pathLst>
              <a:path w="5314800" h="1219774">
                <a:moveTo>
                  <a:pt x="0" y="0"/>
                </a:moveTo>
                <a:lnTo>
                  <a:pt x="5314800" y="0"/>
                </a:lnTo>
                <a:lnTo>
                  <a:pt x="5314800" y="1219774"/>
                </a:lnTo>
                <a:lnTo>
                  <a:pt x="0" y="121977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CA"/>
          </a:p>
        </p:txBody>
      </p:sp>
      <p:sp>
        <p:nvSpPr>
          <p:cNvPr id="3" name="Freeform 3"/>
          <p:cNvSpPr/>
          <p:nvPr/>
        </p:nvSpPr>
        <p:spPr>
          <a:xfrm>
            <a:off x="13158175" y="9370465"/>
            <a:ext cx="4783288" cy="608161"/>
          </a:xfrm>
          <a:custGeom>
            <a:avLst/>
            <a:gdLst/>
            <a:ahLst/>
            <a:cxnLst/>
            <a:rect l="l" t="t" r="r" b="b"/>
            <a:pathLst>
              <a:path w="4783288" h="608161">
                <a:moveTo>
                  <a:pt x="0" y="0"/>
                </a:moveTo>
                <a:lnTo>
                  <a:pt x="4783288" y="0"/>
                </a:lnTo>
                <a:lnTo>
                  <a:pt x="4783288" y="608162"/>
                </a:lnTo>
                <a:lnTo>
                  <a:pt x="0" y="608162"/>
                </a:lnTo>
                <a:lnTo>
                  <a:pt x="0" y="0"/>
                </a:lnTo>
                <a:close/>
              </a:path>
            </a:pathLst>
          </a:custGeom>
          <a:blipFill>
            <a:blip r:embed="rId5">
              <a:extLst>
                <a:ext uri="{96DAC541-7B7A-43D3-8B79-37D633B846F1}">
                  <asvg:svgBlip xmlns:asvg="http://schemas.microsoft.com/office/drawing/2016/SVG/main" r:embed="rId6"/>
                </a:ext>
              </a:extLst>
            </a:blip>
            <a:stretch>
              <a:fillRect t="-818" b="-818"/>
            </a:stretch>
          </a:blipFill>
        </p:spPr>
        <p:txBody>
          <a:bodyPr/>
          <a:lstStyle/>
          <a:p>
            <a:endParaRPr lang="en-CA"/>
          </a:p>
        </p:txBody>
      </p:sp>
      <p:grpSp>
        <p:nvGrpSpPr>
          <p:cNvPr id="4" name="Group 4"/>
          <p:cNvGrpSpPr/>
          <p:nvPr/>
        </p:nvGrpSpPr>
        <p:grpSpPr>
          <a:xfrm>
            <a:off x="0" y="1469304"/>
            <a:ext cx="7926504" cy="2116933"/>
            <a:chOff x="0" y="0"/>
            <a:chExt cx="10568672" cy="2822577"/>
          </a:xfrm>
        </p:grpSpPr>
        <p:sp>
          <p:nvSpPr>
            <p:cNvPr id="5" name="Freeform 5"/>
            <p:cNvSpPr/>
            <p:nvPr/>
          </p:nvSpPr>
          <p:spPr>
            <a:xfrm>
              <a:off x="0" y="0"/>
              <a:ext cx="10568672" cy="2822578"/>
            </a:xfrm>
            <a:custGeom>
              <a:avLst/>
              <a:gdLst/>
              <a:ahLst/>
              <a:cxnLst/>
              <a:rect l="l" t="t" r="r" b="b"/>
              <a:pathLst>
                <a:path w="10568672" h="2822578">
                  <a:moveTo>
                    <a:pt x="0" y="0"/>
                  </a:moveTo>
                  <a:lnTo>
                    <a:pt x="10568672" y="0"/>
                  </a:lnTo>
                  <a:lnTo>
                    <a:pt x="10568672" y="2822578"/>
                  </a:lnTo>
                  <a:lnTo>
                    <a:pt x="0" y="2822578"/>
                  </a:lnTo>
                  <a:close/>
                </a:path>
              </a:pathLst>
            </a:custGeom>
            <a:solidFill>
              <a:srgbClr val="000000">
                <a:alpha val="0"/>
              </a:srgbClr>
            </a:solidFill>
          </p:spPr>
          <p:txBody>
            <a:bodyPr/>
            <a:lstStyle/>
            <a:p>
              <a:endParaRPr lang="en-CA"/>
            </a:p>
          </p:txBody>
        </p:sp>
        <p:sp>
          <p:nvSpPr>
            <p:cNvPr id="6" name="TextBox 6"/>
            <p:cNvSpPr txBox="1"/>
            <p:nvPr/>
          </p:nvSpPr>
          <p:spPr>
            <a:xfrm>
              <a:off x="0" y="-171450"/>
              <a:ext cx="10568672" cy="2994027"/>
            </a:xfrm>
            <a:prstGeom prst="rect">
              <a:avLst/>
            </a:prstGeom>
          </p:spPr>
          <p:txBody>
            <a:bodyPr lIns="0" tIns="0" rIns="0" bIns="0" rtlCol="0" anchor="ctr"/>
            <a:lstStyle/>
            <a:p>
              <a:pPr algn="ctr">
                <a:lnSpc>
                  <a:spcPts val="10560"/>
                </a:lnSpc>
              </a:pPr>
              <a:r>
                <a:rPr lang="en-US" sz="8800" b="1">
                  <a:solidFill>
                    <a:srgbClr val="FFFFFF"/>
                  </a:solidFill>
                  <a:latin typeface="Arial Bold"/>
                  <a:ea typeface="Arial Bold"/>
                  <a:cs typeface="Arial Bold"/>
                  <a:sym typeface="Arial Bold"/>
                </a:rPr>
                <a:t>Stigmatisation</a:t>
              </a:r>
            </a:p>
          </p:txBody>
        </p:sp>
      </p:grpSp>
      <p:grpSp>
        <p:nvGrpSpPr>
          <p:cNvPr id="7" name="Group 7"/>
          <p:cNvGrpSpPr>
            <a:grpSpLocks noChangeAspect="1"/>
          </p:cNvGrpSpPr>
          <p:nvPr/>
        </p:nvGrpSpPr>
        <p:grpSpPr>
          <a:xfrm>
            <a:off x="8001000" y="454060"/>
            <a:ext cx="9815056" cy="5545507"/>
            <a:chOff x="0" y="0"/>
            <a:chExt cx="13086741" cy="7394009"/>
          </a:xfrm>
        </p:grpSpPr>
        <p:sp>
          <p:nvSpPr>
            <p:cNvPr id="8" name="Freeform 8"/>
            <p:cNvSpPr/>
            <p:nvPr/>
          </p:nvSpPr>
          <p:spPr>
            <a:xfrm>
              <a:off x="0" y="0"/>
              <a:ext cx="13086714" cy="7394067"/>
            </a:xfrm>
            <a:custGeom>
              <a:avLst/>
              <a:gdLst/>
              <a:ahLst/>
              <a:cxnLst/>
              <a:rect l="l" t="t" r="r" b="b"/>
              <a:pathLst>
                <a:path w="13086714" h="7394067">
                  <a:moveTo>
                    <a:pt x="0" y="0"/>
                  </a:moveTo>
                  <a:lnTo>
                    <a:pt x="13086714" y="0"/>
                  </a:lnTo>
                  <a:lnTo>
                    <a:pt x="13086714" y="7394067"/>
                  </a:lnTo>
                  <a:lnTo>
                    <a:pt x="0" y="7394067"/>
                  </a:lnTo>
                  <a:lnTo>
                    <a:pt x="0" y="0"/>
                  </a:lnTo>
                  <a:close/>
                </a:path>
              </a:pathLst>
            </a:custGeom>
            <a:blipFill>
              <a:blip r:embed="rId7"/>
              <a:stretch>
                <a:fillRect/>
              </a:stretch>
            </a:blipFill>
          </p:spPr>
          <p:txBody>
            <a:bodyPr/>
            <a:lstStyle/>
            <a:p>
              <a:endParaRPr lang="en-CA"/>
            </a:p>
          </p:txBody>
        </p:sp>
      </p:grpSp>
      <p:grpSp>
        <p:nvGrpSpPr>
          <p:cNvPr id="9" name="Group 9"/>
          <p:cNvGrpSpPr>
            <a:grpSpLocks noChangeAspect="1"/>
          </p:cNvGrpSpPr>
          <p:nvPr/>
        </p:nvGrpSpPr>
        <p:grpSpPr>
          <a:xfrm>
            <a:off x="374785" y="4601481"/>
            <a:ext cx="8843964" cy="5346192"/>
            <a:chOff x="0" y="0"/>
            <a:chExt cx="11791952" cy="7128256"/>
          </a:xfrm>
        </p:grpSpPr>
        <p:sp>
          <p:nvSpPr>
            <p:cNvPr id="10" name="Freeform 10"/>
            <p:cNvSpPr/>
            <p:nvPr/>
          </p:nvSpPr>
          <p:spPr>
            <a:xfrm>
              <a:off x="0" y="0"/>
              <a:ext cx="11791950" cy="7128256"/>
            </a:xfrm>
            <a:custGeom>
              <a:avLst/>
              <a:gdLst/>
              <a:ahLst/>
              <a:cxnLst/>
              <a:rect l="l" t="t" r="r" b="b"/>
              <a:pathLst>
                <a:path w="11791950" h="7128256">
                  <a:moveTo>
                    <a:pt x="0" y="0"/>
                  </a:moveTo>
                  <a:lnTo>
                    <a:pt x="11791950" y="0"/>
                  </a:lnTo>
                  <a:lnTo>
                    <a:pt x="11791950" y="7128256"/>
                  </a:lnTo>
                  <a:lnTo>
                    <a:pt x="0" y="7128256"/>
                  </a:lnTo>
                  <a:lnTo>
                    <a:pt x="0" y="0"/>
                  </a:lnTo>
                  <a:close/>
                </a:path>
              </a:pathLst>
            </a:custGeom>
            <a:blipFill>
              <a:blip r:embed="rId8"/>
              <a:stretch>
                <a:fillRect t="-12034" b="-12034"/>
              </a:stretch>
            </a:blipFill>
          </p:spPr>
          <p:txBody>
            <a:bodyPr/>
            <a:lstStyle/>
            <a:p>
              <a:endParaRPr lang="en-CA"/>
            </a:p>
          </p:txBody>
        </p:sp>
      </p:grpSp>
      <p:grpSp>
        <p:nvGrpSpPr>
          <p:cNvPr id="11" name="Group 11"/>
          <p:cNvGrpSpPr/>
          <p:nvPr/>
        </p:nvGrpSpPr>
        <p:grpSpPr>
          <a:xfrm>
            <a:off x="11776691" y="9015448"/>
            <a:ext cx="6371325" cy="1117702"/>
            <a:chOff x="0" y="0"/>
            <a:chExt cx="8495100" cy="1490269"/>
          </a:xfrm>
        </p:grpSpPr>
        <p:grpSp>
          <p:nvGrpSpPr>
            <p:cNvPr id="12" name="Group 12"/>
            <p:cNvGrpSpPr/>
            <p:nvPr/>
          </p:nvGrpSpPr>
          <p:grpSpPr>
            <a:xfrm>
              <a:off x="0" y="0"/>
              <a:ext cx="8495100" cy="1490269"/>
              <a:chOff x="0" y="0"/>
              <a:chExt cx="1678045" cy="294374"/>
            </a:xfrm>
          </p:grpSpPr>
          <p:sp>
            <p:nvSpPr>
              <p:cNvPr id="13" name="Freeform 13"/>
              <p:cNvSpPr/>
              <p:nvPr/>
            </p:nvSpPr>
            <p:spPr>
              <a:xfrm>
                <a:off x="0" y="0"/>
                <a:ext cx="1678044" cy="294374"/>
              </a:xfrm>
              <a:custGeom>
                <a:avLst/>
                <a:gdLst/>
                <a:ahLst/>
                <a:cxnLst/>
                <a:rect l="l" t="t" r="r" b="b"/>
                <a:pathLst>
                  <a:path w="1678044" h="294374">
                    <a:moveTo>
                      <a:pt x="61971" y="0"/>
                    </a:moveTo>
                    <a:lnTo>
                      <a:pt x="1616073" y="0"/>
                    </a:lnTo>
                    <a:cubicBezTo>
                      <a:pt x="1650299" y="0"/>
                      <a:pt x="1678044" y="27745"/>
                      <a:pt x="1678044" y="61971"/>
                    </a:cubicBezTo>
                    <a:lnTo>
                      <a:pt x="1678044" y="232403"/>
                    </a:lnTo>
                    <a:cubicBezTo>
                      <a:pt x="1678044" y="248839"/>
                      <a:pt x="1671515" y="264601"/>
                      <a:pt x="1659894" y="276223"/>
                    </a:cubicBezTo>
                    <a:cubicBezTo>
                      <a:pt x="1648272" y="287845"/>
                      <a:pt x="1632509" y="294374"/>
                      <a:pt x="1616073" y="294374"/>
                    </a:cubicBezTo>
                    <a:lnTo>
                      <a:pt x="61971" y="294374"/>
                    </a:lnTo>
                    <a:cubicBezTo>
                      <a:pt x="45535" y="294374"/>
                      <a:pt x="29773" y="287845"/>
                      <a:pt x="18151" y="276223"/>
                    </a:cubicBezTo>
                    <a:cubicBezTo>
                      <a:pt x="6529" y="264601"/>
                      <a:pt x="0" y="248839"/>
                      <a:pt x="0" y="232403"/>
                    </a:cubicBezTo>
                    <a:lnTo>
                      <a:pt x="0" y="61971"/>
                    </a:lnTo>
                    <a:cubicBezTo>
                      <a:pt x="0" y="45535"/>
                      <a:pt x="6529" y="29773"/>
                      <a:pt x="18151" y="18151"/>
                    </a:cubicBezTo>
                    <a:cubicBezTo>
                      <a:pt x="29773" y="6529"/>
                      <a:pt x="45535" y="0"/>
                      <a:pt x="61971" y="0"/>
                    </a:cubicBezTo>
                    <a:close/>
                  </a:path>
                </a:pathLst>
              </a:custGeom>
              <a:solidFill>
                <a:srgbClr val="FFFFFF"/>
              </a:solidFill>
            </p:spPr>
            <p:txBody>
              <a:bodyPr/>
              <a:lstStyle/>
              <a:p>
                <a:endParaRPr lang="en-CA"/>
              </a:p>
            </p:txBody>
          </p:sp>
          <p:sp>
            <p:nvSpPr>
              <p:cNvPr id="14" name="TextBox 14"/>
              <p:cNvSpPr txBox="1"/>
              <p:nvPr/>
            </p:nvSpPr>
            <p:spPr>
              <a:xfrm>
                <a:off x="0" y="-47625"/>
                <a:ext cx="1678045" cy="341999"/>
              </a:xfrm>
              <a:prstGeom prst="rect">
                <a:avLst/>
              </a:prstGeom>
            </p:spPr>
            <p:txBody>
              <a:bodyPr lIns="50800" tIns="50800" rIns="50800" bIns="50800" rtlCol="0" anchor="ctr"/>
              <a:lstStyle/>
              <a:p>
                <a:pPr algn="ctr">
                  <a:lnSpc>
                    <a:spcPts val="2430"/>
                  </a:lnSpc>
                </a:pPr>
                <a:endParaRPr/>
              </a:p>
            </p:txBody>
          </p:sp>
        </p:grpSp>
        <p:sp>
          <p:nvSpPr>
            <p:cNvPr id="15" name="Freeform 15"/>
            <p:cNvSpPr/>
            <p:nvPr/>
          </p:nvSpPr>
          <p:spPr>
            <a:xfrm>
              <a:off x="514509" y="106298"/>
              <a:ext cx="7843301" cy="1277674"/>
            </a:xfrm>
            <a:custGeom>
              <a:avLst/>
              <a:gdLst/>
              <a:ahLst/>
              <a:cxnLst/>
              <a:rect l="l" t="t" r="r" b="b"/>
              <a:pathLst>
                <a:path w="7843301" h="1277674">
                  <a:moveTo>
                    <a:pt x="0" y="0"/>
                  </a:moveTo>
                  <a:lnTo>
                    <a:pt x="7843301" y="0"/>
                  </a:lnTo>
                  <a:lnTo>
                    <a:pt x="7843301" y="1277674"/>
                  </a:lnTo>
                  <a:lnTo>
                    <a:pt x="0" y="1277674"/>
                  </a:lnTo>
                  <a:lnTo>
                    <a:pt x="0" y="0"/>
                  </a:lnTo>
                  <a:close/>
                </a:path>
              </a:pathLst>
            </a:custGeom>
            <a:blipFill>
              <a:blip r:embed="rId9"/>
              <a:stretch>
                <a:fillRect t="-465" b="-465"/>
              </a:stretch>
            </a:blipFill>
          </p:spPr>
          <p:txBody>
            <a:bodyPr/>
            <a:lstStyle/>
            <a:p>
              <a:endParaRPr lang="en-CA"/>
            </a:p>
          </p:txBody>
        </p:sp>
      </p:gr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24384000" cy="13716000"/>
          </a:xfrm>
        </p:grpSpPr>
        <p:sp>
          <p:nvSpPr>
            <p:cNvPr id="3" name="Freeform 3"/>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lnTo>
                    <a:pt x="0" y="0"/>
                  </a:lnTo>
                  <a:close/>
                </a:path>
              </a:pathLst>
            </a:custGeom>
            <a:blipFill>
              <a:blip r:embed="rId3"/>
              <a:stretch>
                <a:fillRect/>
              </a:stretch>
            </a:blipFill>
          </p:spPr>
          <p:txBody>
            <a:bodyPr/>
            <a:lstStyle/>
            <a:p>
              <a:endParaRPr lang="en-CA"/>
            </a:p>
          </p:txBody>
        </p:sp>
      </p:grpSp>
      <p:sp>
        <p:nvSpPr>
          <p:cNvPr id="4" name="Freeform 4"/>
          <p:cNvSpPr/>
          <p:nvPr/>
        </p:nvSpPr>
        <p:spPr>
          <a:xfrm>
            <a:off x="2088416" y="1471506"/>
            <a:ext cx="7447429" cy="5497557"/>
          </a:xfrm>
          <a:custGeom>
            <a:avLst/>
            <a:gdLst/>
            <a:ahLst/>
            <a:cxnLst/>
            <a:rect l="l" t="t" r="r" b="b"/>
            <a:pathLst>
              <a:path w="7447429" h="5497557">
                <a:moveTo>
                  <a:pt x="0" y="0"/>
                </a:moveTo>
                <a:lnTo>
                  <a:pt x="7447429" y="0"/>
                </a:lnTo>
                <a:lnTo>
                  <a:pt x="7447429" y="5497557"/>
                </a:lnTo>
                <a:lnTo>
                  <a:pt x="0" y="5497557"/>
                </a:lnTo>
                <a:lnTo>
                  <a:pt x="0" y="0"/>
                </a:lnTo>
                <a:close/>
              </a:path>
            </a:pathLst>
          </a:custGeom>
          <a:blipFill>
            <a:blip r:embed="rId4">
              <a:extLst>
                <a:ext uri="{96DAC541-7B7A-43D3-8B79-37D633B846F1}">
                  <asvg:svgBlip xmlns:asvg="http://schemas.microsoft.com/office/drawing/2016/SVG/main" r:embed="rId5"/>
                </a:ext>
              </a:extLst>
            </a:blip>
            <a:stretch>
              <a:fillRect t="-64" b="-64"/>
            </a:stretch>
          </a:blipFill>
        </p:spPr>
        <p:txBody>
          <a:bodyPr/>
          <a:lstStyle/>
          <a:p>
            <a:endParaRPr lang="en-CA"/>
          </a:p>
        </p:txBody>
      </p:sp>
      <p:grpSp>
        <p:nvGrpSpPr>
          <p:cNvPr id="5" name="Group 5"/>
          <p:cNvGrpSpPr/>
          <p:nvPr/>
        </p:nvGrpSpPr>
        <p:grpSpPr>
          <a:xfrm>
            <a:off x="3131104" y="2612866"/>
            <a:ext cx="5362054" cy="2838620"/>
            <a:chOff x="0" y="0"/>
            <a:chExt cx="7149405" cy="3784826"/>
          </a:xfrm>
        </p:grpSpPr>
        <p:sp>
          <p:nvSpPr>
            <p:cNvPr id="6" name="Freeform 6"/>
            <p:cNvSpPr/>
            <p:nvPr/>
          </p:nvSpPr>
          <p:spPr>
            <a:xfrm>
              <a:off x="0" y="0"/>
              <a:ext cx="7149405" cy="3784826"/>
            </a:xfrm>
            <a:custGeom>
              <a:avLst/>
              <a:gdLst/>
              <a:ahLst/>
              <a:cxnLst/>
              <a:rect l="l" t="t" r="r" b="b"/>
              <a:pathLst>
                <a:path w="7149405" h="3784826">
                  <a:moveTo>
                    <a:pt x="0" y="0"/>
                  </a:moveTo>
                  <a:lnTo>
                    <a:pt x="7149405" y="0"/>
                  </a:lnTo>
                  <a:lnTo>
                    <a:pt x="7149405" y="3784826"/>
                  </a:lnTo>
                  <a:lnTo>
                    <a:pt x="0" y="3784826"/>
                  </a:lnTo>
                  <a:close/>
                </a:path>
              </a:pathLst>
            </a:custGeom>
            <a:solidFill>
              <a:srgbClr val="000000">
                <a:alpha val="0"/>
              </a:srgbClr>
            </a:solidFill>
          </p:spPr>
          <p:txBody>
            <a:bodyPr/>
            <a:lstStyle/>
            <a:p>
              <a:endParaRPr lang="en-CA"/>
            </a:p>
          </p:txBody>
        </p:sp>
        <p:sp>
          <p:nvSpPr>
            <p:cNvPr id="7" name="TextBox 7"/>
            <p:cNvSpPr txBox="1"/>
            <p:nvPr/>
          </p:nvSpPr>
          <p:spPr>
            <a:xfrm>
              <a:off x="0" y="161925"/>
              <a:ext cx="7149405" cy="3622901"/>
            </a:xfrm>
            <a:prstGeom prst="rect">
              <a:avLst/>
            </a:prstGeom>
          </p:spPr>
          <p:txBody>
            <a:bodyPr lIns="0" tIns="0" rIns="0" bIns="0" rtlCol="0" anchor="ctr"/>
            <a:lstStyle/>
            <a:p>
              <a:pPr algn="ctr">
                <a:lnSpc>
                  <a:spcPts val="1800"/>
                </a:lnSpc>
              </a:pPr>
              <a:r>
                <a:rPr lang="en-US" sz="3600" b="1">
                  <a:solidFill>
                    <a:srgbClr val="761D8F"/>
                  </a:solidFill>
                  <a:latin typeface="Arial Bold"/>
                  <a:ea typeface="Arial Bold"/>
                  <a:cs typeface="Arial Bold"/>
                  <a:sym typeface="Arial Bold"/>
                </a:rPr>
                <a:t>Discussion :</a:t>
              </a:r>
            </a:p>
            <a:p>
              <a:pPr algn="ctr">
                <a:lnSpc>
                  <a:spcPts val="3000"/>
                </a:lnSpc>
              </a:pPr>
              <a:r>
                <a:rPr lang="en-US" sz="6000" b="1">
                  <a:solidFill>
                    <a:srgbClr val="761D8F"/>
                  </a:solidFill>
                  <a:latin typeface="Arial Bold"/>
                  <a:ea typeface="Arial Bold"/>
                  <a:cs typeface="Arial Bold"/>
                  <a:sym typeface="Arial Bold"/>
                </a:rPr>
                <a:t> Stigmatisation</a:t>
              </a:r>
            </a:p>
          </p:txBody>
        </p:sp>
      </p:grpSp>
      <p:sp>
        <p:nvSpPr>
          <p:cNvPr id="8" name="TextBox 8"/>
          <p:cNvSpPr txBox="1"/>
          <p:nvPr/>
        </p:nvSpPr>
        <p:spPr>
          <a:xfrm>
            <a:off x="9780795" y="3876534"/>
            <a:ext cx="7217909" cy="6596063"/>
          </a:xfrm>
          <a:prstGeom prst="rect">
            <a:avLst/>
          </a:prstGeom>
        </p:spPr>
        <p:txBody>
          <a:bodyPr lIns="0" tIns="0" rIns="0" bIns="0" rtlCol="0" anchor="t">
            <a:spAutoFit/>
          </a:bodyPr>
          <a:lstStyle/>
          <a:p>
            <a:pPr marL="609283" lvl="2" indent="-203094" algn="l">
              <a:lnSpc>
                <a:spcPts val="3240"/>
              </a:lnSpc>
              <a:buFont typeface="Arial"/>
              <a:buChar char="⚬"/>
            </a:pPr>
            <a:r>
              <a:rPr lang="en-US" sz="2799">
                <a:solidFill>
                  <a:srgbClr val="000000"/>
                </a:solidFill>
                <a:latin typeface="Arial"/>
                <a:ea typeface="Arial"/>
                <a:cs typeface="Arial"/>
                <a:sym typeface="Arial"/>
              </a:rPr>
              <a:t>Qu’est-ce que la stigmatisation?</a:t>
            </a:r>
          </a:p>
          <a:p>
            <a:pPr marL="609283" lvl="2" indent="-203094" algn="l">
              <a:lnSpc>
                <a:spcPts val="3240"/>
              </a:lnSpc>
            </a:pPr>
            <a:endParaRPr lang="en-US" sz="2799">
              <a:solidFill>
                <a:srgbClr val="000000"/>
              </a:solidFill>
              <a:latin typeface="Arial"/>
              <a:ea typeface="Arial"/>
              <a:cs typeface="Arial"/>
              <a:sym typeface="Arial"/>
            </a:endParaRPr>
          </a:p>
          <a:p>
            <a:pPr marL="609283" lvl="2" indent="-203094" algn="l">
              <a:lnSpc>
                <a:spcPts val="3240"/>
              </a:lnSpc>
              <a:buFont typeface="Arial"/>
              <a:buChar char="⚬"/>
            </a:pPr>
            <a:r>
              <a:rPr lang="en-US" sz="2799">
                <a:solidFill>
                  <a:srgbClr val="000000"/>
                </a:solidFill>
                <a:latin typeface="Arial"/>
                <a:ea typeface="Arial"/>
                <a:cs typeface="Arial"/>
                <a:sym typeface="Arial"/>
              </a:rPr>
              <a:t>Avez-vous déjà vécu un moment de votre vie où vous avez eu l’impression d’être différents?</a:t>
            </a:r>
          </a:p>
          <a:p>
            <a:pPr marL="609283" lvl="2" indent="-203094" algn="l">
              <a:lnSpc>
                <a:spcPts val="3240"/>
              </a:lnSpc>
            </a:pPr>
            <a:endParaRPr lang="en-US" sz="2799">
              <a:solidFill>
                <a:srgbClr val="000000"/>
              </a:solidFill>
              <a:latin typeface="Arial"/>
              <a:ea typeface="Arial"/>
              <a:cs typeface="Arial"/>
              <a:sym typeface="Arial"/>
            </a:endParaRPr>
          </a:p>
          <a:p>
            <a:pPr marL="609283" lvl="2" indent="-203094" algn="l">
              <a:lnSpc>
                <a:spcPts val="3240"/>
              </a:lnSpc>
              <a:buFont typeface="Arial"/>
              <a:buChar char="⚬"/>
            </a:pPr>
            <a:r>
              <a:rPr lang="en-US" sz="2799">
                <a:solidFill>
                  <a:srgbClr val="000000"/>
                </a:solidFill>
                <a:latin typeface="Arial"/>
                <a:ea typeface="Arial"/>
                <a:cs typeface="Arial"/>
                <a:sym typeface="Arial"/>
              </a:rPr>
              <a:t>Quelles ont été vos impressions générales?</a:t>
            </a:r>
          </a:p>
          <a:p>
            <a:pPr marL="609283" lvl="2" indent="-203094" algn="l">
              <a:lnSpc>
                <a:spcPts val="4536"/>
              </a:lnSpc>
            </a:pPr>
            <a:endParaRPr lang="en-US" sz="2799">
              <a:solidFill>
                <a:srgbClr val="000000"/>
              </a:solidFill>
              <a:latin typeface="Arial"/>
              <a:ea typeface="Arial"/>
              <a:cs typeface="Arial"/>
              <a:sym typeface="Arial"/>
            </a:endParaRPr>
          </a:p>
        </p:txBody>
      </p:sp>
      <p:sp>
        <p:nvSpPr>
          <p:cNvPr id="9" name="Freeform 9"/>
          <p:cNvSpPr/>
          <p:nvPr/>
        </p:nvSpPr>
        <p:spPr>
          <a:xfrm>
            <a:off x="6752356" y="9389024"/>
            <a:ext cx="4783288" cy="608161"/>
          </a:xfrm>
          <a:custGeom>
            <a:avLst/>
            <a:gdLst/>
            <a:ahLst/>
            <a:cxnLst/>
            <a:rect l="l" t="t" r="r" b="b"/>
            <a:pathLst>
              <a:path w="4783288" h="608161">
                <a:moveTo>
                  <a:pt x="0" y="0"/>
                </a:moveTo>
                <a:lnTo>
                  <a:pt x="4783288" y="0"/>
                </a:lnTo>
                <a:lnTo>
                  <a:pt x="4783288" y="608161"/>
                </a:lnTo>
                <a:lnTo>
                  <a:pt x="0" y="608161"/>
                </a:lnTo>
                <a:lnTo>
                  <a:pt x="0" y="0"/>
                </a:lnTo>
                <a:close/>
              </a:path>
            </a:pathLst>
          </a:custGeom>
          <a:blipFill>
            <a:blip r:embed="rId6">
              <a:extLst>
                <a:ext uri="{96DAC541-7B7A-43D3-8B79-37D633B846F1}">
                  <asvg:svgBlip xmlns:asvg="http://schemas.microsoft.com/office/drawing/2016/SVG/main" r:embed="rId7"/>
                </a:ext>
              </a:extLst>
            </a:blip>
            <a:stretch>
              <a:fillRect t="-818" b="-818"/>
            </a:stretch>
          </a:blipFill>
        </p:spPr>
        <p:txBody>
          <a:bodyPr/>
          <a:lstStyle/>
          <a:p>
            <a:endParaRPr lang="en-CA"/>
          </a:p>
        </p:txBody>
      </p:sp>
      <p:grpSp>
        <p:nvGrpSpPr>
          <p:cNvPr id="10" name="Group 10"/>
          <p:cNvGrpSpPr/>
          <p:nvPr/>
        </p:nvGrpSpPr>
        <p:grpSpPr>
          <a:xfrm>
            <a:off x="5877119" y="9169298"/>
            <a:ext cx="6371325" cy="1117702"/>
            <a:chOff x="0" y="0"/>
            <a:chExt cx="8495100" cy="1490269"/>
          </a:xfrm>
        </p:grpSpPr>
        <p:grpSp>
          <p:nvGrpSpPr>
            <p:cNvPr id="11" name="Group 11"/>
            <p:cNvGrpSpPr/>
            <p:nvPr/>
          </p:nvGrpSpPr>
          <p:grpSpPr>
            <a:xfrm>
              <a:off x="0" y="0"/>
              <a:ext cx="8495100" cy="1490269"/>
              <a:chOff x="0" y="0"/>
              <a:chExt cx="1678045" cy="294374"/>
            </a:xfrm>
          </p:grpSpPr>
          <p:sp>
            <p:nvSpPr>
              <p:cNvPr id="12" name="Freeform 12"/>
              <p:cNvSpPr/>
              <p:nvPr/>
            </p:nvSpPr>
            <p:spPr>
              <a:xfrm>
                <a:off x="0" y="0"/>
                <a:ext cx="1678044" cy="294374"/>
              </a:xfrm>
              <a:custGeom>
                <a:avLst/>
                <a:gdLst/>
                <a:ahLst/>
                <a:cxnLst/>
                <a:rect l="l" t="t" r="r" b="b"/>
                <a:pathLst>
                  <a:path w="1678044" h="294374">
                    <a:moveTo>
                      <a:pt x="61971" y="0"/>
                    </a:moveTo>
                    <a:lnTo>
                      <a:pt x="1616073" y="0"/>
                    </a:lnTo>
                    <a:cubicBezTo>
                      <a:pt x="1650299" y="0"/>
                      <a:pt x="1678044" y="27745"/>
                      <a:pt x="1678044" y="61971"/>
                    </a:cubicBezTo>
                    <a:lnTo>
                      <a:pt x="1678044" y="232403"/>
                    </a:lnTo>
                    <a:cubicBezTo>
                      <a:pt x="1678044" y="248839"/>
                      <a:pt x="1671515" y="264601"/>
                      <a:pt x="1659894" y="276223"/>
                    </a:cubicBezTo>
                    <a:cubicBezTo>
                      <a:pt x="1648272" y="287845"/>
                      <a:pt x="1632509" y="294374"/>
                      <a:pt x="1616073" y="294374"/>
                    </a:cubicBezTo>
                    <a:lnTo>
                      <a:pt x="61971" y="294374"/>
                    </a:lnTo>
                    <a:cubicBezTo>
                      <a:pt x="45535" y="294374"/>
                      <a:pt x="29773" y="287845"/>
                      <a:pt x="18151" y="276223"/>
                    </a:cubicBezTo>
                    <a:cubicBezTo>
                      <a:pt x="6529" y="264601"/>
                      <a:pt x="0" y="248839"/>
                      <a:pt x="0" y="232403"/>
                    </a:cubicBezTo>
                    <a:lnTo>
                      <a:pt x="0" y="61971"/>
                    </a:lnTo>
                    <a:cubicBezTo>
                      <a:pt x="0" y="45535"/>
                      <a:pt x="6529" y="29773"/>
                      <a:pt x="18151" y="18151"/>
                    </a:cubicBezTo>
                    <a:cubicBezTo>
                      <a:pt x="29773" y="6529"/>
                      <a:pt x="45535" y="0"/>
                      <a:pt x="61971" y="0"/>
                    </a:cubicBezTo>
                    <a:close/>
                  </a:path>
                </a:pathLst>
              </a:custGeom>
              <a:solidFill>
                <a:srgbClr val="FFFFFF"/>
              </a:solidFill>
            </p:spPr>
            <p:txBody>
              <a:bodyPr/>
              <a:lstStyle/>
              <a:p>
                <a:endParaRPr lang="en-CA"/>
              </a:p>
            </p:txBody>
          </p:sp>
          <p:sp>
            <p:nvSpPr>
              <p:cNvPr id="13" name="TextBox 13"/>
              <p:cNvSpPr txBox="1"/>
              <p:nvPr/>
            </p:nvSpPr>
            <p:spPr>
              <a:xfrm>
                <a:off x="0" y="-47625"/>
                <a:ext cx="1678045" cy="341999"/>
              </a:xfrm>
              <a:prstGeom prst="rect">
                <a:avLst/>
              </a:prstGeom>
            </p:spPr>
            <p:txBody>
              <a:bodyPr lIns="50800" tIns="50800" rIns="50800" bIns="50800" rtlCol="0" anchor="ctr"/>
              <a:lstStyle/>
              <a:p>
                <a:pPr algn="ctr">
                  <a:lnSpc>
                    <a:spcPts val="2430"/>
                  </a:lnSpc>
                </a:pPr>
                <a:endParaRPr/>
              </a:p>
            </p:txBody>
          </p:sp>
        </p:grpSp>
        <p:sp>
          <p:nvSpPr>
            <p:cNvPr id="14" name="Freeform 14"/>
            <p:cNvSpPr/>
            <p:nvPr/>
          </p:nvSpPr>
          <p:spPr>
            <a:xfrm>
              <a:off x="514509" y="106298"/>
              <a:ext cx="7843301" cy="1277674"/>
            </a:xfrm>
            <a:custGeom>
              <a:avLst/>
              <a:gdLst/>
              <a:ahLst/>
              <a:cxnLst/>
              <a:rect l="l" t="t" r="r" b="b"/>
              <a:pathLst>
                <a:path w="7843301" h="1277674">
                  <a:moveTo>
                    <a:pt x="0" y="0"/>
                  </a:moveTo>
                  <a:lnTo>
                    <a:pt x="7843301" y="0"/>
                  </a:lnTo>
                  <a:lnTo>
                    <a:pt x="7843301" y="1277674"/>
                  </a:lnTo>
                  <a:lnTo>
                    <a:pt x="0" y="1277674"/>
                  </a:lnTo>
                  <a:lnTo>
                    <a:pt x="0" y="0"/>
                  </a:lnTo>
                  <a:close/>
                </a:path>
              </a:pathLst>
            </a:custGeom>
            <a:blipFill>
              <a:blip r:embed="rId8"/>
              <a:stretch>
                <a:fillRect t="-465" b="-465"/>
              </a:stretch>
            </a:blipFill>
          </p:spPr>
          <p:txBody>
            <a:bodyPr/>
            <a:lstStyle/>
            <a:p>
              <a:endParaRPr lang="en-CA"/>
            </a:p>
          </p:txBody>
        </p:sp>
      </p:gr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gradFill rotWithShape="1">
          <a:gsLst>
            <a:gs pos="0">
              <a:srgbClr val="A6A6A6">
                <a:alpha val="100000"/>
              </a:srgbClr>
            </a:gs>
            <a:gs pos="100000">
              <a:srgbClr val="4C4C4C">
                <a:alpha val="100000"/>
              </a:srgbClr>
            </a:gs>
          </a:gsLst>
          <a:lin ang="0"/>
        </a:gradFill>
        <a:effectLst/>
      </p:bgPr>
    </p:bg>
    <p:spTree>
      <p:nvGrpSpPr>
        <p:cNvPr id="1" name=""/>
        <p:cNvGrpSpPr/>
        <p:nvPr/>
      </p:nvGrpSpPr>
      <p:grpSpPr>
        <a:xfrm>
          <a:off x="0" y="0"/>
          <a:ext cx="0" cy="0"/>
          <a:chOff x="0" y="0"/>
          <a:chExt cx="0" cy="0"/>
        </a:xfrm>
      </p:grpSpPr>
      <p:grpSp>
        <p:nvGrpSpPr>
          <p:cNvPr id="2" name="Group 2"/>
          <p:cNvGrpSpPr/>
          <p:nvPr/>
        </p:nvGrpSpPr>
        <p:grpSpPr>
          <a:xfrm>
            <a:off x="0" y="4020740"/>
            <a:ext cx="6453554" cy="2116933"/>
            <a:chOff x="0" y="0"/>
            <a:chExt cx="8604739" cy="2822577"/>
          </a:xfrm>
        </p:grpSpPr>
        <p:sp>
          <p:nvSpPr>
            <p:cNvPr id="3" name="Freeform 3"/>
            <p:cNvSpPr/>
            <p:nvPr/>
          </p:nvSpPr>
          <p:spPr>
            <a:xfrm>
              <a:off x="0" y="0"/>
              <a:ext cx="8604738" cy="2822577"/>
            </a:xfrm>
            <a:custGeom>
              <a:avLst/>
              <a:gdLst/>
              <a:ahLst/>
              <a:cxnLst/>
              <a:rect l="l" t="t" r="r" b="b"/>
              <a:pathLst>
                <a:path w="8604738" h="2822577">
                  <a:moveTo>
                    <a:pt x="0" y="0"/>
                  </a:moveTo>
                  <a:lnTo>
                    <a:pt x="8604738" y="0"/>
                  </a:lnTo>
                  <a:lnTo>
                    <a:pt x="8604738" y="2822577"/>
                  </a:lnTo>
                  <a:lnTo>
                    <a:pt x="0" y="2822577"/>
                  </a:lnTo>
                  <a:close/>
                </a:path>
              </a:pathLst>
            </a:custGeom>
            <a:solidFill>
              <a:srgbClr val="000000">
                <a:alpha val="0"/>
              </a:srgbClr>
            </a:solidFill>
          </p:spPr>
          <p:txBody>
            <a:bodyPr/>
            <a:lstStyle/>
            <a:p>
              <a:endParaRPr lang="en-CA"/>
            </a:p>
          </p:txBody>
        </p:sp>
        <p:sp>
          <p:nvSpPr>
            <p:cNvPr id="4" name="TextBox 4"/>
            <p:cNvSpPr txBox="1"/>
            <p:nvPr/>
          </p:nvSpPr>
          <p:spPr>
            <a:xfrm>
              <a:off x="0" y="-323850"/>
              <a:ext cx="8604739" cy="3146427"/>
            </a:xfrm>
            <a:prstGeom prst="rect">
              <a:avLst/>
            </a:prstGeom>
          </p:spPr>
          <p:txBody>
            <a:bodyPr lIns="0" tIns="0" rIns="0" bIns="0" rtlCol="0" anchor="ctr"/>
            <a:lstStyle/>
            <a:p>
              <a:pPr algn="ctr">
                <a:lnSpc>
                  <a:spcPts val="10560"/>
                </a:lnSpc>
              </a:pPr>
              <a:r>
                <a:rPr lang="en-US" sz="7200" b="1">
                  <a:solidFill>
                    <a:srgbClr val="FFFFFF"/>
                  </a:solidFill>
                  <a:latin typeface="Arial Bold"/>
                  <a:ea typeface="Arial Bold"/>
                  <a:cs typeface="Arial Bold"/>
                  <a:sym typeface="Arial Bold"/>
                </a:rPr>
                <a:t>Stigmatisation</a:t>
              </a:r>
            </a:p>
          </p:txBody>
        </p:sp>
      </p:grpSp>
      <p:sp>
        <p:nvSpPr>
          <p:cNvPr id="5" name="TextBox 5"/>
          <p:cNvSpPr txBox="1"/>
          <p:nvPr/>
        </p:nvSpPr>
        <p:spPr>
          <a:xfrm>
            <a:off x="6163057" y="2547571"/>
            <a:ext cx="11778407" cy="5496306"/>
          </a:xfrm>
          <a:prstGeom prst="rect">
            <a:avLst/>
          </a:prstGeom>
        </p:spPr>
        <p:txBody>
          <a:bodyPr lIns="0" tIns="0" rIns="0" bIns="0" rtlCol="0" anchor="t">
            <a:spAutoFit/>
          </a:bodyPr>
          <a:lstStyle/>
          <a:p>
            <a:pPr algn="ctr">
              <a:lnSpc>
                <a:spcPts val="3401"/>
              </a:lnSpc>
            </a:pPr>
            <a:r>
              <a:rPr lang="en-US" sz="2400" b="1">
                <a:solidFill>
                  <a:srgbClr val="FFFFFF"/>
                </a:solidFill>
                <a:latin typeface="Arial Bold"/>
                <a:ea typeface="Arial Bold"/>
                <a:cs typeface="Arial Bold"/>
                <a:sym typeface="Arial Bold"/>
              </a:rPr>
              <a:t>La stigmatisation est un ensemble de croyances négatives à l’égard d’un groupe de personnes. </a:t>
            </a:r>
          </a:p>
          <a:p>
            <a:pPr algn="l">
              <a:lnSpc>
                <a:spcPts val="3401"/>
              </a:lnSpc>
            </a:pPr>
            <a:endParaRPr lang="en-US" sz="2400" b="1">
              <a:solidFill>
                <a:srgbClr val="FFFFFF"/>
              </a:solidFill>
              <a:latin typeface="Arial Bold"/>
              <a:ea typeface="Arial Bold"/>
              <a:cs typeface="Arial Bold"/>
              <a:sym typeface="Arial Bold"/>
            </a:endParaRPr>
          </a:p>
          <a:p>
            <a:pPr marL="574595" lvl="2" indent="-191532" algn="l">
              <a:lnSpc>
                <a:spcPts val="3401"/>
              </a:lnSpc>
              <a:buFont typeface="Arial"/>
              <a:buChar char="⚬"/>
            </a:pPr>
            <a:r>
              <a:rPr lang="en-US" sz="2400">
                <a:solidFill>
                  <a:srgbClr val="FFFFFF"/>
                </a:solidFill>
                <a:latin typeface="Arial"/>
                <a:ea typeface="Arial"/>
                <a:cs typeface="Arial"/>
                <a:sym typeface="Arial"/>
              </a:rPr>
              <a:t>Ces croyances peuvent amener les gens à craindre, à rejeter, à éviter et à discriminer les autres en raison de leurs attributs, de leurs traits, des circonstances et même de leurs troubles. </a:t>
            </a:r>
          </a:p>
          <a:p>
            <a:pPr marL="574595" lvl="2" indent="-191532" algn="l">
              <a:lnSpc>
                <a:spcPts val="3401"/>
              </a:lnSpc>
            </a:pPr>
            <a:endParaRPr lang="en-US" sz="2400">
              <a:solidFill>
                <a:srgbClr val="FFFFFF"/>
              </a:solidFill>
              <a:latin typeface="Arial"/>
              <a:ea typeface="Arial"/>
              <a:cs typeface="Arial"/>
              <a:sym typeface="Arial"/>
            </a:endParaRPr>
          </a:p>
          <a:p>
            <a:pPr marL="574595" lvl="2" indent="-191532" algn="l">
              <a:lnSpc>
                <a:spcPts val="3401"/>
              </a:lnSpc>
              <a:buFont typeface="Arial"/>
              <a:buChar char="⚬"/>
            </a:pPr>
            <a:r>
              <a:rPr lang="en-US" sz="2400">
                <a:solidFill>
                  <a:srgbClr val="FFFFFF"/>
                </a:solidFill>
                <a:latin typeface="Arial"/>
                <a:ea typeface="Arial"/>
                <a:cs typeface="Arial"/>
                <a:sym typeface="Arial"/>
              </a:rPr>
              <a:t>Les personnes peuvent être stigmatisées pour diverses raisons : genre, race, sexualité, âge, maladie, etc.</a:t>
            </a:r>
          </a:p>
          <a:p>
            <a:pPr marL="574595" lvl="2" indent="-191532" algn="l">
              <a:lnSpc>
                <a:spcPts val="3401"/>
              </a:lnSpc>
            </a:pPr>
            <a:endParaRPr lang="en-US" sz="2400">
              <a:solidFill>
                <a:srgbClr val="FFFFFF"/>
              </a:solidFill>
              <a:latin typeface="Arial"/>
              <a:ea typeface="Arial"/>
              <a:cs typeface="Arial"/>
              <a:sym typeface="Arial"/>
            </a:endParaRPr>
          </a:p>
          <a:p>
            <a:pPr marL="574595" lvl="2" indent="-191532" algn="l">
              <a:lnSpc>
                <a:spcPts val="3401"/>
              </a:lnSpc>
              <a:buFont typeface="Arial"/>
              <a:buChar char="⚬"/>
            </a:pPr>
            <a:r>
              <a:rPr lang="en-US" sz="2400">
                <a:solidFill>
                  <a:srgbClr val="FFFFFF"/>
                </a:solidFill>
                <a:latin typeface="Arial"/>
                <a:ea typeface="Arial"/>
                <a:cs typeface="Arial"/>
                <a:sym typeface="Arial"/>
              </a:rPr>
              <a:t>La crainte d’être stigmatisé peut amener les gens à cacher leurs symptômes ou leurs difficultés, ce qui entraîne de mauvais résultats en matière de santé. </a:t>
            </a:r>
          </a:p>
          <a:p>
            <a:pPr marL="574595" lvl="2" indent="-191532" algn="l">
              <a:lnSpc>
                <a:spcPts val="3401"/>
              </a:lnSpc>
            </a:pPr>
            <a:endParaRPr lang="en-US" sz="2400">
              <a:solidFill>
                <a:srgbClr val="FFFFFF"/>
              </a:solidFill>
              <a:latin typeface="Arial"/>
              <a:ea typeface="Arial"/>
              <a:cs typeface="Arial"/>
              <a:sym typeface="Arial"/>
            </a:endParaRPr>
          </a:p>
        </p:txBody>
      </p:sp>
      <p:grpSp>
        <p:nvGrpSpPr>
          <p:cNvPr id="6" name="Group 6"/>
          <p:cNvGrpSpPr/>
          <p:nvPr/>
        </p:nvGrpSpPr>
        <p:grpSpPr>
          <a:xfrm>
            <a:off x="5877119" y="9169298"/>
            <a:ext cx="6371325" cy="1117702"/>
            <a:chOff x="0" y="0"/>
            <a:chExt cx="8495100" cy="1490269"/>
          </a:xfrm>
        </p:grpSpPr>
        <p:grpSp>
          <p:nvGrpSpPr>
            <p:cNvPr id="7" name="Group 7"/>
            <p:cNvGrpSpPr/>
            <p:nvPr/>
          </p:nvGrpSpPr>
          <p:grpSpPr>
            <a:xfrm>
              <a:off x="0" y="0"/>
              <a:ext cx="8495100" cy="1490269"/>
              <a:chOff x="0" y="0"/>
              <a:chExt cx="1678045" cy="294374"/>
            </a:xfrm>
          </p:grpSpPr>
          <p:sp>
            <p:nvSpPr>
              <p:cNvPr id="8" name="Freeform 8"/>
              <p:cNvSpPr/>
              <p:nvPr/>
            </p:nvSpPr>
            <p:spPr>
              <a:xfrm>
                <a:off x="0" y="0"/>
                <a:ext cx="1678044" cy="294374"/>
              </a:xfrm>
              <a:custGeom>
                <a:avLst/>
                <a:gdLst/>
                <a:ahLst/>
                <a:cxnLst/>
                <a:rect l="l" t="t" r="r" b="b"/>
                <a:pathLst>
                  <a:path w="1678044" h="294374">
                    <a:moveTo>
                      <a:pt x="61971" y="0"/>
                    </a:moveTo>
                    <a:lnTo>
                      <a:pt x="1616073" y="0"/>
                    </a:lnTo>
                    <a:cubicBezTo>
                      <a:pt x="1650299" y="0"/>
                      <a:pt x="1678044" y="27745"/>
                      <a:pt x="1678044" y="61971"/>
                    </a:cubicBezTo>
                    <a:lnTo>
                      <a:pt x="1678044" y="232403"/>
                    </a:lnTo>
                    <a:cubicBezTo>
                      <a:pt x="1678044" y="248839"/>
                      <a:pt x="1671515" y="264601"/>
                      <a:pt x="1659894" y="276223"/>
                    </a:cubicBezTo>
                    <a:cubicBezTo>
                      <a:pt x="1648272" y="287845"/>
                      <a:pt x="1632509" y="294374"/>
                      <a:pt x="1616073" y="294374"/>
                    </a:cubicBezTo>
                    <a:lnTo>
                      <a:pt x="61971" y="294374"/>
                    </a:lnTo>
                    <a:cubicBezTo>
                      <a:pt x="45535" y="294374"/>
                      <a:pt x="29773" y="287845"/>
                      <a:pt x="18151" y="276223"/>
                    </a:cubicBezTo>
                    <a:cubicBezTo>
                      <a:pt x="6529" y="264601"/>
                      <a:pt x="0" y="248839"/>
                      <a:pt x="0" y="232403"/>
                    </a:cubicBezTo>
                    <a:lnTo>
                      <a:pt x="0" y="61971"/>
                    </a:lnTo>
                    <a:cubicBezTo>
                      <a:pt x="0" y="45535"/>
                      <a:pt x="6529" y="29773"/>
                      <a:pt x="18151" y="18151"/>
                    </a:cubicBezTo>
                    <a:cubicBezTo>
                      <a:pt x="29773" y="6529"/>
                      <a:pt x="45535" y="0"/>
                      <a:pt x="61971" y="0"/>
                    </a:cubicBezTo>
                    <a:close/>
                  </a:path>
                </a:pathLst>
              </a:custGeom>
              <a:solidFill>
                <a:srgbClr val="FFFFFF"/>
              </a:solidFill>
            </p:spPr>
            <p:txBody>
              <a:bodyPr/>
              <a:lstStyle/>
              <a:p>
                <a:endParaRPr lang="en-CA"/>
              </a:p>
            </p:txBody>
          </p:sp>
          <p:sp>
            <p:nvSpPr>
              <p:cNvPr id="9" name="TextBox 9"/>
              <p:cNvSpPr txBox="1"/>
              <p:nvPr/>
            </p:nvSpPr>
            <p:spPr>
              <a:xfrm>
                <a:off x="0" y="-47625"/>
                <a:ext cx="1678045" cy="341999"/>
              </a:xfrm>
              <a:prstGeom prst="rect">
                <a:avLst/>
              </a:prstGeom>
            </p:spPr>
            <p:txBody>
              <a:bodyPr lIns="50800" tIns="50800" rIns="50800" bIns="50800" rtlCol="0" anchor="ctr"/>
              <a:lstStyle/>
              <a:p>
                <a:pPr algn="ctr">
                  <a:lnSpc>
                    <a:spcPts val="2430"/>
                  </a:lnSpc>
                </a:pPr>
                <a:endParaRPr/>
              </a:p>
            </p:txBody>
          </p:sp>
        </p:grpSp>
        <p:sp>
          <p:nvSpPr>
            <p:cNvPr id="10" name="Freeform 10"/>
            <p:cNvSpPr/>
            <p:nvPr/>
          </p:nvSpPr>
          <p:spPr>
            <a:xfrm>
              <a:off x="514509" y="106298"/>
              <a:ext cx="7843301" cy="1277674"/>
            </a:xfrm>
            <a:custGeom>
              <a:avLst/>
              <a:gdLst/>
              <a:ahLst/>
              <a:cxnLst/>
              <a:rect l="l" t="t" r="r" b="b"/>
              <a:pathLst>
                <a:path w="7843301" h="1277674">
                  <a:moveTo>
                    <a:pt x="0" y="0"/>
                  </a:moveTo>
                  <a:lnTo>
                    <a:pt x="7843301" y="0"/>
                  </a:lnTo>
                  <a:lnTo>
                    <a:pt x="7843301" y="1277674"/>
                  </a:lnTo>
                  <a:lnTo>
                    <a:pt x="0" y="1277674"/>
                  </a:lnTo>
                  <a:lnTo>
                    <a:pt x="0" y="0"/>
                  </a:lnTo>
                  <a:close/>
                </a:path>
              </a:pathLst>
            </a:custGeom>
            <a:blipFill>
              <a:blip r:embed="rId3"/>
              <a:stretch>
                <a:fillRect t="-465" b="-465"/>
              </a:stretch>
            </a:blipFill>
          </p:spPr>
          <p:txBody>
            <a:bodyPr/>
            <a:lstStyle/>
            <a:p>
              <a:endParaRPr lang="en-CA"/>
            </a:p>
          </p:txBody>
        </p:sp>
      </p:gr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24384000" cy="13716000"/>
          </a:xfrm>
        </p:grpSpPr>
        <p:sp>
          <p:nvSpPr>
            <p:cNvPr id="3" name="Freeform 3"/>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lnTo>
                    <a:pt x="0" y="0"/>
                  </a:lnTo>
                  <a:close/>
                </a:path>
              </a:pathLst>
            </a:custGeom>
            <a:blipFill>
              <a:blip r:embed="rId3"/>
              <a:stretch>
                <a:fillRect/>
              </a:stretch>
            </a:blipFill>
          </p:spPr>
          <p:txBody>
            <a:bodyPr/>
            <a:lstStyle/>
            <a:p>
              <a:endParaRPr lang="en-CA"/>
            </a:p>
          </p:txBody>
        </p:sp>
      </p:grpSp>
      <p:grpSp>
        <p:nvGrpSpPr>
          <p:cNvPr id="4" name="Group 4"/>
          <p:cNvGrpSpPr/>
          <p:nvPr/>
        </p:nvGrpSpPr>
        <p:grpSpPr>
          <a:xfrm>
            <a:off x="3131103" y="3190393"/>
            <a:ext cx="5362054" cy="2024064"/>
            <a:chOff x="0" y="0"/>
            <a:chExt cx="7149405" cy="2698752"/>
          </a:xfrm>
        </p:grpSpPr>
        <p:sp>
          <p:nvSpPr>
            <p:cNvPr id="5" name="Freeform 5"/>
            <p:cNvSpPr/>
            <p:nvPr/>
          </p:nvSpPr>
          <p:spPr>
            <a:xfrm>
              <a:off x="0" y="0"/>
              <a:ext cx="7149405" cy="2698752"/>
            </a:xfrm>
            <a:custGeom>
              <a:avLst/>
              <a:gdLst/>
              <a:ahLst/>
              <a:cxnLst/>
              <a:rect l="l" t="t" r="r" b="b"/>
              <a:pathLst>
                <a:path w="7149405" h="2698752">
                  <a:moveTo>
                    <a:pt x="0" y="0"/>
                  </a:moveTo>
                  <a:lnTo>
                    <a:pt x="7149405" y="0"/>
                  </a:lnTo>
                  <a:lnTo>
                    <a:pt x="7149405" y="2698752"/>
                  </a:lnTo>
                  <a:lnTo>
                    <a:pt x="0" y="2698752"/>
                  </a:lnTo>
                  <a:close/>
                </a:path>
              </a:pathLst>
            </a:custGeom>
            <a:solidFill>
              <a:srgbClr val="000000">
                <a:alpha val="0"/>
              </a:srgbClr>
            </a:solidFill>
          </p:spPr>
          <p:txBody>
            <a:bodyPr/>
            <a:lstStyle/>
            <a:p>
              <a:endParaRPr lang="en-CA"/>
            </a:p>
          </p:txBody>
        </p:sp>
        <p:sp>
          <p:nvSpPr>
            <p:cNvPr id="6" name="TextBox 6"/>
            <p:cNvSpPr txBox="1"/>
            <p:nvPr/>
          </p:nvSpPr>
          <p:spPr>
            <a:xfrm>
              <a:off x="0" y="-47625"/>
              <a:ext cx="7149405" cy="2746377"/>
            </a:xfrm>
            <a:prstGeom prst="rect">
              <a:avLst/>
            </a:prstGeom>
          </p:spPr>
          <p:txBody>
            <a:bodyPr lIns="0" tIns="0" rIns="0" bIns="0" rtlCol="0" anchor="ctr"/>
            <a:lstStyle/>
            <a:p>
              <a:pPr algn="ctr">
                <a:lnSpc>
                  <a:spcPts val="5506"/>
                </a:lnSpc>
              </a:pPr>
              <a:r>
                <a:rPr lang="en-US" sz="5098" b="1">
                  <a:solidFill>
                    <a:srgbClr val="761D8F"/>
                  </a:solidFill>
                  <a:latin typeface="Arial Bold"/>
                  <a:ea typeface="Arial Bold"/>
                  <a:cs typeface="Arial Bold"/>
                  <a:sym typeface="Arial Bold"/>
                </a:rPr>
                <a:t>Réduire la stigmatisation</a:t>
              </a:r>
            </a:p>
          </p:txBody>
        </p:sp>
      </p:grpSp>
      <p:sp>
        <p:nvSpPr>
          <p:cNvPr id="7" name="TextBox 7"/>
          <p:cNvSpPr txBox="1"/>
          <p:nvPr/>
        </p:nvSpPr>
        <p:spPr>
          <a:xfrm>
            <a:off x="8842604" y="3355106"/>
            <a:ext cx="6811681" cy="4450080"/>
          </a:xfrm>
          <a:prstGeom prst="rect">
            <a:avLst/>
          </a:prstGeom>
        </p:spPr>
        <p:txBody>
          <a:bodyPr lIns="0" tIns="0" rIns="0" bIns="0" rtlCol="0" anchor="t">
            <a:spAutoFit/>
          </a:bodyPr>
          <a:lstStyle/>
          <a:p>
            <a:pPr marL="633413" lvl="2" indent="-211138" algn="l">
              <a:lnSpc>
                <a:spcPts val="3509"/>
              </a:lnSpc>
              <a:buFont typeface="Arial"/>
              <a:buChar char="⚬"/>
            </a:pPr>
            <a:r>
              <a:rPr lang="en-US" sz="3000">
                <a:solidFill>
                  <a:srgbClr val="000000"/>
                </a:solidFill>
                <a:latin typeface="Arial"/>
                <a:ea typeface="Arial"/>
                <a:cs typeface="Arial"/>
                <a:sym typeface="Arial"/>
              </a:rPr>
              <a:t>Connaître les faits</a:t>
            </a:r>
          </a:p>
          <a:p>
            <a:pPr marL="633413" lvl="2" indent="-211138" algn="l">
              <a:lnSpc>
                <a:spcPts val="3509"/>
              </a:lnSpc>
              <a:buFont typeface="Arial"/>
              <a:buChar char="⚬"/>
            </a:pPr>
            <a:r>
              <a:rPr lang="en-US" sz="3000">
                <a:solidFill>
                  <a:srgbClr val="000000"/>
                </a:solidFill>
                <a:latin typeface="Arial"/>
                <a:ea typeface="Arial"/>
                <a:cs typeface="Arial"/>
                <a:sym typeface="Arial"/>
              </a:rPr>
              <a:t>Garder conscience de vos attitudes et de votre comportement</a:t>
            </a:r>
          </a:p>
          <a:p>
            <a:pPr marL="633413" lvl="2" indent="-211138" algn="l">
              <a:lnSpc>
                <a:spcPts val="3509"/>
              </a:lnSpc>
              <a:buFont typeface="Arial"/>
              <a:buChar char="⚬"/>
            </a:pPr>
            <a:r>
              <a:rPr lang="en-US" sz="3000">
                <a:solidFill>
                  <a:srgbClr val="000000"/>
                </a:solidFill>
                <a:latin typeface="Arial"/>
                <a:ea typeface="Arial"/>
                <a:cs typeface="Arial"/>
                <a:sym typeface="Arial"/>
              </a:rPr>
              <a:t>Choisir les mots avec soin</a:t>
            </a:r>
          </a:p>
          <a:p>
            <a:pPr marL="633413" lvl="2" indent="-211138" algn="l">
              <a:lnSpc>
                <a:spcPts val="3509"/>
              </a:lnSpc>
              <a:buFont typeface="Arial"/>
              <a:buChar char="⚬"/>
            </a:pPr>
            <a:r>
              <a:rPr lang="en-US" sz="3000">
                <a:solidFill>
                  <a:srgbClr val="000000"/>
                </a:solidFill>
                <a:latin typeface="Arial"/>
                <a:ea typeface="Arial"/>
                <a:cs typeface="Arial"/>
                <a:sym typeface="Arial"/>
              </a:rPr>
              <a:t>Remettre en cause les mythes et les stéréotypes</a:t>
            </a:r>
          </a:p>
          <a:p>
            <a:pPr marL="633413" lvl="2" indent="-211138" algn="l">
              <a:lnSpc>
                <a:spcPts val="3509"/>
              </a:lnSpc>
              <a:buFont typeface="Arial"/>
              <a:buChar char="⚬"/>
            </a:pPr>
            <a:r>
              <a:rPr lang="en-US" sz="3000">
                <a:solidFill>
                  <a:srgbClr val="000000"/>
                </a:solidFill>
                <a:latin typeface="Arial"/>
                <a:ea typeface="Arial"/>
                <a:cs typeface="Arial"/>
                <a:sym typeface="Arial"/>
              </a:rPr>
              <a:t>Se concentrer sur les aspects positifs</a:t>
            </a:r>
          </a:p>
          <a:p>
            <a:pPr marL="633413" lvl="2" indent="-211138" algn="l">
              <a:lnSpc>
                <a:spcPts val="3509"/>
              </a:lnSpc>
              <a:buFont typeface="Arial"/>
              <a:buChar char="⚬"/>
            </a:pPr>
            <a:r>
              <a:rPr lang="en-US" sz="3000">
                <a:solidFill>
                  <a:srgbClr val="000000"/>
                </a:solidFill>
                <a:latin typeface="Arial"/>
                <a:ea typeface="Arial"/>
                <a:cs typeface="Arial"/>
                <a:sym typeface="Arial"/>
              </a:rPr>
              <a:t>Inclure tout le monde</a:t>
            </a:r>
          </a:p>
          <a:p>
            <a:pPr marL="633413" lvl="2" indent="-211138" algn="l">
              <a:lnSpc>
                <a:spcPts val="3509"/>
              </a:lnSpc>
            </a:pPr>
            <a:endParaRPr lang="en-US" sz="3000">
              <a:solidFill>
                <a:srgbClr val="000000"/>
              </a:solidFill>
              <a:latin typeface="Arial"/>
              <a:ea typeface="Arial"/>
              <a:cs typeface="Arial"/>
              <a:sym typeface="Arial"/>
            </a:endParaRPr>
          </a:p>
        </p:txBody>
      </p:sp>
      <p:grpSp>
        <p:nvGrpSpPr>
          <p:cNvPr id="8" name="Group 8"/>
          <p:cNvGrpSpPr/>
          <p:nvPr/>
        </p:nvGrpSpPr>
        <p:grpSpPr>
          <a:xfrm>
            <a:off x="5877119" y="9169298"/>
            <a:ext cx="6371325" cy="1117702"/>
            <a:chOff x="0" y="0"/>
            <a:chExt cx="8495100" cy="1490269"/>
          </a:xfrm>
        </p:grpSpPr>
        <p:grpSp>
          <p:nvGrpSpPr>
            <p:cNvPr id="9" name="Group 9"/>
            <p:cNvGrpSpPr/>
            <p:nvPr/>
          </p:nvGrpSpPr>
          <p:grpSpPr>
            <a:xfrm>
              <a:off x="0" y="0"/>
              <a:ext cx="8495100" cy="1490269"/>
              <a:chOff x="0" y="0"/>
              <a:chExt cx="1678045" cy="294374"/>
            </a:xfrm>
          </p:grpSpPr>
          <p:sp>
            <p:nvSpPr>
              <p:cNvPr id="10" name="Freeform 10"/>
              <p:cNvSpPr/>
              <p:nvPr/>
            </p:nvSpPr>
            <p:spPr>
              <a:xfrm>
                <a:off x="0" y="0"/>
                <a:ext cx="1678044" cy="294374"/>
              </a:xfrm>
              <a:custGeom>
                <a:avLst/>
                <a:gdLst/>
                <a:ahLst/>
                <a:cxnLst/>
                <a:rect l="l" t="t" r="r" b="b"/>
                <a:pathLst>
                  <a:path w="1678044" h="294374">
                    <a:moveTo>
                      <a:pt x="61971" y="0"/>
                    </a:moveTo>
                    <a:lnTo>
                      <a:pt x="1616073" y="0"/>
                    </a:lnTo>
                    <a:cubicBezTo>
                      <a:pt x="1650299" y="0"/>
                      <a:pt x="1678044" y="27745"/>
                      <a:pt x="1678044" y="61971"/>
                    </a:cubicBezTo>
                    <a:lnTo>
                      <a:pt x="1678044" y="232403"/>
                    </a:lnTo>
                    <a:cubicBezTo>
                      <a:pt x="1678044" y="248839"/>
                      <a:pt x="1671515" y="264601"/>
                      <a:pt x="1659894" y="276223"/>
                    </a:cubicBezTo>
                    <a:cubicBezTo>
                      <a:pt x="1648272" y="287845"/>
                      <a:pt x="1632509" y="294374"/>
                      <a:pt x="1616073" y="294374"/>
                    </a:cubicBezTo>
                    <a:lnTo>
                      <a:pt x="61971" y="294374"/>
                    </a:lnTo>
                    <a:cubicBezTo>
                      <a:pt x="45535" y="294374"/>
                      <a:pt x="29773" y="287845"/>
                      <a:pt x="18151" y="276223"/>
                    </a:cubicBezTo>
                    <a:cubicBezTo>
                      <a:pt x="6529" y="264601"/>
                      <a:pt x="0" y="248839"/>
                      <a:pt x="0" y="232403"/>
                    </a:cubicBezTo>
                    <a:lnTo>
                      <a:pt x="0" y="61971"/>
                    </a:lnTo>
                    <a:cubicBezTo>
                      <a:pt x="0" y="45535"/>
                      <a:pt x="6529" y="29773"/>
                      <a:pt x="18151" y="18151"/>
                    </a:cubicBezTo>
                    <a:cubicBezTo>
                      <a:pt x="29773" y="6529"/>
                      <a:pt x="45535" y="0"/>
                      <a:pt x="61971" y="0"/>
                    </a:cubicBezTo>
                    <a:close/>
                  </a:path>
                </a:pathLst>
              </a:custGeom>
              <a:solidFill>
                <a:srgbClr val="FFFFFF"/>
              </a:solidFill>
            </p:spPr>
            <p:txBody>
              <a:bodyPr/>
              <a:lstStyle/>
              <a:p>
                <a:endParaRPr lang="en-CA"/>
              </a:p>
            </p:txBody>
          </p:sp>
          <p:sp>
            <p:nvSpPr>
              <p:cNvPr id="11" name="TextBox 11"/>
              <p:cNvSpPr txBox="1"/>
              <p:nvPr/>
            </p:nvSpPr>
            <p:spPr>
              <a:xfrm>
                <a:off x="0" y="-47625"/>
                <a:ext cx="1678045" cy="341999"/>
              </a:xfrm>
              <a:prstGeom prst="rect">
                <a:avLst/>
              </a:prstGeom>
            </p:spPr>
            <p:txBody>
              <a:bodyPr lIns="50800" tIns="50800" rIns="50800" bIns="50800" rtlCol="0" anchor="ctr"/>
              <a:lstStyle/>
              <a:p>
                <a:pPr algn="ctr">
                  <a:lnSpc>
                    <a:spcPts val="2430"/>
                  </a:lnSpc>
                </a:pPr>
                <a:endParaRPr/>
              </a:p>
            </p:txBody>
          </p:sp>
        </p:grpSp>
        <p:sp>
          <p:nvSpPr>
            <p:cNvPr id="12" name="Freeform 12"/>
            <p:cNvSpPr/>
            <p:nvPr/>
          </p:nvSpPr>
          <p:spPr>
            <a:xfrm>
              <a:off x="514509" y="106298"/>
              <a:ext cx="7843301" cy="1277674"/>
            </a:xfrm>
            <a:custGeom>
              <a:avLst/>
              <a:gdLst/>
              <a:ahLst/>
              <a:cxnLst/>
              <a:rect l="l" t="t" r="r" b="b"/>
              <a:pathLst>
                <a:path w="7843301" h="1277674">
                  <a:moveTo>
                    <a:pt x="0" y="0"/>
                  </a:moveTo>
                  <a:lnTo>
                    <a:pt x="7843301" y="0"/>
                  </a:lnTo>
                  <a:lnTo>
                    <a:pt x="7843301" y="1277674"/>
                  </a:lnTo>
                  <a:lnTo>
                    <a:pt x="0" y="1277674"/>
                  </a:lnTo>
                  <a:lnTo>
                    <a:pt x="0" y="0"/>
                  </a:lnTo>
                  <a:close/>
                </a:path>
              </a:pathLst>
            </a:custGeom>
            <a:blipFill>
              <a:blip r:embed="rId4"/>
              <a:stretch>
                <a:fillRect t="-465" b="-465"/>
              </a:stretch>
            </a:blipFill>
          </p:spPr>
          <p:txBody>
            <a:bodyPr/>
            <a:lstStyle/>
            <a:p>
              <a:endParaRPr lang="en-CA"/>
            </a:p>
          </p:txBody>
        </p:sp>
      </p:gr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24384000" cy="13716000"/>
          </a:xfrm>
        </p:grpSpPr>
        <p:sp>
          <p:nvSpPr>
            <p:cNvPr id="3" name="Freeform 3"/>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lnTo>
                    <a:pt x="0" y="0"/>
                  </a:lnTo>
                  <a:close/>
                </a:path>
              </a:pathLst>
            </a:custGeom>
            <a:blipFill>
              <a:blip r:embed="rId3"/>
              <a:stretch>
                <a:fillRect/>
              </a:stretch>
            </a:blipFill>
          </p:spPr>
          <p:txBody>
            <a:bodyPr/>
            <a:lstStyle/>
            <a:p>
              <a:endParaRPr lang="en-CA"/>
            </a:p>
          </p:txBody>
        </p:sp>
      </p:grpSp>
      <p:sp>
        <p:nvSpPr>
          <p:cNvPr id="4" name="TextBox 4"/>
          <p:cNvSpPr txBox="1"/>
          <p:nvPr/>
        </p:nvSpPr>
        <p:spPr>
          <a:xfrm>
            <a:off x="1165060" y="110914"/>
            <a:ext cx="16094239" cy="2438520"/>
          </a:xfrm>
          <a:prstGeom prst="rect">
            <a:avLst/>
          </a:prstGeom>
        </p:spPr>
        <p:txBody>
          <a:bodyPr lIns="0" tIns="0" rIns="0" bIns="0" rtlCol="0" anchor="t">
            <a:spAutoFit/>
          </a:bodyPr>
          <a:lstStyle/>
          <a:p>
            <a:pPr algn="ctr">
              <a:lnSpc>
                <a:spcPts val="7200"/>
              </a:lnSpc>
            </a:pPr>
            <a:r>
              <a:rPr lang="en-US" sz="4000" b="1">
                <a:solidFill>
                  <a:srgbClr val="761D8F"/>
                </a:solidFill>
                <a:latin typeface="Arial Bold"/>
                <a:ea typeface="Arial Bold"/>
                <a:cs typeface="Arial Bold"/>
                <a:sym typeface="Arial Bold"/>
              </a:rPr>
              <a:t>Langage centré sur la personne : </a:t>
            </a:r>
          </a:p>
          <a:p>
            <a:pPr algn="ctr">
              <a:lnSpc>
                <a:spcPts val="7200"/>
              </a:lnSpc>
            </a:pPr>
            <a:r>
              <a:rPr lang="en-US" sz="4000" b="1">
                <a:solidFill>
                  <a:srgbClr val="761D8F"/>
                </a:solidFill>
                <a:latin typeface="Arial Bold"/>
                <a:ea typeface="Arial Bold"/>
                <a:cs typeface="Arial Bold"/>
                <a:sym typeface="Arial Bold"/>
              </a:rPr>
              <a:t>Santé mentale et santé liée à la consommation de substances</a:t>
            </a:r>
          </a:p>
        </p:txBody>
      </p:sp>
      <p:sp>
        <p:nvSpPr>
          <p:cNvPr id="5" name="Freeform 5"/>
          <p:cNvSpPr/>
          <p:nvPr/>
        </p:nvSpPr>
        <p:spPr>
          <a:xfrm>
            <a:off x="6752356" y="9389024"/>
            <a:ext cx="4783288" cy="608161"/>
          </a:xfrm>
          <a:custGeom>
            <a:avLst/>
            <a:gdLst/>
            <a:ahLst/>
            <a:cxnLst/>
            <a:rect l="l" t="t" r="r" b="b"/>
            <a:pathLst>
              <a:path w="4783288" h="608161">
                <a:moveTo>
                  <a:pt x="0" y="0"/>
                </a:moveTo>
                <a:lnTo>
                  <a:pt x="4783288" y="0"/>
                </a:lnTo>
                <a:lnTo>
                  <a:pt x="4783288" y="608161"/>
                </a:lnTo>
                <a:lnTo>
                  <a:pt x="0" y="608161"/>
                </a:lnTo>
                <a:lnTo>
                  <a:pt x="0" y="0"/>
                </a:lnTo>
                <a:close/>
              </a:path>
            </a:pathLst>
          </a:custGeom>
          <a:blipFill>
            <a:blip r:embed="rId4">
              <a:extLst>
                <a:ext uri="{96DAC541-7B7A-43D3-8B79-37D633B846F1}">
                  <asvg:svgBlip xmlns:asvg="http://schemas.microsoft.com/office/drawing/2016/SVG/main" r:embed="rId5"/>
                </a:ext>
              </a:extLst>
            </a:blip>
            <a:stretch>
              <a:fillRect t="-818" b="-818"/>
            </a:stretch>
          </a:blipFill>
        </p:spPr>
        <p:txBody>
          <a:bodyPr/>
          <a:lstStyle/>
          <a:p>
            <a:endParaRPr lang="en-CA"/>
          </a:p>
        </p:txBody>
      </p:sp>
      <p:sp>
        <p:nvSpPr>
          <p:cNvPr id="6" name="Freeform 6"/>
          <p:cNvSpPr/>
          <p:nvPr/>
        </p:nvSpPr>
        <p:spPr>
          <a:xfrm>
            <a:off x="5824079" y="2549433"/>
            <a:ext cx="6776202" cy="6612988"/>
          </a:xfrm>
          <a:custGeom>
            <a:avLst/>
            <a:gdLst/>
            <a:ahLst/>
            <a:cxnLst/>
            <a:rect l="l" t="t" r="r" b="b"/>
            <a:pathLst>
              <a:path w="6776202" h="6612988">
                <a:moveTo>
                  <a:pt x="0" y="0"/>
                </a:moveTo>
                <a:lnTo>
                  <a:pt x="6776202" y="0"/>
                </a:lnTo>
                <a:lnTo>
                  <a:pt x="6776202" y="6612988"/>
                </a:lnTo>
                <a:lnTo>
                  <a:pt x="0" y="6612988"/>
                </a:lnTo>
                <a:lnTo>
                  <a:pt x="0" y="0"/>
                </a:lnTo>
                <a:close/>
              </a:path>
            </a:pathLst>
          </a:custGeom>
          <a:blipFill>
            <a:blip r:embed="rId6">
              <a:extLst>
                <a:ext uri="{96DAC541-7B7A-43D3-8B79-37D633B846F1}">
                  <asvg:svgBlip xmlns:asvg="http://schemas.microsoft.com/office/drawing/2016/SVG/main" r:embed="rId7"/>
                </a:ext>
              </a:extLst>
            </a:blip>
            <a:stretch>
              <a:fillRect t="-10" b="-10"/>
            </a:stretch>
          </a:blipFill>
        </p:spPr>
        <p:txBody>
          <a:bodyPr/>
          <a:lstStyle/>
          <a:p>
            <a:endParaRPr lang="en-CA"/>
          </a:p>
        </p:txBody>
      </p:sp>
      <p:sp>
        <p:nvSpPr>
          <p:cNvPr id="7" name="TextBox 7"/>
          <p:cNvSpPr txBox="1"/>
          <p:nvPr/>
        </p:nvSpPr>
        <p:spPr>
          <a:xfrm>
            <a:off x="757613" y="2688073"/>
            <a:ext cx="8180166" cy="5855930"/>
          </a:xfrm>
          <a:prstGeom prst="rect">
            <a:avLst/>
          </a:prstGeom>
        </p:spPr>
        <p:txBody>
          <a:bodyPr lIns="0" tIns="0" rIns="0" bIns="0" rtlCol="0" anchor="t">
            <a:spAutoFit/>
          </a:bodyPr>
          <a:lstStyle/>
          <a:p>
            <a:pPr algn="r">
              <a:lnSpc>
                <a:spcPts val="4536"/>
              </a:lnSpc>
            </a:pPr>
            <a:r>
              <a:rPr lang="en-US" sz="3600" b="1">
                <a:solidFill>
                  <a:srgbClr val="000000"/>
                </a:solidFill>
                <a:latin typeface="Arial Bold"/>
                <a:ea typeface="Arial Bold"/>
                <a:cs typeface="Arial Bold"/>
                <a:sym typeface="Arial Bold"/>
              </a:rPr>
              <a:t>Stigmatisant</a:t>
            </a:r>
          </a:p>
          <a:p>
            <a:pPr algn="r">
              <a:lnSpc>
                <a:spcPts val="2915"/>
              </a:lnSpc>
            </a:pPr>
            <a:r>
              <a:rPr lang="en-US" sz="2000">
                <a:solidFill>
                  <a:srgbClr val="000000"/>
                </a:solidFill>
                <a:latin typeface="Arial"/>
                <a:ea typeface="Arial"/>
                <a:cs typeface="Arial"/>
                <a:sym typeface="Arial"/>
              </a:rPr>
              <a:t>Se suicider/commettre un suicide</a:t>
            </a:r>
          </a:p>
          <a:p>
            <a:pPr algn="r">
              <a:lnSpc>
                <a:spcPts val="2915"/>
              </a:lnSpc>
            </a:pPr>
            <a:endParaRPr lang="en-US" sz="2000">
              <a:solidFill>
                <a:srgbClr val="000000"/>
              </a:solidFill>
              <a:latin typeface="Arial"/>
              <a:ea typeface="Arial"/>
              <a:cs typeface="Arial"/>
              <a:sym typeface="Arial"/>
            </a:endParaRPr>
          </a:p>
          <a:p>
            <a:pPr algn="r">
              <a:lnSpc>
                <a:spcPts val="2915"/>
              </a:lnSpc>
            </a:pPr>
            <a:r>
              <a:rPr lang="en-US" sz="2000">
                <a:solidFill>
                  <a:srgbClr val="000000"/>
                </a:solidFill>
                <a:latin typeface="Arial"/>
                <a:ea typeface="Arial"/>
                <a:cs typeface="Arial"/>
                <a:sym typeface="Arial"/>
              </a:rPr>
              <a:t>Ils sont suicidaires</a:t>
            </a:r>
          </a:p>
          <a:p>
            <a:pPr algn="r">
              <a:lnSpc>
                <a:spcPts val="2915"/>
              </a:lnSpc>
            </a:pPr>
            <a:endParaRPr lang="en-US" sz="2000">
              <a:solidFill>
                <a:srgbClr val="000000"/>
              </a:solidFill>
              <a:latin typeface="Arial"/>
              <a:ea typeface="Arial"/>
              <a:cs typeface="Arial"/>
              <a:sym typeface="Arial"/>
            </a:endParaRPr>
          </a:p>
          <a:p>
            <a:pPr algn="r">
              <a:lnSpc>
                <a:spcPts val="2915"/>
              </a:lnSpc>
            </a:pPr>
            <a:endParaRPr lang="en-US" sz="2000">
              <a:solidFill>
                <a:srgbClr val="000000"/>
              </a:solidFill>
              <a:latin typeface="Arial"/>
              <a:ea typeface="Arial"/>
              <a:cs typeface="Arial"/>
              <a:sym typeface="Arial"/>
            </a:endParaRPr>
          </a:p>
          <a:p>
            <a:pPr algn="r">
              <a:lnSpc>
                <a:spcPts val="2915"/>
              </a:lnSpc>
            </a:pPr>
            <a:r>
              <a:rPr lang="en-US" sz="2000">
                <a:solidFill>
                  <a:srgbClr val="000000"/>
                </a:solidFill>
                <a:latin typeface="Arial"/>
                <a:ea typeface="Arial"/>
                <a:cs typeface="Arial"/>
                <a:sym typeface="Arial"/>
              </a:rPr>
              <a:t>Les malades mentaux</a:t>
            </a:r>
          </a:p>
          <a:p>
            <a:pPr algn="r">
              <a:lnSpc>
                <a:spcPts val="2915"/>
              </a:lnSpc>
            </a:pPr>
            <a:endParaRPr lang="en-US" sz="2000">
              <a:solidFill>
                <a:srgbClr val="000000"/>
              </a:solidFill>
              <a:latin typeface="Arial"/>
              <a:ea typeface="Arial"/>
              <a:cs typeface="Arial"/>
              <a:sym typeface="Arial"/>
            </a:endParaRPr>
          </a:p>
          <a:p>
            <a:pPr algn="r">
              <a:lnSpc>
                <a:spcPts val="2915"/>
              </a:lnSpc>
            </a:pPr>
            <a:r>
              <a:rPr lang="en-US" sz="2000">
                <a:solidFill>
                  <a:srgbClr val="000000"/>
                </a:solidFill>
                <a:latin typeface="Arial"/>
                <a:ea typeface="Arial"/>
                <a:cs typeface="Arial"/>
                <a:sym typeface="Arial"/>
              </a:rPr>
              <a:t>Ils sont schizophrènes</a:t>
            </a:r>
          </a:p>
          <a:p>
            <a:pPr algn="r">
              <a:lnSpc>
                <a:spcPts val="2915"/>
              </a:lnSpc>
            </a:pPr>
            <a:endParaRPr lang="en-US" sz="2000">
              <a:solidFill>
                <a:srgbClr val="000000"/>
              </a:solidFill>
              <a:latin typeface="Arial"/>
              <a:ea typeface="Arial"/>
              <a:cs typeface="Arial"/>
              <a:sym typeface="Arial"/>
            </a:endParaRPr>
          </a:p>
          <a:p>
            <a:pPr algn="r">
              <a:lnSpc>
                <a:spcPts val="2915"/>
              </a:lnSpc>
            </a:pPr>
            <a:endParaRPr lang="en-US" sz="2000">
              <a:solidFill>
                <a:srgbClr val="000000"/>
              </a:solidFill>
              <a:latin typeface="Arial"/>
              <a:ea typeface="Arial"/>
              <a:cs typeface="Arial"/>
              <a:sym typeface="Arial"/>
            </a:endParaRPr>
          </a:p>
          <a:p>
            <a:pPr algn="r">
              <a:lnSpc>
                <a:spcPts val="2915"/>
              </a:lnSpc>
            </a:pPr>
            <a:r>
              <a:rPr lang="en-US" sz="2000">
                <a:solidFill>
                  <a:srgbClr val="000000"/>
                </a:solidFill>
                <a:latin typeface="Arial"/>
                <a:ea typeface="Arial"/>
                <a:cs typeface="Arial"/>
                <a:sym typeface="Arial"/>
              </a:rPr>
              <a:t>Toxicomanes, drogués, consommateurs de crack</a:t>
            </a:r>
          </a:p>
          <a:p>
            <a:pPr algn="r">
              <a:lnSpc>
                <a:spcPts val="2915"/>
              </a:lnSpc>
            </a:pPr>
            <a:endParaRPr lang="en-US" sz="2000">
              <a:solidFill>
                <a:srgbClr val="000000"/>
              </a:solidFill>
              <a:latin typeface="Arial"/>
              <a:ea typeface="Arial"/>
              <a:cs typeface="Arial"/>
              <a:sym typeface="Arial"/>
            </a:endParaRPr>
          </a:p>
          <a:p>
            <a:pPr algn="r">
              <a:lnSpc>
                <a:spcPts val="2915"/>
              </a:lnSpc>
            </a:pPr>
            <a:endParaRPr lang="en-US" sz="2000">
              <a:solidFill>
                <a:srgbClr val="000000"/>
              </a:solidFill>
              <a:latin typeface="Arial"/>
              <a:ea typeface="Arial"/>
              <a:cs typeface="Arial"/>
              <a:sym typeface="Arial"/>
            </a:endParaRPr>
          </a:p>
          <a:p>
            <a:pPr algn="r">
              <a:lnSpc>
                <a:spcPts val="2915"/>
              </a:lnSpc>
            </a:pPr>
            <a:r>
              <a:rPr lang="en-US" sz="2000">
                <a:solidFill>
                  <a:srgbClr val="000000"/>
                </a:solidFill>
                <a:latin typeface="Arial"/>
                <a:ea typeface="Arial"/>
                <a:cs typeface="Arial"/>
                <a:sym typeface="Arial"/>
              </a:rPr>
              <a:t>Ivrognes, alcooliques, personnes souffrant d’alcoolisme</a:t>
            </a:r>
          </a:p>
        </p:txBody>
      </p:sp>
      <p:sp>
        <p:nvSpPr>
          <p:cNvPr id="8" name="TextBox 8"/>
          <p:cNvSpPr txBox="1"/>
          <p:nvPr/>
        </p:nvSpPr>
        <p:spPr>
          <a:xfrm>
            <a:off x="9484062" y="2695913"/>
            <a:ext cx="8180166" cy="5844324"/>
          </a:xfrm>
          <a:prstGeom prst="rect">
            <a:avLst/>
          </a:prstGeom>
        </p:spPr>
        <p:txBody>
          <a:bodyPr lIns="0" tIns="0" rIns="0" bIns="0" rtlCol="0" anchor="t">
            <a:spAutoFit/>
          </a:bodyPr>
          <a:lstStyle/>
          <a:p>
            <a:pPr algn="l">
              <a:lnSpc>
                <a:spcPts val="4536"/>
              </a:lnSpc>
            </a:pPr>
            <a:r>
              <a:rPr lang="en-US" sz="3600" b="1">
                <a:solidFill>
                  <a:srgbClr val="000000"/>
                </a:solidFill>
                <a:latin typeface="Arial Bold"/>
                <a:ea typeface="Arial Bold"/>
                <a:cs typeface="Arial Bold"/>
                <a:sym typeface="Arial Bold"/>
              </a:rPr>
              <a:t>Respectueux</a:t>
            </a:r>
          </a:p>
          <a:p>
            <a:pPr algn="l">
              <a:lnSpc>
                <a:spcPts val="2915"/>
              </a:lnSpc>
            </a:pPr>
            <a:r>
              <a:rPr lang="en-US" sz="2000">
                <a:solidFill>
                  <a:srgbClr val="000000"/>
                </a:solidFill>
                <a:latin typeface="Arial"/>
                <a:ea typeface="Arial"/>
                <a:cs typeface="Arial"/>
                <a:sym typeface="Arial"/>
              </a:rPr>
              <a:t>Décédé/mort par suicide, a perdu la vie à cause d’un suicide</a:t>
            </a:r>
          </a:p>
          <a:p>
            <a:pPr algn="l">
              <a:lnSpc>
                <a:spcPts val="2915"/>
              </a:lnSpc>
            </a:pPr>
            <a:endParaRPr lang="en-US" sz="2000">
              <a:solidFill>
                <a:srgbClr val="000000"/>
              </a:solidFill>
              <a:latin typeface="Arial"/>
              <a:ea typeface="Arial"/>
              <a:cs typeface="Arial"/>
              <a:sym typeface="Arial"/>
            </a:endParaRPr>
          </a:p>
          <a:p>
            <a:pPr algn="l">
              <a:lnSpc>
                <a:spcPts val="2915"/>
              </a:lnSpc>
            </a:pPr>
            <a:r>
              <a:rPr lang="en-US" sz="2000">
                <a:solidFill>
                  <a:srgbClr val="000000"/>
                </a:solidFill>
                <a:latin typeface="Arial"/>
                <a:ea typeface="Arial"/>
                <a:cs typeface="Arial"/>
                <a:sym typeface="Arial"/>
              </a:rPr>
              <a:t>Ils sont confrontés au suicide/pensent au suicide/ont des pensées suicidaires</a:t>
            </a:r>
          </a:p>
          <a:p>
            <a:pPr algn="l">
              <a:lnSpc>
                <a:spcPts val="2915"/>
              </a:lnSpc>
            </a:pPr>
            <a:endParaRPr lang="en-US" sz="2000">
              <a:solidFill>
                <a:srgbClr val="000000"/>
              </a:solidFill>
              <a:latin typeface="Arial"/>
              <a:ea typeface="Arial"/>
              <a:cs typeface="Arial"/>
              <a:sym typeface="Arial"/>
            </a:endParaRPr>
          </a:p>
          <a:p>
            <a:pPr algn="l">
              <a:lnSpc>
                <a:spcPts val="2915"/>
              </a:lnSpc>
            </a:pPr>
            <a:r>
              <a:rPr lang="en-US" sz="2000">
                <a:solidFill>
                  <a:srgbClr val="000000"/>
                </a:solidFill>
                <a:latin typeface="Arial"/>
                <a:ea typeface="Arial"/>
                <a:cs typeface="Arial"/>
                <a:sym typeface="Arial"/>
              </a:rPr>
              <a:t>Personnes atteintes de maladies mentales</a:t>
            </a:r>
          </a:p>
          <a:p>
            <a:pPr algn="l">
              <a:lnSpc>
                <a:spcPts val="2915"/>
              </a:lnSpc>
            </a:pPr>
            <a:endParaRPr lang="en-US" sz="2000">
              <a:solidFill>
                <a:srgbClr val="000000"/>
              </a:solidFill>
              <a:latin typeface="Arial"/>
              <a:ea typeface="Arial"/>
              <a:cs typeface="Arial"/>
              <a:sym typeface="Arial"/>
            </a:endParaRPr>
          </a:p>
          <a:p>
            <a:pPr algn="l">
              <a:lnSpc>
                <a:spcPts val="2915"/>
              </a:lnSpc>
            </a:pPr>
            <a:r>
              <a:rPr lang="en-US" sz="2000">
                <a:solidFill>
                  <a:srgbClr val="000000"/>
                </a:solidFill>
                <a:latin typeface="Arial"/>
                <a:ea typeface="Arial"/>
                <a:cs typeface="Arial"/>
                <a:sym typeface="Arial"/>
              </a:rPr>
              <a:t>Ils sont atteints de schizophrénie/vivent avec la schizophrénie</a:t>
            </a:r>
          </a:p>
          <a:p>
            <a:pPr algn="l">
              <a:lnSpc>
                <a:spcPts val="2915"/>
              </a:lnSpc>
            </a:pPr>
            <a:endParaRPr lang="en-US" sz="2000">
              <a:solidFill>
                <a:srgbClr val="000000"/>
              </a:solidFill>
              <a:latin typeface="Arial"/>
              <a:ea typeface="Arial"/>
              <a:cs typeface="Arial"/>
              <a:sym typeface="Arial"/>
            </a:endParaRPr>
          </a:p>
          <a:p>
            <a:pPr algn="l">
              <a:lnSpc>
                <a:spcPts val="2915"/>
              </a:lnSpc>
            </a:pPr>
            <a:r>
              <a:rPr lang="en-US" sz="2000">
                <a:solidFill>
                  <a:srgbClr val="000000"/>
                </a:solidFill>
                <a:latin typeface="Arial"/>
                <a:ea typeface="Arial"/>
                <a:cs typeface="Arial"/>
                <a:sym typeface="Arial"/>
              </a:rPr>
              <a:t>Personnes atteintes de troubles liés à l’utilisation de substances</a:t>
            </a:r>
          </a:p>
          <a:p>
            <a:pPr algn="l">
              <a:lnSpc>
                <a:spcPts val="2915"/>
              </a:lnSpc>
            </a:pPr>
            <a:r>
              <a:rPr lang="en-US" sz="2000">
                <a:solidFill>
                  <a:srgbClr val="000000"/>
                </a:solidFill>
                <a:latin typeface="Arial"/>
                <a:ea typeface="Arial"/>
                <a:cs typeface="Arial"/>
                <a:sym typeface="Arial"/>
              </a:rPr>
              <a:t>Personnes qui luttent contre la consommation de substances</a:t>
            </a:r>
          </a:p>
          <a:p>
            <a:pPr algn="l">
              <a:lnSpc>
                <a:spcPts val="2915"/>
              </a:lnSpc>
            </a:pPr>
            <a:endParaRPr lang="en-US" sz="2000">
              <a:solidFill>
                <a:srgbClr val="000000"/>
              </a:solidFill>
              <a:latin typeface="Arial"/>
              <a:ea typeface="Arial"/>
              <a:cs typeface="Arial"/>
              <a:sym typeface="Arial"/>
            </a:endParaRPr>
          </a:p>
          <a:p>
            <a:pPr algn="l">
              <a:lnSpc>
                <a:spcPts val="2915"/>
              </a:lnSpc>
            </a:pPr>
            <a:endParaRPr lang="en-US" sz="2000">
              <a:solidFill>
                <a:srgbClr val="000000"/>
              </a:solidFill>
              <a:latin typeface="Arial"/>
              <a:ea typeface="Arial"/>
              <a:cs typeface="Arial"/>
              <a:sym typeface="Arial"/>
            </a:endParaRPr>
          </a:p>
          <a:p>
            <a:pPr algn="l">
              <a:lnSpc>
                <a:spcPts val="2915"/>
              </a:lnSpc>
            </a:pPr>
            <a:r>
              <a:rPr lang="en-US" sz="2000">
                <a:solidFill>
                  <a:srgbClr val="000000"/>
                </a:solidFill>
                <a:latin typeface="Arial"/>
                <a:ea typeface="Arial"/>
                <a:cs typeface="Arial"/>
                <a:sym typeface="Arial"/>
              </a:rPr>
              <a:t>Personnes atteintes de troubles liés à la consommation d’alcool</a:t>
            </a:r>
          </a:p>
        </p:txBody>
      </p:sp>
      <p:grpSp>
        <p:nvGrpSpPr>
          <p:cNvPr id="9" name="Group 9"/>
          <p:cNvGrpSpPr/>
          <p:nvPr/>
        </p:nvGrpSpPr>
        <p:grpSpPr>
          <a:xfrm>
            <a:off x="5877119" y="9169298"/>
            <a:ext cx="6371325" cy="1117702"/>
            <a:chOff x="0" y="0"/>
            <a:chExt cx="8495100" cy="1490269"/>
          </a:xfrm>
        </p:grpSpPr>
        <p:grpSp>
          <p:nvGrpSpPr>
            <p:cNvPr id="10" name="Group 10"/>
            <p:cNvGrpSpPr/>
            <p:nvPr/>
          </p:nvGrpSpPr>
          <p:grpSpPr>
            <a:xfrm>
              <a:off x="0" y="0"/>
              <a:ext cx="8495100" cy="1490269"/>
              <a:chOff x="0" y="0"/>
              <a:chExt cx="1678045" cy="294374"/>
            </a:xfrm>
          </p:grpSpPr>
          <p:sp>
            <p:nvSpPr>
              <p:cNvPr id="11" name="Freeform 11"/>
              <p:cNvSpPr/>
              <p:nvPr/>
            </p:nvSpPr>
            <p:spPr>
              <a:xfrm>
                <a:off x="0" y="0"/>
                <a:ext cx="1678044" cy="294374"/>
              </a:xfrm>
              <a:custGeom>
                <a:avLst/>
                <a:gdLst/>
                <a:ahLst/>
                <a:cxnLst/>
                <a:rect l="l" t="t" r="r" b="b"/>
                <a:pathLst>
                  <a:path w="1678044" h="294374">
                    <a:moveTo>
                      <a:pt x="61971" y="0"/>
                    </a:moveTo>
                    <a:lnTo>
                      <a:pt x="1616073" y="0"/>
                    </a:lnTo>
                    <a:cubicBezTo>
                      <a:pt x="1650299" y="0"/>
                      <a:pt x="1678044" y="27745"/>
                      <a:pt x="1678044" y="61971"/>
                    </a:cubicBezTo>
                    <a:lnTo>
                      <a:pt x="1678044" y="232403"/>
                    </a:lnTo>
                    <a:cubicBezTo>
                      <a:pt x="1678044" y="248839"/>
                      <a:pt x="1671515" y="264601"/>
                      <a:pt x="1659894" y="276223"/>
                    </a:cubicBezTo>
                    <a:cubicBezTo>
                      <a:pt x="1648272" y="287845"/>
                      <a:pt x="1632509" y="294374"/>
                      <a:pt x="1616073" y="294374"/>
                    </a:cubicBezTo>
                    <a:lnTo>
                      <a:pt x="61971" y="294374"/>
                    </a:lnTo>
                    <a:cubicBezTo>
                      <a:pt x="45535" y="294374"/>
                      <a:pt x="29773" y="287845"/>
                      <a:pt x="18151" y="276223"/>
                    </a:cubicBezTo>
                    <a:cubicBezTo>
                      <a:pt x="6529" y="264601"/>
                      <a:pt x="0" y="248839"/>
                      <a:pt x="0" y="232403"/>
                    </a:cubicBezTo>
                    <a:lnTo>
                      <a:pt x="0" y="61971"/>
                    </a:lnTo>
                    <a:cubicBezTo>
                      <a:pt x="0" y="45535"/>
                      <a:pt x="6529" y="29773"/>
                      <a:pt x="18151" y="18151"/>
                    </a:cubicBezTo>
                    <a:cubicBezTo>
                      <a:pt x="29773" y="6529"/>
                      <a:pt x="45535" y="0"/>
                      <a:pt x="61971" y="0"/>
                    </a:cubicBezTo>
                    <a:close/>
                  </a:path>
                </a:pathLst>
              </a:custGeom>
              <a:solidFill>
                <a:srgbClr val="FFFFFF"/>
              </a:solidFill>
            </p:spPr>
            <p:txBody>
              <a:bodyPr/>
              <a:lstStyle/>
              <a:p>
                <a:endParaRPr lang="en-CA"/>
              </a:p>
            </p:txBody>
          </p:sp>
          <p:sp>
            <p:nvSpPr>
              <p:cNvPr id="12" name="TextBox 12"/>
              <p:cNvSpPr txBox="1"/>
              <p:nvPr/>
            </p:nvSpPr>
            <p:spPr>
              <a:xfrm>
                <a:off x="0" y="-47625"/>
                <a:ext cx="1678045" cy="341999"/>
              </a:xfrm>
              <a:prstGeom prst="rect">
                <a:avLst/>
              </a:prstGeom>
            </p:spPr>
            <p:txBody>
              <a:bodyPr lIns="50800" tIns="50800" rIns="50800" bIns="50800" rtlCol="0" anchor="ctr"/>
              <a:lstStyle/>
              <a:p>
                <a:pPr algn="ctr">
                  <a:lnSpc>
                    <a:spcPts val="2430"/>
                  </a:lnSpc>
                </a:pPr>
                <a:endParaRPr/>
              </a:p>
            </p:txBody>
          </p:sp>
        </p:grpSp>
        <p:sp>
          <p:nvSpPr>
            <p:cNvPr id="13" name="Freeform 13"/>
            <p:cNvSpPr/>
            <p:nvPr/>
          </p:nvSpPr>
          <p:spPr>
            <a:xfrm>
              <a:off x="514509" y="106298"/>
              <a:ext cx="7843301" cy="1277674"/>
            </a:xfrm>
            <a:custGeom>
              <a:avLst/>
              <a:gdLst/>
              <a:ahLst/>
              <a:cxnLst/>
              <a:rect l="l" t="t" r="r" b="b"/>
              <a:pathLst>
                <a:path w="7843301" h="1277674">
                  <a:moveTo>
                    <a:pt x="0" y="0"/>
                  </a:moveTo>
                  <a:lnTo>
                    <a:pt x="7843301" y="0"/>
                  </a:lnTo>
                  <a:lnTo>
                    <a:pt x="7843301" y="1277674"/>
                  </a:lnTo>
                  <a:lnTo>
                    <a:pt x="0" y="1277674"/>
                  </a:lnTo>
                  <a:lnTo>
                    <a:pt x="0" y="0"/>
                  </a:lnTo>
                  <a:close/>
                </a:path>
              </a:pathLst>
            </a:custGeom>
            <a:blipFill>
              <a:blip r:embed="rId8"/>
              <a:stretch>
                <a:fillRect t="-465" b="-465"/>
              </a:stretch>
            </a:blipFill>
          </p:spPr>
          <p:txBody>
            <a:bodyPr/>
            <a:lstStyle/>
            <a:p>
              <a:endParaRPr lang="en-CA"/>
            </a:p>
          </p:txBody>
        </p:sp>
      </p:gr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24384000" cy="13716000"/>
          </a:xfrm>
        </p:grpSpPr>
        <p:sp>
          <p:nvSpPr>
            <p:cNvPr id="3" name="Freeform 3"/>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lnTo>
                    <a:pt x="0" y="0"/>
                  </a:lnTo>
                  <a:close/>
                </a:path>
              </a:pathLst>
            </a:custGeom>
            <a:blipFill>
              <a:blip r:embed="rId3"/>
              <a:stretch>
                <a:fillRect/>
              </a:stretch>
            </a:blipFill>
          </p:spPr>
          <p:txBody>
            <a:bodyPr/>
            <a:lstStyle/>
            <a:p>
              <a:endParaRPr lang="en-CA"/>
            </a:p>
          </p:txBody>
        </p:sp>
      </p:grpSp>
      <p:grpSp>
        <p:nvGrpSpPr>
          <p:cNvPr id="4" name="Group 4"/>
          <p:cNvGrpSpPr/>
          <p:nvPr/>
        </p:nvGrpSpPr>
        <p:grpSpPr>
          <a:xfrm>
            <a:off x="500408" y="3805580"/>
            <a:ext cx="15773400" cy="1469994"/>
            <a:chOff x="0" y="0"/>
            <a:chExt cx="21031200" cy="1959992"/>
          </a:xfrm>
        </p:grpSpPr>
        <p:sp>
          <p:nvSpPr>
            <p:cNvPr id="5" name="Freeform 5"/>
            <p:cNvSpPr/>
            <p:nvPr/>
          </p:nvSpPr>
          <p:spPr>
            <a:xfrm>
              <a:off x="0" y="0"/>
              <a:ext cx="21031200" cy="1959992"/>
            </a:xfrm>
            <a:custGeom>
              <a:avLst/>
              <a:gdLst/>
              <a:ahLst/>
              <a:cxnLst/>
              <a:rect l="l" t="t" r="r" b="b"/>
              <a:pathLst>
                <a:path w="21031200" h="1959992">
                  <a:moveTo>
                    <a:pt x="0" y="0"/>
                  </a:moveTo>
                  <a:lnTo>
                    <a:pt x="21031200" y="0"/>
                  </a:lnTo>
                  <a:lnTo>
                    <a:pt x="21031200" y="1959992"/>
                  </a:lnTo>
                  <a:lnTo>
                    <a:pt x="0" y="1959992"/>
                  </a:lnTo>
                  <a:close/>
                </a:path>
              </a:pathLst>
            </a:custGeom>
            <a:solidFill>
              <a:srgbClr val="000000">
                <a:alpha val="0"/>
              </a:srgbClr>
            </a:solidFill>
          </p:spPr>
          <p:txBody>
            <a:bodyPr/>
            <a:lstStyle/>
            <a:p>
              <a:endParaRPr lang="en-CA"/>
            </a:p>
          </p:txBody>
        </p:sp>
        <p:sp>
          <p:nvSpPr>
            <p:cNvPr id="6" name="TextBox 6"/>
            <p:cNvSpPr txBox="1"/>
            <p:nvPr/>
          </p:nvSpPr>
          <p:spPr>
            <a:xfrm>
              <a:off x="0" y="-123825"/>
              <a:ext cx="21031200" cy="2083817"/>
            </a:xfrm>
            <a:prstGeom prst="rect">
              <a:avLst/>
            </a:prstGeom>
          </p:spPr>
          <p:txBody>
            <a:bodyPr lIns="0" tIns="0" rIns="0" bIns="0" rtlCol="0" anchor="ctr"/>
            <a:lstStyle/>
            <a:p>
              <a:pPr algn="just">
                <a:lnSpc>
                  <a:spcPts val="7200"/>
                </a:lnSpc>
              </a:pPr>
              <a:r>
                <a:rPr lang="en-US" sz="6000" b="1">
                  <a:solidFill>
                    <a:srgbClr val="761D8F"/>
                  </a:solidFill>
                  <a:latin typeface="Arial Bold"/>
                  <a:ea typeface="Arial Bold"/>
                  <a:cs typeface="Arial Bold"/>
                  <a:sym typeface="Arial Bold"/>
                </a:rPr>
                <a:t>Activité!	</a:t>
              </a:r>
            </a:p>
          </p:txBody>
        </p:sp>
      </p:grpSp>
      <p:sp>
        <p:nvSpPr>
          <p:cNvPr id="7" name="Freeform 7"/>
          <p:cNvSpPr/>
          <p:nvPr/>
        </p:nvSpPr>
        <p:spPr>
          <a:xfrm>
            <a:off x="6731159" y="1160773"/>
            <a:ext cx="10217336" cy="8229600"/>
          </a:xfrm>
          <a:custGeom>
            <a:avLst/>
            <a:gdLst/>
            <a:ahLst/>
            <a:cxnLst/>
            <a:rect l="l" t="t" r="r" b="b"/>
            <a:pathLst>
              <a:path w="10217336" h="8229600">
                <a:moveTo>
                  <a:pt x="0" y="0"/>
                </a:moveTo>
                <a:lnTo>
                  <a:pt x="10217336" y="0"/>
                </a:lnTo>
                <a:lnTo>
                  <a:pt x="10217336" y="8229600"/>
                </a:lnTo>
                <a:lnTo>
                  <a:pt x="0" y="8229600"/>
                </a:lnTo>
                <a:lnTo>
                  <a:pt x="0" y="0"/>
                </a:lnTo>
                <a:close/>
              </a:path>
            </a:pathLst>
          </a:custGeom>
          <a:blipFill>
            <a:blip r:embed="rId4">
              <a:extLst>
                <a:ext uri="{96DAC541-7B7A-43D3-8B79-37D633B846F1}">
                  <asvg:svgBlip xmlns:asvg="http://schemas.microsoft.com/office/drawing/2016/SVG/main" r:embed="rId5"/>
                </a:ext>
              </a:extLst>
            </a:blip>
            <a:stretch>
              <a:fillRect t="-101" b="-101"/>
            </a:stretch>
          </a:blipFill>
        </p:spPr>
        <p:txBody>
          <a:bodyPr/>
          <a:lstStyle/>
          <a:p>
            <a:endParaRPr lang="en-CA"/>
          </a:p>
        </p:txBody>
      </p:sp>
      <p:sp>
        <p:nvSpPr>
          <p:cNvPr id="8" name="Freeform 8"/>
          <p:cNvSpPr/>
          <p:nvPr/>
        </p:nvSpPr>
        <p:spPr>
          <a:xfrm rot="708176">
            <a:off x="2992374" y="2650646"/>
            <a:ext cx="4425010" cy="1890686"/>
          </a:xfrm>
          <a:custGeom>
            <a:avLst/>
            <a:gdLst/>
            <a:ahLst/>
            <a:cxnLst/>
            <a:rect l="l" t="t" r="r" b="b"/>
            <a:pathLst>
              <a:path w="4425010" h="1890686">
                <a:moveTo>
                  <a:pt x="0" y="0"/>
                </a:moveTo>
                <a:lnTo>
                  <a:pt x="4425010" y="0"/>
                </a:lnTo>
                <a:lnTo>
                  <a:pt x="4425010" y="1890686"/>
                </a:lnTo>
                <a:lnTo>
                  <a:pt x="0" y="1890686"/>
                </a:lnTo>
                <a:lnTo>
                  <a:pt x="0" y="0"/>
                </a:lnTo>
                <a:close/>
              </a:path>
            </a:pathLst>
          </a:custGeom>
          <a:blipFill>
            <a:blip r:embed="rId6">
              <a:extLst>
                <a:ext uri="{96DAC541-7B7A-43D3-8B79-37D633B846F1}">
                  <asvg:svgBlip xmlns:asvg="http://schemas.microsoft.com/office/drawing/2016/SVG/main" r:embed="rId7"/>
                </a:ext>
              </a:extLst>
            </a:blip>
            <a:stretch>
              <a:fillRect t="-331" b="-331"/>
            </a:stretch>
          </a:blipFill>
        </p:spPr>
        <p:txBody>
          <a:bodyPr/>
          <a:lstStyle/>
          <a:p>
            <a:endParaRPr lang="en-CA"/>
          </a:p>
        </p:txBody>
      </p:sp>
      <p:grpSp>
        <p:nvGrpSpPr>
          <p:cNvPr id="9" name="Group 9"/>
          <p:cNvGrpSpPr/>
          <p:nvPr/>
        </p:nvGrpSpPr>
        <p:grpSpPr>
          <a:xfrm>
            <a:off x="143660" y="8958493"/>
            <a:ext cx="6371325" cy="1117702"/>
            <a:chOff x="0" y="0"/>
            <a:chExt cx="8495100" cy="1490269"/>
          </a:xfrm>
        </p:grpSpPr>
        <p:grpSp>
          <p:nvGrpSpPr>
            <p:cNvPr id="10" name="Group 10"/>
            <p:cNvGrpSpPr/>
            <p:nvPr/>
          </p:nvGrpSpPr>
          <p:grpSpPr>
            <a:xfrm>
              <a:off x="0" y="0"/>
              <a:ext cx="8495100" cy="1490269"/>
              <a:chOff x="0" y="0"/>
              <a:chExt cx="1678045" cy="294374"/>
            </a:xfrm>
          </p:grpSpPr>
          <p:sp>
            <p:nvSpPr>
              <p:cNvPr id="11" name="Freeform 11"/>
              <p:cNvSpPr/>
              <p:nvPr/>
            </p:nvSpPr>
            <p:spPr>
              <a:xfrm>
                <a:off x="0" y="0"/>
                <a:ext cx="1678044" cy="294374"/>
              </a:xfrm>
              <a:custGeom>
                <a:avLst/>
                <a:gdLst/>
                <a:ahLst/>
                <a:cxnLst/>
                <a:rect l="l" t="t" r="r" b="b"/>
                <a:pathLst>
                  <a:path w="1678044" h="294374">
                    <a:moveTo>
                      <a:pt x="61971" y="0"/>
                    </a:moveTo>
                    <a:lnTo>
                      <a:pt x="1616073" y="0"/>
                    </a:lnTo>
                    <a:cubicBezTo>
                      <a:pt x="1650299" y="0"/>
                      <a:pt x="1678044" y="27745"/>
                      <a:pt x="1678044" y="61971"/>
                    </a:cubicBezTo>
                    <a:lnTo>
                      <a:pt x="1678044" y="232403"/>
                    </a:lnTo>
                    <a:cubicBezTo>
                      <a:pt x="1678044" y="248839"/>
                      <a:pt x="1671515" y="264601"/>
                      <a:pt x="1659894" y="276223"/>
                    </a:cubicBezTo>
                    <a:cubicBezTo>
                      <a:pt x="1648272" y="287845"/>
                      <a:pt x="1632509" y="294374"/>
                      <a:pt x="1616073" y="294374"/>
                    </a:cubicBezTo>
                    <a:lnTo>
                      <a:pt x="61971" y="294374"/>
                    </a:lnTo>
                    <a:cubicBezTo>
                      <a:pt x="45535" y="294374"/>
                      <a:pt x="29773" y="287845"/>
                      <a:pt x="18151" y="276223"/>
                    </a:cubicBezTo>
                    <a:cubicBezTo>
                      <a:pt x="6529" y="264601"/>
                      <a:pt x="0" y="248839"/>
                      <a:pt x="0" y="232403"/>
                    </a:cubicBezTo>
                    <a:lnTo>
                      <a:pt x="0" y="61971"/>
                    </a:lnTo>
                    <a:cubicBezTo>
                      <a:pt x="0" y="45535"/>
                      <a:pt x="6529" y="29773"/>
                      <a:pt x="18151" y="18151"/>
                    </a:cubicBezTo>
                    <a:cubicBezTo>
                      <a:pt x="29773" y="6529"/>
                      <a:pt x="45535" y="0"/>
                      <a:pt x="61971" y="0"/>
                    </a:cubicBezTo>
                    <a:close/>
                  </a:path>
                </a:pathLst>
              </a:custGeom>
              <a:solidFill>
                <a:srgbClr val="FFFFFF"/>
              </a:solidFill>
            </p:spPr>
            <p:txBody>
              <a:bodyPr/>
              <a:lstStyle/>
              <a:p>
                <a:endParaRPr lang="en-CA"/>
              </a:p>
            </p:txBody>
          </p:sp>
          <p:sp>
            <p:nvSpPr>
              <p:cNvPr id="12" name="TextBox 12"/>
              <p:cNvSpPr txBox="1"/>
              <p:nvPr/>
            </p:nvSpPr>
            <p:spPr>
              <a:xfrm>
                <a:off x="0" y="-47625"/>
                <a:ext cx="1678045" cy="341999"/>
              </a:xfrm>
              <a:prstGeom prst="rect">
                <a:avLst/>
              </a:prstGeom>
            </p:spPr>
            <p:txBody>
              <a:bodyPr lIns="50800" tIns="50800" rIns="50800" bIns="50800" rtlCol="0" anchor="ctr"/>
              <a:lstStyle/>
              <a:p>
                <a:pPr algn="ctr">
                  <a:lnSpc>
                    <a:spcPts val="2430"/>
                  </a:lnSpc>
                </a:pPr>
                <a:endParaRPr/>
              </a:p>
            </p:txBody>
          </p:sp>
        </p:grpSp>
        <p:sp>
          <p:nvSpPr>
            <p:cNvPr id="13" name="Freeform 13"/>
            <p:cNvSpPr/>
            <p:nvPr/>
          </p:nvSpPr>
          <p:spPr>
            <a:xfrm>
              <a:off x="514509" y="106298"/>
              <a:ext cx="7843301" cy="1277674"/>
            </a:xfrm>
            <a:custGeom>
              <a:avLst/>
              <a:gdLst/>
              <a:ahLst/>
              <a:cxnLst/>
              <a:rect l="l" t="t" r="r" b="b"/>
              <a:pathLst>
                <a:path w="7843301" h="1277674">
                  <a:moveTo>
                    <a:pt x="0" y="0"/>
                  </a:moveTo>
                  <a:lnTo>
                    <a:pt x="7843301" y="0"/>
                  </a:lnTo>
                  <a:lnTo>
                    <a:pt x="7843301" y="1277674"/>
                  </a:lnTo>
                  <a:lnTo>
                    <a:pt x="0" y="1277674"/>
                  </a:lnTo>
                  <a:lnTo>
                    <a:pt x="0" y="0"/>
                  </a:lnTo>
                  <a:close/>
                </a:path>
              </a:pathLst>
            </a:custGeom>
            <a:blipFill>
              <a:blip r:embed="rId8"/>
              <a:stretch>
                <a:fillRect t="-465" b="-465"/>
              </a:stretch>
            </a:blipFill>
          </p:spPr>
          <p:txBody>
            <a:bodyPr/>
            <a:lstStyle/>
            <a:p>
              <a:endParaRPr lang="en-CA"/>
            </a:p>
          </p:txBody>
        </p:sp>
      </p:gr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64861" y="410608"/>
            <a:ext cx="8137699" cy="1924051"/>
            <a:chOff x="0" y="0"/>
            <a:chExt cx="10850265" cy="2565402"/>
          </a:xfrm>
        </p:grpSpPr>
        <p:sp>
          <p:nvSpPr>
            <p:cNvPr id="3" name="Freeform 3"/>
            <p:cNvSpPr/>
            <p:nvPr/>
          </p:nvSpPr>
          <p:spPr>
            <a:xfrm>
              <a:off x="0" y="0"/>
              <a:ext cx="10850265" cy="2565402"/>
            </a:xfrm>
            <a:custGeom>
              <a:avLst/>
              <a:gdLst/>
              <a:ahLst/>
              <a:cxnLst/>
              <a:rect l="l" t="t" r="r" b="b"/>
              <a:pathLst>
                <a:path w="10850265" h="2565402">
                  <a:moveTo>
                    <a:pt x="0" y="0"/>
                  </a:moveTo>
                  <a:lnTo>
                    <a:pt x="10850265" y="0"/>
                  </a:lnTo>
                  <a:lnTo>
                    <a:pt x="10850265" y="2565402"/>
                  </a:lnTo>
                  <a:lnTo>
                    <a:pt x="0" y="2565402"/>
                  </a:lnTo>
                  <a:close/>
                </a:path>
              </a:pathLst>
            </a:custGeom>
            <a:solidFill>
              <a:srgbClr val="000000">
                <a:alpha val="0"/>
              </a:srgbClr>
            </a:solidFill>
          </p:spPr>
          <p:txBody>
            <a:bodyPr/>
            <a:lstStyle/>
            <a:p>
              <a:endParaRPr lang="en-CA"/>
            </a:p>
          </p:txBody>
        </p:sp>
        <p:sp>
          <p:nvSpPr>
            <p:cNvPr id="4" name="TextBox 4"/>
            <p:cNvSpPr txBox="1"/>
            <p:nvPr/>
          </p:nvSpPr>
          <p:spPr>
            <a:xfrm>
              <a:off x="0" y="85725"/>
              <a:ext cx="10850265" cy="2479677"/>
            </a:xfrm>
            <a:prstGeom prst="rect">
              <a:avLst/>
            </a:prstGeom>
          </p:spPr>
          <p:txBody>
            <a:bodyPr lIns="0" tIns="0" rIns="0" bIns="0" rtlCol="0" anchor="ctr"/>
            <a:lstStyle/>
            <a:p>
              <a:pPr algn="l">
                <a:lnSpc>
                  <a:spcPts val="8746"/>
                </a:lnSpc>
              </a:pPr>
              <a:r>
                <a:rPr lang="en-US" sz="8098">
                  <a:solidFill>
                    <a:srgbClr val="60BB46"/>
                  </a:solidFill>
                  <a:latin typeface="Hitchcut"/>
                  <a:ea typeface="Hitchcut"/>
                  <a:cs typeface="Hitchcut"/>
                  <a:sym typeface="Hitchcut"/>
                </a:rPr>
                <a:t>Qu’est-ce que le stress?</a:t>
              </a:r>
              <a:r>
                <a:rPr lang="en-US" sz="8098">
                  <a:solidFill>
                    <a:srgbClr val="000000"/>
                  </a:solidFill>
                  <a:latin typeface="Hitchcut"/>
                  <a:ea typeface="Hitchcut"/>
                  <a:cs typeface="Hitchcut"/>
                  <a:sym typeface="Hitchcut"/>
                </a:rPr>
                <a:t> </a:t>
              </a:r>
            </a:p>
          </p:txBody>
        </p:sp>
      </p:grpSp>
      <p:sp>
        <p:nvSpPr>
          <p:cNvPr id="5" name="Freeform 5"/>
          <p:cNvSpPr/>
          <p:nvPr/>
        </p:nvSpPr>
        <p:spPr>
          <a:xfrm>
            <a:off x="9285525" y="223258"/>
            <a:ext cx="9002475" cy="10063742"/>
          </a:xfrm>
          <a:custGeom>
            <a:avLst/>
            <a:gdLst/>
            <a:ahLst/>
            <a:cxnLst/>
            <a:rect l="l" t="t" r="r" b="b"/>
            <a:pathLst>
              <a:path w="9002475" h="10063742">
                <a:moveTo>
                  <a:pt x="0" y="0"/>
                </a:moveTo>
                <a:lnTo>
                  <a:pt x="9002475" y="0"/>
                </a:lnTo>
                <a:lnTo>
                  <a:pt x="9002475" y="10063742"/>
                </a:lnTo>
                <a:lnTo>
                  <a:pt x="0" y="10063742"/>
                </a:lnTo>
                <a:lnTo>
                  <a:pt x="0" y="0"/>
                </a:lnTo>
                <a:close/>
              </a:path>
            </a:pathLst>
          </a:custGeom>
          <a:blipFill>
            <a:blip r:embed="rId3">
              <a:extLst>
                <a:ext uri="{96DAC541-7B7A-43D3-8B79-37D633B846F1}">
                  <asvg:svgBlip xmlns:asvg="http://schemas.microsoft.com/office/drawing/2016/SVG/main" r:embed="rId4"/>
                </a:ext>
              </a:extLst>
            </a:blip>
            <a:stretch>
              <a:fillRect l="-24" r="-24"/>
            </a:stretch>
          </a:blipFill>
        </p:spPr>
        <p:txBody>
          <a:bodyPr/>
          <a:lstStyle/>
          <a:p>
            <a:endParaRPr lang="en-CA"/>
          </a:p>
        </p:txBody>
      </p:sp>
      <p:sp>
        <p:nvSpPr>
          <p:cNvPr id="6" name="TextBox 6"/>
          <p:cNvSpPr txBox="1"/>
          <p:nvPr/>
        </p:nvSpPr>
        <p:spPr>
          <a:xfrm>
            <a:off x="567585" y="2499397"/>
            <a:ext cx="9022286" cy="8067046"/>
          </a:xfrm>
          <a:prstGeom prst="rect">
            <a:avLst/>
          </a:prstGeom>
        </p:spPr>
        <p:txBody>
          <a:bodyPr lIns="0" tIns="0" rIns="0" bIns="0" rtlCol="0" anchor="t">
            <a:spAutoFit/>
          </a:bodyPr>
          <a:lstStyle/>
          <a:p>
            <a:pPr marL="816293" lvl="2" indent="-272098" algn="l">
              <a:lnSpc>
                <a:spcPts val="9240"/>
              </a:lnSpc>
              <a:buFont typeface="Arial"/>
              <a:buChar char="⚬"/>
            </a:pPr>
            <a:r>
              <a:rPr lang="en-US" sz="3850">
                <a:solidFill>
                  <a:srgbClr val="000000"/>
                </a:solidFill>
                <a:latin typeface="Arial"/>
                <a:ea typeface="Arial"/>
                <a:cs typeface="Arial"/>
                <a:sym typeface="Arial"/>
              </a:rPr>
              <a:t>Une partie de la vie quotidienne</a:t>
            </a:r>
          </a:p>
          <a:p>
            <a:pPr marL="816293" lvl="2" indent="-272098" algn="l">
              <a:lnSpc>
                <a:spcPts val="4620"/>
              </a:lnSpc>
              <a:buFont typeface="Arial"/>
              <a:buChar char="⚬"/>
            </a:pPr>
            <a:r>
              <a:rPr lang="en-US" sz="3850">
                <a:solidFill>
                  <a:srgbClr val="000000"/>
                </a:solidFill>
                <a:latin typeface="Arial"/>
                <a:ea typeface="Arial"/>
                <a:cs typeface="Arial"/>
                <a:sym typeface="Arial"/>
              </a:rPr>
              <a:t>Une réaction de l’organisme à une demande ou à une difficulté</a:t>
            </a:r>
          </a:p>
          <a:p>
            <a:pPr marL="816293" lvl="2" indent="-272098" algn="l">
              <a:lnSpc>
                <a:spcPts val="9240"/>
              </a:lnSpc>
              <a:buFont typeface="Arial"/>
              <a:buChar char="⚬"/>
            </a:pPr>
            <a:r>
              <a:rPr lang="en-US" sz="3850">
                <a:solidFill>
                  <a:srgbClr val="000000"/>
                </a:solidFill>
                <a:latin typeface="Arial"/>
                <a:ea typeface="Arial"/>
                <a:cs typeface="Arial"/>
                <a:sym typeface="Arial"/>
              </a:rPr>
              <a:t>Peut être réel ou imaginaire</a:t>
            </a:r>
          </a:p>
          <a:p>
            <a:pPr marL="816293" lvl="2" indent="-272098" algn="l">
              <a:lnSpc>
                <a:spcPts val="9240"/>
              </a:lnSpc>
              <a:buFont typeface="Arial"/>
              <a:buChar char="⚬"/>
            </a:pPr>
            <a:r>
              <a:rPr lang="en-US" sz="3850">
                <a:solidFill>
                  <a:srgbClr val="000000"/>
                </a:solidFill>
                <a:latin typeface="Arial"/>
                <a:ea typeface="Arial"/>
                <a:cs typeface="Arial"/>
                <a:sym typeface="Arial"/>
              </a:rPr>
              <a:t>Est très subjectif</a:t>
            </a:r>
          </a:p>
          <a:p>
            <a:pPr marL="816293" lvl="2" indent="-272098" algn="l">
              <a:lnSpc>
                <a:spcPts val="4195"/>
              </a:lnSpc>
            </a:pPr>
            <a:endParaRPr lang="en-US" sz="3850">
              <a:solidFill>
                <a:srgbClr val="000000"/>
              </a:solidFill>
              <a:latin typeface="Arial"/>
              <a:ea typeface="Arial"/>
              <a:cs typeface="Arial"/>
              <a:sym typeface="Arial"/>
            </a:endParaRPr>
          </a:p>
        </p:txBody>
      </p:sp>
      <p:sp>
        <p:nvSpPr>
          <p:cNvPr id="7" name="TextBox 7"/>
          <p:cNvSpPr txBox="1"/>
          <p:nvPr/>
        </p:nvSpPr>
        <p:spPr>
          <a:xfrm rot="3156374">
            <a:off x="9334951" y="1008322"/>
            <a:ext cx="1382911" cy="548639"/>
          </a:xfrm>
          <a:prstGeom prst="rect">
            <a:avLst/>
          </a:prstGeom>
        </p:spPr>
        <p:txBody>
          <a:bodyPr lIns="0" tIns="0" rIns="0" bIns="0" rtlCol="0" anchor="t">
            <a:spAutoFit/>
          </a:bodyPr>
          <a:lstStyle/>
          <a:p>
            <a:pPr algn="ctr">
              <a:lnSpc>
                <a:spcPts val="3359"/>
              </a:lnSpc>
            </a:pPr>
            <a:r>
              <a:rPr lang="en-US" sz="2400">
                <a:solidFill>
                  <a:srgbClr val="000000"/>
                </a:solidFill>
                <a:latin typeface="Arial"/>
                <a:ea typeface="Arial"/>
                <a:cs typeface="Arial"/>
                <a:sym typeface="Arial"/>
              </a:rPr>
              <a:t>notes</a:t>
            </a:r>
          </a:p>
        </p:txBody>
      </p:sp>
      <p:sp>
        <p:nvSpPr>
          <p:cNvPr id="8" name="TextBox 8"/>
          <p:cNvSpPr txBox="1"/>
          <p:nvPr/>
        </p:nvSpPr>
        <p:spPr>
          <a:xfrm rot="-641675">
            <a:off x="15841485" y="1143389"/>
            <a:ext cx="2339543" cy="591032"/>
          </a:xfrm>
          <a:prstGeom prst="rect">
            <a:avLst/>
          </a:prstGeom>
        </p:spPr>
        <p:txBody>
          <a:bodyPr lIns="0" tIns="0" rIns="0" bIns="0" rtlCol="0" anchor="t">
            <a:spAutoFit/>
          </a:bodyPr>
          <a:lstStyle/>
          <a:p>
            <a:pPr algn="ctr">
              <a:lnSpc>
                <a:spcPts val="3541"/>
              </a:lnSpc>
            </a:pPr>
            <a:r>
              <a:rPr lang="en-US" sz="2529">
                <a:solidFill>
                  <a:srgbClr val="000000"/>
                </a:solidFill>
                <a:latin typeface="Arial"/>
                <a:ea typeface="Arial"/>
                <a:cs typeface="Arial"/>
                <a:sym typeface="Arial"/>
              </a:rPr>
              <a:t>attentes</a:t>
            </a:r>
          </a:p>
        </p:txBody>
      </p:sp>
      <p:sp>
        <p:nvSpPr>
          <p:cNvPr id="9" name="TextBox 9"/>
          <p:cNvSpPr txBox="1"/>
          <p:nvPr/>
        </p:nvSpPr>
        <p:spPr>
          <a:xfrm rot="-601930">
            <a:off x="10425754" y="7401562"/>
            <a:ext cx="1382911" cy="751332"/>
          </a:xfrm>
          <a:prstGeom prst="rect">
            <a:avLst/>
          </a:prstGeom>
        </p:spPr>
        <p:txBody>
          <a:bodyPr lIns="0" tIns="0" rIns="0" bIns="0" rtlCol="0" anchor="t">
            <a:spAutoFit/>
          </a:bodyPr>
          <a:lstStyle/>
          <a:p>
            <a:pPr algn="ctr">
              <a:lnSpc>
                <a:spcPts val="2664"/>
              </a:lnSpc>
            </a:pPr>
            <a:r>
              <a:rPr lang="en-US" sz="2400">
                <a:solidFill>
                  <a:srgbClr val="000000"/>
                </a:solidFill>
                <a:latin typeface="Arial"/>
                <a:ea typeface="Arial"/>
                <a:cs typeface="Arial"/>
                <a:sym typeface="Arial"/>
              </a:rPr>
              <a:t>qui suis-je?</a:t>
            </a:r>
          </a:p>
        </p:txBody>
      </p:sp>
      <p:grpSp>
        <p:nvGrpSpPr>
          <p:cNvPr id="10" name="Group 10"/>
          <p:cNvGrpSpPr/>
          <p:nvPr/>
        </p:nvGrpSpPr>
        <p:grpSpPr>
          <a:xfrm>
            <a:off x="5877119" y="9169298"/>
            <a:ext cx="6371325" cy="1117702"/>
            <a:chOff x="0" y="0"/>
            <a:chExt cx="8495100" cy="1490269"/>
          </a:xfrm>
        </p:grpSpPr>
        <p:grpSp>
          <p:nvGrpSpPr>
            <p:cNvPr id="11" name="Group 11"/>
            <p:cNvGrpSpPr/>
            <p:nvPr/>
          </p:nvGrpSpPr>
          <p:grpSpPr>
            <a:xfrm>
              <a:off x="0" y="0"/>
              <a:ext cx="8495100" cy="1490269"/>
              <a:chOff x="0" y="0"/>
              <a:chExt cx="1678045" cy="294374"/>
            </a:xfrm>
          </p:grpSpPr>
          <p:sp>
            <p:nvSpPr>
              <p:cNvPr id="12" name="Freeform 12"/>
              <p:cNvSpPr/>
              <p:nvPr/>
            </p:nvSpPr>
            <p:spPr>
              <a:xfrm>
                <a:off x="0" y="0"/>
                <a:ext cx="1678044" cy="294374"/>
              </a:xfrm>
              <a:custGeom>
                <a:avLst/>
                <a:gdLst/>
                <a:ahLst/>
                <a:cxnLst/>
                <a:rect l="l" t="t" r="r" b="b"/>
                <a:pathLst>
                  <a:path w="1678044" h="294374">
                    <a:moveTo>
                      <a:pt x="61971" y="0"/>
                    </a:moveTo>
                    <a:lnTo>
                      <a:pt x="1616073" y="0"/>
                    </a:lnTo>
                    <a:cubicBezTo>
                      <a:pt x="1650299" y="0"/>
                      <a:pt x="1678044" y="27745"/>
                      <a:pt x="1678044" y="61971"/>
                    </a:cubicBezTo>
                    <a:lnTo>
                      <a:pt x="1678044" y="232403"/>
                    </a:lnTo>
                    <a:cubicBezTo>
                      <a:pt x="1678044" y="248839"/>
                      <a:pt x="1671515" y="264601"/>
                      <a:pt x="1659894" y="276223"/>
                    </a:cubicBezTo>
                    <a:cubicBezTo>
                      <a:pt x="1648272" y="287845"/>
                      <a:pt x="1632509" y="294374"/>
                      <a:pt x="1616073" y="294374"/>
                    </a:cubicBezTo>
                    <a:lnTo>
                      <a:pt x="61971" y="294374"/>
                    </a:lnTo>
                    <a:cubicBezTo>
                      <a:pt x="45535" y="294374"/>
                      <a:pt x="29773" y="287845"/>
                      <a:pt x="18151" y="276223"/>
                    </a:cubicBezTo>
                    <a:cubicBezTo>
                      <a:pt x="6529" y="264601"/>
                      <a:pt x="0" y="248839"/>
                      <a:pt x="0" y="232403"/>
                    </a:cubicBezTo>
                    <a:lnTo>
                      <a:pt x="0" y="61971"/>
                    </a:lnTo>
                    <a:cubicBezTo>
                      <a:pt x="0" y="45535"/>
                      <a:pt x="6529" y="29773"/>
                      <a:pt x="18151" y="18151"/>
                    </a:cubicBezTo>
                    <a:cubicBezTo>
                      <a:pt x="29773" y="6529"/>
                      <a:pt x="45535" y="0"/>
                      <a:pt x="61971" y="0"/>
                    </a:cubicBezTo>
                    <a:close/>
                  </a:path>
                </a:pathLst>
              </a:custGeom>
              <a:solidFill>
                <a:srgbClr val="FFFFFF"/>
              </a:solidFill>
            </p:spPr>
            <p:txBody>
              <a:bodyPr/>
              <a:lstStyle/>
              <a:p>
                <a:endParaRPr lang="en-CA"/>
              </a:p>
            </p:txBody>
          </p:sp>
          <p:sp>
            <p:nvSpPr>
              <p:cNvPr id="13" name="TextBox 13"/>
              <p:cNvSpPr txBox="1"/>
              <p:nvPr/>
            </p:nvSpPr>
            <p:spPr>
              <a:xfrm>
                <a:off x="0" y="-47625"/>
                <a:ext cx="1678045" cy="341999"/>
              </a:xfrm>
              <a:prstGeom prst="rect">
                <a:avLst/>
              </a:prstGeom>
            </p:spPr>
            <p:txBody>
              <a:bodyPr lIns="50800" tIns="50800" rIns="50800" bIns="50800" rtlCol="0" anchor="ctr"/>
              <a:lstStyle/>
              <a:p>
                <a:pPr algn="ctr">
                  <a:lnSpc>
                    <a:spcPts val="2430"/>
                  </a:lnSpc>
                </a:pPr>
                <a:endParaRPr/>
              </a:p>
            </p:txBody>
          </p:sp>
        </p:grpSp>
        <p:sp>
          <p:nvSpPr>
            <p:cNvPr id="14" name="Freeform 14"/>
            <p:cNvSpPr/>
            <p:nvPr/>
          </p:nvSpPr>
          <p:spPr>
            <a:xfrm>
              <a:off x="514509" y="106298"/>
              <a:ext cx="7843301" cy="1277674"/>
            </a:xfrm>
            <a:custGeom>
              <a:avLst/>
              <a:gdLst/>
              <a:ahLst/>
              <a:cxnLst/>
              <a:rect l="l" t="t" r="r" b="b"/>
              <a:pathLst>
                <a:path w="7843301" h="1277674">
                  <a:moveTo>
                    <a:pt x="0" y="0"/>
                  </a:moveTo>
                  <a:lnTo>
                    <a:pt x="7843301" y="0"/>
                  </a:lnTo>
                  <a:lnTo>
                    <a:pt x="7843301" y="1277674"/>
                  </a:lnTo>
                  <a:lnTo>
                    <a:pt x="0" y="1277674"/>
                  </a:lnTo>
                  <a:lnTo>
                    <a:pt x="0" y="0"/>
                  </a:lnTo>
                  <a:close/>
                </a:path>
              </a:pathLst>
            </a:custGeom>
            <a:blipFill>
              <a:blip r:embed="rId5"/>
              <a:stretch>
                <a:fillRect t="-465" b="-465"/>
              </a:stretch>
            </a:blipFill>
          </p:spPr>
          <p:txBody>
            <a:bodyPr/>
            <a:lstStyle/>
            <a:p>
              <a:endParaRPr lang="en-CA"/>
            </a:p>
          </p:txBody>
        </p:sp>
      </p:gr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64861" y="410608"/>
            <a:ext cx="8616225" cy="1924051"/>
            <a:chOff x="0" y="0"/>
            <a:chExt cx="11488300" cy="2565402"/>
          </a:xfrm>
        </p:grpSpPr>
        <p:sp>
          <p:nvSpPr>
            <p:cNvPr id="3" name="Freeform 3"/>
            <p:cNvSpPr/>
            <p:nvPr/>
          </p:nvSpPr>
          <p:spPr>
            <a:xfrm>
              <a:off x="0" y="0"/>
              <a:ext cx="11488300" cy="2565402"/>
            </a:xfrm>
            <a:custGeom>
              <a:avLst/>
              <a:gdLst/>
              <a:ahLst/>
              <a:cxnLst/>
              <a:rect l="l" t="t" r="r" b="b"/>
              <a:pathLst>
                <a:path w="11488300" h="2565402">
                  <a:moveTo>
                    <a:pt x="0" y="0"/>
                  </a:moveTo>
                  <a:lnTo>
                    <a:pt x="11488300" y="0"/>
                  </a:lnTo>
                  <a:lnTo>
                    <a:pt x="11488300" y="2565402"/>
                  </a:lnTo>
                  <a:lnTo>
                    <a:pt x="0" y="2565402"/>
                  </a:lnTo>
                  <a:close/>
                </a:path>
              </a:pathLst>
            </a:custGeom>
            <a:solidFill>
              <a:srgbClr val="000000">
                <a:alpha val="0"/>
              </a:srgbClr>
            </a:solidFill>
          </p:spPr>
          <p:txBody>
            <a:bodyPr/>
            <a:lstStyle/>
            <a:p>
              <a:endParaRPr lang="en-CA"/>
            </a:p>
          </p:txBody>
        </p:sp>
        <p:sp>
          <p:nvSpPr>
            <p:cNvPr id="4" name="TextBox 4"/>
            <p:cNvSpPr txBox="1"/>
            <p:nvPr/>
          </p:nvSpPr>
          <p:spPr>
            <a:xfrm>
              <a:off x="0" y="85725"/>
              <a:ext cx="11488300" cy="2479677"/>
            </a:xfrm>
            <a:prstGeom prst="rect">
              <a:avLst/>
            </a:prstGeom>
          </p:spPr>
          <p:txBody>
            <a:bodyPr lIns="0" tIns="0" rIns="0" bIns="0" rtlCol="0" anchor="ctr"/>
            <a:lstStyle/>
            <a:p>
              <a:pPr algn="l">
                <a:lnSpc>
                  <a:spcPts val="8746"/>
                </a:lnSpc>
              </a:pPr>
              <a:r>
                <a:rPr lang="en-US" sz="8098">
                  <a:solidFill>
                    <a:srgbClr val="60BB46"/>
                  </a:solidFill>
                  <a:latin typeface="Hitchcut"/>
                  <a:ea typeface="Hitchcut"/>
                  <a:cs typeface="Hitchcut"/>
                  <a:sym typeface="Hitchcut"/>
                </a:rPr>
                <a:t>Qu’est-ce que le stress?</a:t>
              </a:r>
              <a:r>
                <a:rPr lang="en-US" sz="8098">
                  <a:solidFill>
                    <a:srgbClr val="000000"/>
                  </a:solidFill>
                  <a:latin typeface="Hitchcut"/>
                  <a:ea typeface="Hitchcut"/>
                  <a:cs typeface="Hitchcut"/>
                  <a:sym typeface="Hitchcut"/>
                </a:rPr>
                <a:t> </a:t>
              </a:r>
            </a:p>
          </p:txBody>
        </p:sp>
      </p:grpSp>
      <p:sp>
        <p:nvSpPr>
          <p:cNvPr id="5" name="Freeform 5"/>
          <p:cNvSpPr/>
          <p:nvPr/>
        </p:nvSpPr>
        <p:spPr>
          <a:xfrm>
            <a:off x="9285525" y="223258"/>
            <a:ext cx="9002475" cy="10063742"/>
          </a:xfrm>
          <a:custGeom>
            <a:avLst/>
            <a:gdLst/>
            <a:ahLst/>
            <a:cxnLst/>
            <a:rect l="l" t="t" r="r" b="b"/>
            <a:pathLst>
              <a:path w="9002475" h="10063742">
                <a:moveTo>
                  <a:pt x="0" y="0"/>
                </a:moveTo>
                <a:lnTo>
                  <a:pt x="9002475" y="0"/>
                </a:lnTo>
                <a:lnTo>
                  <a:pt x="9002475" y="10063742"/>
                </a:lnTo>
                <a:lnTo>
                  <a:pt x="0" y="10063742"/>
                </a:lnTo>
                <a:lnTo>
                  <a:pt x="0" y="0"/>
                </a:lnTo>
                <a:close/>
              </a:path>
            </a:pathLst>
          </a:custGeom>
          <a:blipFill>
            <a:blip r:embed="rId3">
              <a:extLst>
                <a:ext uri="{96DAC541-7B7A-43D3-8B79-37D633B846F1}">
                  <asvg:svgBlip xmlns:asvg="http://schemas.microsoft.com/office/drawing/2016/SVG/main" r:embed="rId4"/>
                </a:ext>
              </a:extLst>
            </a:blip>
            <a:stretch>
              <a:fillRect l="-24" r="-24"/>
            </a:stretch>
          </a:blipFill>
        </p:spPr>
        <p:txBody>
          <a:bodyPr/>
          <a:lstStyle/>
          <a:p>
            <a:endParaRPr lang="en-CA"/>
          </a:p>
        </p:txBody>
      </p:sp>
      <p:sp>
        <p:nvSpPr>
          <p:cNvPr id="6" name="TextBox 6"/>
          <p:cNvSpPr txBox="1"/>
          <p:nvPr/>
        </p:nvSpPr>
        <p:spPr>
          <a:xfrm>
            <a:off x="363146" y="2097172"/>
            <a:ext cx="9022286" cy="7638422"/>
          </a:xfrm>
          <a:prstGeom prst="rect">
            <a:avLst/>
          </a:prstGeom>
        </p:spPr>
        <p:txBody>
          <a:bodyPr lIns="0" tIns="0" rIns="0" bIns="0" rtlCol="0" anchor="t">
            <a:spAutoFit/>
          </a:bodyPr>
          <a:lstStyle/>
          <a:p>
            <a:pPr algn="l">
              <a:lnSpc>
                <a:spcPts val="4195"/>
              </a:lnSpc>
            </a:pPr>
            <a:endParaRPr/>
          </a:p>
          <a:p>
            <a:pPr marL="737870" lvl="2" indent="-245957" algn="l">
              <a:lnSpc>
                <a:spcPts val="3840"/>
              </a:lnSpc>
              <a:buFont typeface="Arial"/>
              <a:buChar char="⚬"/>
            </a:pPr>
            <a:r>
              <a:rPr lang="en-US" sz="3200">
                <a:solidFill>
                  <a:srgbClr val="000000"/>
                </a:solidFill>
                <a:latin typeface="Arial"/>
                <a:ea typeface="Arial"/>
                <a:cs typeface="Arial"/>
                <a:sym typeface="Arial"/>
              </a:rPr>
              <a:t>Une certaine dose de stress est nécessaire pour nous maintenir alertes et énergiques et nous aider à être plus performants.</a:t>
            </a:r>
          </a:p>
          <a:p>
            <a:pPr marL="737870" lvl="2" indent="-245957" algn="l">
              <a:lnSpc>
                <a:spcPts val="3840"/>
              </a:lnSpc>
            </a:pPr>
            <a:endParaRPr lang="en-US" sz="3200">
              <a:solidFill>
                <a:srgbClr val="000000"/>
              </a:solidFill>
              <a:latin typeface="Arial"/>
              <a:ea typeface="Arial"/>
              <a:cs typeface="Arial"/>
              <a:sym typeface="Arial"/>
            </a:endParaRPr>
          </a:p>
          <a:p>
            <a:pPr marL="737870" lvl="2" indent="-245957" algn="l">
              <a:lnSpc>
                <a:spcPts val="3840"/>
              </a:lnSpc>
              <a:buFont typeface="Arial"/>
              <a:buChar char="⚬"/>
            </a:pPr>
            <a:r>
              <a:rPr lang="en-US" sz="3200">
                <a:solidFill>
                  <a:srgbClr val="000000"/>
                </a:solidFill>
                <a:latin typeface="Arial"/>
                <a:ea typeface="Arial"/>
                <a:cs typeface="Arial"/>
                <a:sym typeface="Arial"/>
              </a:rPr>
              <a:t>Trop de stress et le fait de ne pas faire face à ces facteurs de stress dans notre vie peuvent interférer avec notre capacité à accomplir des tâches normales.</a:t>
            </a:r>
          </a:p>
          <a:p>
            <a:pPr marL="737870" lvl="2" indent="-245957" algn="l">
              <a:lnSpc>
                <a:spcPts val="3840"/>
              </a:lnSpc>
            </a:pPr>
            <a:endParaRPr lang="en-US" sz="3200">
              <a:solidFill>
                <a:srgbClr val="000000"/>
              </a:solidFill>
              <a:latin typeface="Arial"/>
              <a:ea typeface="Arial"/>
              <a:cs typeface="Arial"/>
              <a:sym typeface="Arial"/>
            </a:endParaRPr>
          </a:p>
          <a:p>
            <a:pPr marL="737870" lvl="2" indent="-245957" algn="l">
              <a:lnSpc>
                <a:spcPts val="3840"/>
              </a:lnSpc>
              <a:buFont typeface="Arial"/>
              <a:buChar char="⚬"/>
            </a:pPr>
            <a:r>
              <a:rPr lang="en-US" sz="3200">
                <a:solidFill>
                  <a:srgbClr val="000000"/>
                </a:solidFill>
                <a:latin typeface="Arial"/>
                <a:ea typeface="Arial"/>
                <a:cs typeface="Arial"/>
                <a:sym typeface="Arial"/>
              </a:rPr>
              <a:t>Le stress en général a un effet sur notre santé mentale et notre bien-être!</a:t>
            </a:r>
          </a:p>
        </p:txBody>
      </p:sp>
      <p:sp>
        <p:nvSpPr>
          <p:cNvPr id="7" name="TextBox 7"/>
          <p:cNvSpPr txBox="1"/>
          <p:nvPr/>
        </p:nvSpPr>
        <p:spPr>
          <a:xfrm rot="3156374">
            <a:off x="9334951" y="1008322"/>
            <a:ext cx="1382911" cy="548639"/>
          </a:xfrm>
          <a:prstGeom prst="rect">
            <a:avLst/>
          </a:prstGeom>
        </p:spPr>
        <p:txBody>
          <a:bodyPr lIns="0" tIns="0" rIns="0" bIns="0" rtlCol="0" anchor="t">
            <a:spAutoFit/>
          </a:bodyPr>
          <a:lstStyle/>
          <a:p>
            <a:pPr algn="ctr">
              <a:lnSpc>
                <a:spcPts val="3359"/>
              </a:lnSpc>
            </a:pPr>
            <a:r>
              <a:rPr lang="en-US" sz="2400">
                <a:solidFill>
                  <a:srgbClr val="000000"/>
                </a:solidFill>
                <a:latin typeface="Arial"/>
                <a:ea typeface="Arial"/>
                <a:cs typeface="Arial"/>
                <a:sym typeface="Arial"/>
              </a:rPr>
              <a:t>notes</a:t>
            </a:r>
          </a:p>
        </p:txBody>
      </p:sp>
      <p:sp>
        <p:nvSpPr>
          <p:cNvPr id="8" name="TextBox 8"/>
          <p:cNvSpPr txBox="1"/>
          <p:nvPr/>
        </p:nvSpPr>
        <p:spPr>
          <a:xfrm rot="-641675">
            <a:off x="15841485" y="1143389"/>
            <a:ext cx="2339543" cy="591032"/>
          </a:xfrm>
          <a:prstGeom prst="rect">
            <a:avLst/>
          </a:prstGeom>
        </p:spPr>
        <p:txBody>
          <a:bodyPr lIns="0" tIns="0" rIns="0" bIns="0" rtlCol="0" anchor="t">
            <a:spAutoFit/>
          </a:bodyPr>
          <a:lstStyle/>
          <a:p>
            <a:pPr algn="ctr">
              <a:lnSpc>
                <a:spcPts val="3541"/>
              </a:lnSpc>
            </a:pPr>
            <a:r>
              <a:rPr lang="en-US" sz="2529">
                <a:solidFill>
                  <a:srgbClr val="000000"/>
                </a:solidFill>
                <a:latin typeface="Arial"/>
                <a:ea typeface="Arial"/>
                <a:cs typeface="Arial"/>
                <a:sym typeface="Arial"/>
              </a:rPr>
              <a:t>attentes</a:t>
            </a:r>
          </a:p>
        </p:txBody>
      </p:sp>
      <p:sp>
        <p:nvSpPr>
          <p:cNvPr id="9" name="TextBox 9"/>
          <p:cNvSpPr txBox="1"/>
          <p:nvPr/>
        </p:nvSpPr>
        <p:spPr>
          <a:xfrm rot="-601930">
            <a:off x="10425754" y="7401562"/>
            <a:ext cx="1382911" cy="751332"/>
          </a:xfrm>
          <a:prstGeom prst="rect">
            <a:avLst/>
          </a:prstGeom>
        </p:spPr>
        <p:txBody>
          <a:bodyPr lIns="0" tIns="0" rIns="0" bIns="0" rtlCol="0" anchor="t">
            <a:spAutoFit/>
          </a:bodyPr>
          <a:lstStyle/>
          <a:p>
            <a:pPr algn="ctr">
              <a:lnSpc>
                <a:spcPts val="2664"/>
              </a:lnSpc>
            </a:pPr>
            <a:r>
              <a:rPr lang="en-US" sz="2400">
                <a:solidFill>
                  <a:srgbClr val="000000"/>
                </a:solidFill>
                <a:latin typeface="Arial"/>
                <a:ea typeface="Arial"/>
                <a:cs typeface="Arial"/>
                <a:sym typeface="Arial"/>
              </a:rPr>
              <a:t>qui suis-je?</a:t>
            </a:r>
          </a:p>
        </p:txBody>
      </p:sp>
      <p:grpSp>
        <p:nvGrpSpPr>
          <p:cNvPr id="10" name="Group 10"/>
          <p:cNvGrpSpPr/>
          <p:nvPr/>
        </p:nvGrpSpPr>
        <p:grpSpPr>
          <a:xfrm>
            <a:off x="5877119" y="9169298"/>
            <a:ext cx="6371325" cy="1117702"/>
            <a:chOff x="0" y="0"/>
            <a:chExt cx="8495100" cy="1490269"/>
          </a:xfrm>
        </p:grpSpPr>
        <p:grpSp>
          <p:nvGrpSpPr>
            <p:cNvPr id="11" name="Group 11"/>
            <p:cNvGrpSpPr/>
            <p:nvPr/>
          </p:nvGrpSpPr>
          <p:grpSpPr>
            <a:xfrm>
              <a:off x="0" y="0"/>
              <a:ext cx="8495100" cy="1490269"/>
              <a:chOff x="0" y="0"/>
              <a:chExt cx="1678045" cy="294374"/>
            </a:xfrm>
          </p:grpSpPr>
          <p:sp>
            <p:nvSpPr>
              <p:cNvPr id="12" name="Freeform 12"/>
              <p:cNvSpPr/>
              <p:nvPr/>
            </p:nvSpPr>
            <p:spPr>
              <a:xfrm>
                <a:off x="0" y="0"/>
                <a:ext cx="1678044" cy="294374"/>
              </a:xfrm>
              <a:custGeom>
                <a:avLst/>
                <a:gdLst/>
                <a:ahLst/>
                <a:cxnLst/>
                <a:rect l="l" t="t" r="r" b="b"/>
                <a:pathLst>
                  <a:path w="1678044" h="294374">
                    <a:moveTo>
                      <a:pt x="61971" y="0"/>
                    </a:moveTo>
                    <a:lnTo>
                      <a:pt x="1616073" y="0"/>
                    </a:lnTo>
                    <a:cubicBezTo>
                      <a:pt x="1650299" y="0"/>
                      <a:pt x="1678044" y="27745"/>
                      <a:pt x="1678044" y="61971"/>
                    </a:cubicBezTo>
                    <a:lnTo>
                      <a:pt x="1678044" y="232403"/>
                    </a:lnTo>
                    <a:cubicBezTo>
                      <a:pt x="1678044" y="248839"/>
                      <a:pt x="1671515" y="264601"/>
                      <a:pt x="1659894" y="276223"/>
                    </a:cubicBezTo>
                    <a:cubicBezTo>
                      <a:pt x="1648272" y="287845"/>
                      <a:pt x="1632509" y="294374"/>
                      <a:pt x="1616073" y="294374"/>
                    </a:cubicBezTo>
                    <a:lnTo>
                      <a:pt x="61971" y="294374"/>
                    </a:lnTo>
                    <a:cubicBezTo>
                      <a:pt x="45535" y="294374"/>
                      <a:pt x="29773" y="287845"/>
                      <a:pt x="18151" y="276223"/>
                    </a:cubicBezTo>
                    <a:cubicBezTo>
                      <a:pt x="6529" y="264601"/>
                      <a:pt x="0" y="248839"/>
                      <a:pt x="0" y="232403"/>
                    </a:cubicBezTo>
                    <a:lnTo>
                      <a:pt x="0" y="61971"/>
                    </a:lnTo>
                    <a:cubicBezTo>
                      <a:pt x="0" y="45535"/>
                      <a:pt x="6529" y="29773"/>
                      <a:pt x="18151" y="18151"/>
                    </a:cubicBezTo>
                    <a:cubicBezTo>
                      <a:pt x="29773" y="6529"/>
                      <a:pt x="45535" y="0"/>
                      <a:pt x="61971" y="0"/>
                    </a:cubicBezTo>
                    <a:close/>
                  </a:path>
                </a:pathLst>
              </a:custGeom>
              <a:solidFill>
                <a:srgbClr val="FFFFFF"/>
              </a:solidFill>
            </p:spPr>
            <p:txBody>
              <a:bodyPr/>
              <a:lstStyle/>
              <a:p>
                <a:endParaRPr lang="en-CA"/>
              </a:p>
            </p:txBody>
          </p:sp>
          <p:sp>
            <p:nvSpPr>
              <p:cNvPr id="13" name="TextBox 13"/>
              <p:cNvSpPr txBox="1"/>
              <p:nvPr/>
            </p:nvSpPr>
            <p:spPr>
              <a:xfrm>
                <a:off x="0" y="-47625"/>
                <a:ext cx="1678045" cy="341999"/>
              </a:xfrm>
              <a:prstGeom prst="rect">
                <a:avLst/>
              </a:prstGeom>
            </p:spPr>
            <p:txBody>
              <a:bodyPr lIns="50800" tIns="50800" rIns="50800" bIns="50800" rtlCol="0" anchor="ctr"/>
              <a:lstStyle/>
              <a:p>
                <a:pPr algn="ctr">
                  <a:lnSpc>
                    <a:spcPts val="2430"/>
                  </a:lnSpc>
                </a:pPr>
                <a:endParaRPr/>
              </a:p>
            </p:txBody>
          </p:sp>
        </p:grpSp>
        <p:sp>
          <p:nvSpPr>
            <p:cNvPr id="14" name="Freeform 14"/>
            <p:cNvSpPr/>
            <p:nvPr/>
          </p:nvSpPr>
          <p:spPr>
            <a:xfrm>
              <a:off x="514509" y="106298"/>
              <a:ext cx="7843301" cy="1277674"/>
            </a:xfrm>
            <a:custGeom>
              <a:avLst/>
              <a:gdLst/>
              <a:ahLst/>
              <a:cxnLst/>
              <a:rect l="l" t="t" r="r" b="b"/>
              <a:pathLst>
                <a:path w="7843301" h="1277674">
                  <a:moveTo>
                    <a:pt x="0" y="0"/>
                  </a:moveTo>
                  <a:lnTo>
                    <a:pt x="7843301" y="0"/>
                  </a:lnTo>
                  <a:lnTo>
                    <a:pt x="7843301" y="1277674"/>
                  </a:lnTo>
                  <a:lnTo>
                    <a:pt x="0" y="1277674"/>
                  </a:lnTo>
                  <a:lnTo>
                    <a:pt x="0" y="0"/>
                  </a:lnTo>
                  <a:close/>
                </a:path>
              </a:pathLst>
            </a:custGeom>
            <a:blipFill>
              <a:blip r:embed="rId5"/>
              <a:stretch>
                <a:fillRect t="-465" b="-465"/>
              </a:stretch>
            </a:blipFill>
          </p:spPr>
          <p:txBody>
            <a:bodyPr/>
            <a:lstStyle/>
            <a:p>
              <a:endParaRPr lang="en-CA"/>
            </a:p>
          </p:txBody>
        </p:sp>
      </p:gr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54305"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CA"/>
          </a:p>
        </p:txBody>
      </p:sp>
      <p:sp>
        <p:nvSpPr>
          <p:cNvPr id="3" name="Freeform 3"/>
          <p:cNvSpPr/>
          <p:nvPr/>
        </p:nvSpPr>
        <p:spPr>
          <a:xfrm>
            <a:off x="258013" y="223547"/>
            <a:ext cx="2588583" cy="4114800"/>
          </a:xfrm>
          <a:custGeom>
            <a:avLst/>
            <a:gdLst/>
            <a:ahLst/>
            <a:cxnLst/>
            <a:rect l="l" t="t" r="r" b="b"/>
            <a:pathLst>
              <a:path w="2588583" h="4114800">
                <a:moveTo>
                  <a:pt x="0" y="0"/>
                </a:moveTo>
                <a:lnTo>
                  <a:pt x="2588583" y="0"/>
                </a:lnTo>
                <a:lnTo>
                  <a:pt x="2588583"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t="-72" b="-72"/>
            </a:stretch>
          </a:blipFill>
        </p:spPr>
        <p:txBody>
          <a:bodyPr/>
          <a:lstStyle/>
          <a:p>
            <a:endParaRPr lang="en-CA"/>
          </a:p>
        </p:txBody>
      </p:sp>
      <p:sp>
        <p:nvSpPr>
          <p:cNvPr id="4" name="TextBox 4"/>
          <p:cNvSpPr txBox="1"/>
          <p:nvPr/>
        </p:nvSpPr>
        <p:spPr>
          <a:xfrm>
            <a:off x="258013" y="2042822"/>
            <a:ext cx="5885706" cy="1390650"/>
          </a:xfrm>
          <a:prstGeom prst="rect">
            <a:avLst/>
          </a:prstGeom>
        </p:spPr>
        <p:txBody>
          <a:bodyPr lIns="0" tIns="0" rIns="0" bIns="0" rtlCol="0" anchor="t">
            <a:spAutoFit/>
          </a:bodyPr>
          <a:lstStyle/>
          <a:p>
            <a:pPr algn="ctr">
              <a:lnSpc>
                <a:spcPts val="8400"/>
              </a:lnSpc>
            </a:pPr>
            <a:r>
              <a:rPr lang="en-US" sz="6000" b="1">
                <a:solidFill>
                  <a:srgbClr val="000000"/>
                </a:solidFill>
                <a:latin typeface="Arial Bold"/>
                <a:ea typeface="Arial Bold"/>
                <a:cs typeface="Arial Bold"/>
                <a:sym typeface="Arial Bold"/>
              </a:rPr>
              <a:t>Ordre du jour</a:t>
            </a:r>
          </a:p>
        </p:txBody>
      </p:sp>
      <p:sp>
        <p:nvSpPr>
          <p:cNvPr id="5" name="TextBox 5"/>
          <p:cNvSpPr txBox="1"/>
          <p:nvPr/>
        </p:nvSpPr>
        <p:spPr>
          <a:xfrm>
            <a:off x="6143719" y="1764048"/>
            <a:ext cx="9617679" cy="6049074"/>
          </a:xfrm>
          <a:prstGeom prst="rect">
            <a:avLst/>
          </a:prstGeom>
        </p:spPr>
        <p:txBody>
          <a:bodyPr lIns="0" tIns="0" rIns="0" bIns="0" rtlCol="0" anchor="t">
            <a:spAutoFit/>
          </a:bodyPr>
          <a:lstStyle/>
          <a:p>
            <a:pPr marL="586421" lvl="2" indent="-195474" algn="l">
              <a:lnSpc>
                <a:spcPts val="3739"/>
              </a:lnSpc>
              <a:buAutoNum type="arabicPeriod"/>
            </a:pPr>
            <a:r>
              <a:rPr lang="en-US" sz="2400">
                <a:solidFill>
                  <a:srgbClr val="000000"/>
                </a:solidFill>
                <a:latin typeface="Arial"/>
                <a:ea typeface="Arial"/>
                <a:cs typeface="Arial"/>
                <a:sym typeface="Arial"/>
              </a:rPr>
              <a:t>Bienvenue et revue de l’ordre du jour</a:t>
            </a:r>
          </a:p>
          <a:p>
            <a:pPr marL="586421" lvl="2" indent="-195474" algn="l">
              <a:lnSpc>
                <a:spcPts val="3739"/>
              </a:lnSpc>
              <a:buAutoNum type="arabicPeriod"/>
            </a:pPr>
            <a:r>
              <a:rPr lang="en-US" sz="2400">
                <a:solidFill>
                  <a:srgbClr val="000000"/>
                </a:solidFill>
                <a:latin typeface="Arial"/>
                <a:ea typeface="Arial"/>
                <a:cs typeface="Arial"/>
                <a:sym typeface="Arial"/>
              </a:rPr>
              <a:t>Lignes directrices pour un espace sûr</a:t>
            </a:r>
          </a:p>
          <a:p>
            <a:pPr marL="586421" lvl="2" indent="-195474" algn="l">
              <a:lnSpc>
                <a:spcPts val="3739"/>
              </a:lnSpc>
              <a:buAutoNum type="arabicPeriod"/>
            </a:pPr>
            <a:r>
              <a:rPr lang="en-US" sz="2400">
                <a:solidFill>
                  <a:srgbClr val="000000"/>
                </a:solidFill>
                <a:latin typeface="Arial"/>
                <a:ea typeface="Arial"/>
                <a:cs typeface="Arial"/>
                <a:sym typeface="Arial"/>
              </a:rPr>
              <a:t>Présentations </a:t>
            </a:r>
          </a:p>
          <a:p>
            <a:pPr marL="586421" lvl="2" indent="-195474" algn="l">
              <a:lnSpc>
                <a:spcPts val="3739"/>
              </a:lnSpc>
              <a:buAutoNum type="arabicPeriod"/>
            </a:pPr>
            <a:r>
              <a:rPr lang="en-US" sz="2400">
                <a:solidFill>
                  <a:srgbClr val="000000"/>
                </a:solidFill>
                <a:latin typeface="Arial"/>
                <a:ea typeface="Arial"/>
                <a:cs typeface="Arial"/>
                <a:sym typeface="Arial"/>
              </a:rPr>
              <a:t>Activité brise-glace</a:t>
            </a:r>
          </a:p>
          <a:p>
            <a:pPr marL="586421" lvl="2" indent="-195474" algn="l">
              <a:lnSpc>
                <a:spcPts val="3739"/>
              </a:lnSpc>
              <a:buAutoNum type="arabicPeriod"/>
            </a:pPr>
            <a:r>
              <a:rPr lang="en-US" sz="2400">
                <a:solidFill>
                  <a:srgbClr val="000000"/>
                </a:solidFill>
                <a:latin typeface="Arial"/>
                <a:ea typeface="Arial"/>
                <a:cs typeface="Arial"/>
                <a:sym typeface="Arial"/>
              </a:rPr>
              <a:t>Qu’est-ce que les JCBE et pourquoi sommes-nous ici aujourd’hui?</a:t>
            </a:r>
          </a:p>
          <a:p>
            <a:pPr marL="586421" lvl="2" indent="-195474" algn="l">
              <a:lnSpc>
                <a:spcPts val="3739"/>
              </a:lnSpc>
              <a:buAutoNum type="arabicPeriod"/>
            </a:pPr>
            <a:r>
              <a:rPr lang="en-US" sz="2400">
                <a:solidFill>
                  <a:srgbClr val="000000"/>
                </a:solidFill>
                <a:latin typeface="Arial"/>
                <a:ea typeface="Arial"/>
                <a:cs typeface="Arial"/>
                <a:sym typeface="Arial"/>
              </a:rPr>
              <a:t>Que vais-je en tirer?</a:t>
            </a:r>
          </a:p>
          <a:p>
            <a:pPr marL="586421" lvl="2" indent="-195474" algn="l">
              <a:lnSpc>
                <a:spcPts val="3739"/>
              </a:lnSpc>
              <a:buAutoNum type="arabicPeriod"/>
            </a:pPr>
            <a:r>
              <a:rPr lang="en-US" sz="2400">
                <a:solidFill>
                  <a:srgbClr val="000000"/>
                </a:solidFill>
                <a:latin typeface="Arial"/>
                <a:ea typeface="Arial"/>
                <a:cs typeface="Arial"/>
                <a:sym typeface="Arial"/>
              </a:rPr>
              <a:t>Continuum de la santé mentale</a:t>
            </a:r>
          </a:p>
          <a:p>
            <a:pPr marL="586421" lvl="2" indent="-195474" algn="l">
              <a:lnSpc>
                <a:spcPts val="3739"/>
              </a:lnSpc>
              <a:buAutoNum type="arabicPeriod"/>
            </a:pPr>
            <a:r>
              <a:rPr lang="en-US" sz="2400">
                <a:solidFill>
                  <a:srgbClr val="000000"/>
                </a:solidFill>
                <a:latin typeface="Arial"/>
                <a:ea typeface="Arial"/>
                <a:cs typeface="Arial"/>
                <a:sym typeface="Arial"/>
              </a:rPr>
              <a:t>Santé mentale, maladie mentale et stigmatisation</a:t>
            </a:r>
          </a:p>
          <a:p>
            <a:pPr marL="586421" lvl="2" indent="-195474" algn="l">
              <a:lnSpc>
                <a:spcPts val="3739"/>
              </a:lnSpc>
              <a:buAutoNum type="arabicPeriod"/>
            </a:pPr>
            <a:r>
              <a:rPr lang="en-US" sz="2400">
                <a:solidFill>
                  <a:srgbClr val="000000"/>
                </a:solidFill>
                <a:latin typeface="Arial"/>
                <a:ea typeface="Arial"/>
                <a:cs typeface="Arial"/>
                <a:sym typeface="Arial"/>
              </a:rPr>
              <a:t>Consommation de substances </a:t>
            </a:r>
          </a:p>
          <a:p>
            <a:pPr marL="586421" lvl="2" indent="-195474" algn="l">
              <a:lnSpc>
                <a:spcPts val="3739"/>
              </a:lnSpc>
              <a:buAutoNum type="arabicPeriod"/>
            </a:pPr>
            <a:r>
              <a:rPr lang="en-US" sz="2400">
                <a:solidFill>
                  <a:srgbClr val="000000"/>
                </a:solidFill>
                <a:latin typeface="Arial"/>
                <a:ea typeface="Arial"/>
                <a:cs typeface="Arial"/>
                <a:sym typeface="Arial"/>
              </a:rPr>
              <a:t>Bien-être</a:t>
            </a:r>
          </a:p>
          <a:p>
            <a:pPr marL="586421" lvl="2" indent="-195474" algn="l">
              <a:lnSpc>
                <a:spcPts val="3739"/>
              </a:lnSpc>
              <a:buAutoNum type="arabicPeriod"/>
            </a:pPr>
            <a:r>
              <a:rPr lang="en-US" sz="2400">
                <a:solidFill>
                  <a:srgbClr val="000000"/>
                </a:solidFill>
                <a:latin typeface="Arial"/>
                <a:ea typeface="Arial"/>
                <a:cs typeface="Arial"/>
                <a:sym typeface="Arial"/>
              </a:rPr>
              <a:t>Qu’est-ce que la stigmatisation? Pourquoi se produit-elle?</a:t>
            </a:r>
          </a:p>
          <a:p>
            <a:pPr marL="586421" lvl="2" indent="-195474" algn="l">
              <a:lnSpc>
                <a:spcPts val="3739"/>
              </a:lnSpc>
              <a:buAutoNum type="arabicPeriod"/>
            </a:pPr>
            <a:r>
              <a:rPr lang="en-US" sz="2400">
                <a:solidFill>
                  <a:srgbClr val="000000"/>
                </a:solidFill>
                <a:latin typeface="Arial"/>
                <a:ea typeface="Arial"/>
                <a:cs typeface="Arial"/>
                <a:sym typeface="Arial"/>
              </a:rPr>
              <a:t>Stress et sources de soutien </a:t>
            </a:r>
          </a:p>
          <a:p>
            <a:pPr marL="586421" lvl="2" indent="-195474" algn="l">
              <a:lnSpc>
                <a:spcPts val="3060"/>
              </a:lnSpc>
            </a:pPr>
            <a:endParaRPr lang="en-US" sz="2400">
              <a:solidFill>
                <a:srgbClr val="000000"/>
              </a:solidFill>
              <a:latin typeface="Arial"/>
              <a:ea typeface="Arial"/>
              <a:cs typeface="Arial"/>
              <a:sym typeface="Arial"/>
            </a:endParaRPr>
          </a:p>
        </p:txBody>
      </p:sp>
      <p:sp>
        <p:nvSpPr>
          <p:cNvPr id="6" name="Freeform 6"/>
          <p:cNvSpPr/>
          <p:nvPr/>
        </p:nvSpPr>
        <p:spPr>
          <a:xfrm>
            <a:off x="6229920" y="9065872"/>
            <a:ext cx="5828159" cy="958256"/>
          </a:xfrm>
          <a:custGeom>
            <a:avLst/>
            <a:gdLst/>
            <a:ahLst/>
            <a:cxnLst/>
            <a:rect l="l" t="t" r="r" b="b"/>
            <a:pathLst>
              <a:path w="5828159" h="958256">
                <a:moveTo>
                  <a:pt x="0" y="0"/>
                </a:moveTo>
                <a:lnTo>
                  <a:pt x="5828160" y="0"/>
                </a:lnTo>
                <a:lnTo>
                  <a:pt x="5828160" y="958255"/>
                </a:lnTo>
                <a:lnTo>
                  <a:pt x="0" y="958255"/>
                </a:lnTo>
                <a:lnTo>
                  <a:pt x="0" y="0"/>
                </a:lnTo>
                <a:close/>
              </a:path>
            </a:pathLst>
          </a:custGeom>
          <a:blipFill>
            <a:blip r:embed="rId7"/>
            <a:stretch>
              <a:fillRect/>
            </a:stretch>
          </a:blipFill>
        </p:spPr>
        <p:txBody>
          <a:bodyPr/>
          <a:lstStyle/>
          <a:p>
            <a:endParaRPr lang="en-CA"/>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661663" y="762186"/>
            <a:ext cx="6648296" cy="3632047"/>
            <a:chOff x="0" y="0"/>
            <a:chExt cx="8864395" cy="4842730"/>
          </a:xfrm>
        </p:grpSpPr>
        <p:sp>
          <p:nvSpPr>
            <p:cNvPr id="3" name="Freeform 3"/>
            <p:cNvSpPr/>
            <p:nvPr/>
          </p:nvSpPr>
          <p:spPr>
            <a:xfrm>
              <a:off x="0" y="0"/>
              <a:ext cx="8864395" cy="4842730"/>
            </a:xfrm>
            <a:custGeom>
              <a:avLst/>
              <a:gdLst/>
              <a:ahLst/>
              <a:cxnLst/>
              <a:rect l="l" t="t" r="r" b="b"/>
              <a:pathLst>
                <a:path w="8864395" h="4842730">
                  <a:moveTo>
                    <a:pt x="0" y="0"/>
                  </a:moveTo>
                  <a:lnTo>
                    <a:pt x="8864395" y="0"/>
                  </a:lnTo>
                  <a:lnTo>
                    <a:pt x="8864395" y="4842730"/>
                  </a:lnTo>
                  <a:lnTo>
                    <a:pt x="0" y="4842730"/>
                  </a:lnTo>
                  <a:close/>
                </a:path>
              </a:pathLst>
            </a:custGeom>
            <a:solidFill>
              <a:srgbClr val="000000">
                <a:alpha val="0"/>
              </a:srgbClr>
            </a:solidFill>
          </p:spPr>
          <p:txBody>
            <a:bodyPr/>
            <a:lstStyle/>
            <a:p>
              <a:endParaRPr lang="en-CA"/>
            </a:p>
          </p:txBody>
        </p:sp>
        <p:sp>
          <p:nvSpPr>
            <p:cNvPr id="4" name="TextBox 4"/>
            <p:cNvSpPr txBox="1"/>
            <p:nvPr/>
          </p:nvSpPr>
          <p:spPr>
            <a:xfrm>
              <a:off x="0" y="85725"/>
              <a:ext cx="8864395" cy="4757005"/>
            </a:xfrm>
            <a:prstGeom prst="rect">
              <a:avLst/>
            </a:prstGeom>
          </p:spPr>
          <p:txBody>
            <a:bodyPr lIns="0" tIns="0" rIns="0" bIns="0" rtlCol="0" anchor="b"/>
            <a:lstStyle/>
            <a:p>
              <a:pPr algn="l">
                <a:lnSpc>
                  <a:spcPts val="8746"/>
                </a:lnSpc>
              </a:pPr>
              <a:r>
                <a:rPr lang="en-US" sz="8098">
                  <a:solidFill>
                    <a:srgbClr val="60BB46"/>
                  </a:solidFill>
                  <a:latin typeface="Hitchcut"/>
                  <a:ea typeface="Hitchcut"/>
                  <a:cs typeface="Hitchcut"/>
                  <a:sym typeface="Hitchcut"/>
                </a:rPr>
                <a:t>Courbe de performance par rapport au stress</a:t>
              </a:r>
            </a:p>
          </p:txBody>
        </p:sp>
      </p:grpSp>
      <p:sp>
        <p:nvSpPr>
          <p:cNvPr id="5" name="Freeform 5"/>
          <p:cNvSpPr/>
          <p:nvPr/>
        </p:nvSpPr>
        <p:spPr>
          <a:xfrm>
            <a:off x="6752356" y="9389024"/>
            <a:ext cx="4783288" cy="608161"/>
          </a:xfrm>
          <a:custGeom>
            <a:avLst/>
            <a:gdLst/>
            <a:ahLst/>
            <a:cxnLst/>
            <a:rect l="l" t="t" r="r" b="b"/>
            <a:pathLst>
              <a:path w="4783288" h="608161">
                <a:moveTo>
                  <a:pt x="0" y="0"/>
                </a:moveTo>
                <a:lnTo>
                  <a:pt x="4783288" y="0"/>
                </a:lnTo>
                <a:lnTo>
                  <a:pt x="4783288" y="608161"/>
                </a:lnTo>
                <a:lnTo>
                  <a:pt x="0" y="608161"/>
                </a:lnTo>
                <a:lnTo>
                  <a:pt x="0" y="0"/>
                </a:lnTo>
                <a:close/>
              </a:path>
            </a:pathLst>
          </a:custGeom>
          <a:blipFill>
            <a:blip r:embed="rId3">
              <a:extLst>
                <a:ext uri="{96DAC541-7B7A-43D3-8B79-37D633B846F1}">
                  <asvg:svgBlip xmlns:asvg="http://schemas.microsoft.com/office/drawing/2016/SVG/main" r:embed="rId4"/>
                </a:ext>
              </a:extLst>
            </a:blip>
            <a:stretch>
              <a:fillRect t="-818" b="-818"/>
            </a:stretch>
          </a:blipFill>
        </p:spPr>
        <p:txBody>
          <a:bodyPr/>
          <a:lstStyle/>
          <a:p>
            <a:endParaRPr lang="en-CA"/>
          </a:p>
        </p:txBody>
      </p:sp>
      <p:sp>
        <p:nvSpPr>
          <p:cNvPr id="6" name="Freeform 6"/>
          <p:cNvSpPr/>
          <p:nvPr/>
        </p:nvSpPr>
        <p:spPr>
          <a:xfrm>
            <a:off x="7211484" y="2040298"/>
            <a:ext cx="10220708" cy="6809547"/>
          </a:xfrm>
          <a:custGeom>
            <a:avLst/>
            <a:gdLst/>
            <a:ahLst/>
            <a:cxnLst/>
            <a:rect l="l" t="t" r="r" b="b"/>
            <a:pathLst>
              <a:path w="10220708" h="6809547">
                <a:moveTo>
                  <a:pt x="0" y="0"/>
                </a:moveTo>
                <a:lnTo>
                  <a:pt x="10220708" y="0"/>
                </a:lnTo>
                <a:lnTo>
                  <a:pt x="10220708" y="6809547"/>
                </a:lnTo>
                <a:lnTo>
                  <a:pt x="0" y="6809547"/>
                </a:lnTo>
                <a:lnTo>
                  <a:pt x="0" y="0"/>
                </a:lnTo>
                <a:close/>
              </a:path>
            </a:pathLst>
          </a:custGeom>
          <a:blipFill>
            <a:blip r:embed="rId5"/>
            <a:stretch>
              <a:fillRect/>
            </a:stretch>
          </a:blipFill>
        </p:spPr>
        <p:txBody>
          <a:bodyPr/>
          <a:lstStyle/>
          <a:p>
            <a:endParaRPr lang="en-CA"/>
          </a:p>
        </p:txBody>
      </p:sp>
      <p:grpSp>
        <p:nvGrpSpPr>
          <p:cNvPr id="7" name="Group 7"/>
          <p:cNvGrpSpPr/>
          <p:nvPr/>
        </p:nvGrpSpPr>
        <p:grpSpPr>
          <a:xfrm>
            <a:off x="-75269" y="-47820"/>
            <a:ext cx="18438539" cy="10334820"/>
            <a:chOff x="0" y="0"/>
            <a:chExt cx="24584719" cy="13779760"/>
          </a:xfrm>
        </p:grpSpPr>
        <p:sp>
          <p:nvSpPr>
            <p:cNvPr id="8" name="Freeform 8"/>
            <p:cNvSpPr/>
            <p:nvPr/>
          </p:nvSpPr>
          <p:spPr>
            <a:xfrm>
              <a:off x="0" y="0"/>
              <a:ext cx="24584661" cy="13779754"/>
            </a:xfrm>
            <a:custGeom>
              <a:avLst/>
              <a:gdLst/>
              <a:ahLst/>
              <a:cxnLst/>
              <a:rect l="l" t="t" r="r" b="b"/>
              <a:pathLst>
                <a:path w="24584661" h="13779754">
                  <a:moveTo>
                    <a:pt x="0" y="0"/>
                  </a:moveTo>
                  <a:lnTo>
                    <a:pt x="24584661" y="0"/>
                  </a:lnTo>
                  <a:lnTo>
                    <a:pt x="24584661" y="13779754"/>
                  </a:lnTo>
                  <a:lnTo>
                    <a:pt x="0" y="13779754"/>
                  </a:lnTo>
                  <a:lnTo>
                    <a:pt x="0" y="0"/>
                  </a:lnTo>
                  <a:close/>
                </a:path>
              </a:pathLst>
            </a:custGeom>
            <a:blipFill>
              <a:blip r:embed="rId6"/>
              <a:stretch>
                <a:fillRect t="-178" b="-178"/>
              </a:stretch>
            </a:blipFill>
          </p:spPr>
          <p:txBody>
            <a:bodyPr/>
            <a:lstStyle/>
            <a:p>
              <a:endParaRPr lang="en-CA"/>
            </a:p>
          </p:txBody>
        </p:sp>
      </p:grpSp>
      <p:grpSp>
        <p:nvGrpSpPr>
          <p:cNvPr id="9" name="Group 9"/>
          <p:cNvGrpSpPr/>
          <p:nvPr/>
        </p:nvGrpSpPr>
        <p:grpSpPr>
          <a:xfrm>
            <a:off x="5877119" y="9169298"/>
            <a:ext cx="6371325" cy="1117702"/>
            <a:chOff x="0" y="0"/>
            <a:chExt cx="8495100" cy="1490269"/>
          </a:xfrm>
        </p:grpSpPr>
        <p:grpSp>
          <p:nvGrpSpPr>
            <p:cNvPr id="10" name="Group 10"/>
            <p:cNvGrpSpPr/>
            <p:nvPr/>
          </p:nvGrpSpPr>
          <p:grpSpPr>
            <a:xfrm>
              <a:off x="0" y="0"/>
              <a:ext cx="8495100" cy="1490269"/>
              <a:chOff x="0" y="0"/>
              <a:chExt cx="1678045" cy="294374"/>
            </a:xfrm>
          </p:grpSpPr>
          <p:sp>
            <p:nvSpPr>
              <p:cNvPr id="11" name="Freeform 11"/>
              <p:cNvSpPr/>
              <p:nvPr/>
            </p:nvSpPr>
            <p:spPr>
              <a:xfrm>
                <a:off x="0" y="0"/>
                <a:ext cx="1678044" cy="294374"/>
              </a:xfrm>
              <a:custGeom>
                <a:avLst/>
                <a:gdLst/>
                <a:ahLst/>
                <a:cxnLst/>
                <a:rect l="l" t="t" r="r" b="b"/>
                <a:pathLst>
                  <a:path w="1678044" h="294374">
                    <a:moveTo>
                      <a:pt x="61971" y="0"/>
                    </a:moveTo>
                    <a:lnTo>
                      <a:pt x="1616073" y="0"/>
                    </a:lnTo>
                    <a:cubicBezTo>
                      <a:pt x="1650299" y="0"/>
                      <a:pt x="1678044" y="27745"/>
                      <a:pt x="1678044" y="61971"/>
                    </a:cubicBezTo>
                    <a:lnTo>
                      <a:pt x="1678044" y="232403"/>
                    </a:lnTo>
                    <a:cubicBezTo>
                      <a:pt x="1678044" y="248839"/>
                      <a:pt x="1671515" y="264601"/>
                      <a:pt x="1659894" y="276223"/>
                    </a:cubicBezTo>
                    <a:cubicBezTo>
                      <a:pt x="1648272" y="287845"/>
                      <a:pt x="1632509" y="294374"/>
                      <a:pt x="1616073" y="294374"/>
                    </a:cubicBezTo>
                    <a:lnTo>
                      <a:pt x="61971" y="294374"/>
                    </a:lnTo>
                    <a:cubicBezTo>
                      <a:pt x="45535" y="294374"/>
                      <a:pt x="29773" y="287845"/>
                      <a:pt x="18151" y="276223"/>
                    </a:cubicBezTo>
                    <a:cubicBezTo>
                      <a:pt x="6529" y="264601"/>
                      <a:pt x="0" y="248839"/>
                      <a:pt x="0" y="232403"/>
                    </a:cubicBezTo>
                    <a:lnTo>
                      <a:pt x="0" y="61971"/>
                    </a:lnTo>
                    <a:cubicBezTo>
                      <a:pt x="0" y="45535"/>
                      <a:pt x="6529" y="29773"/>
                      <a:pt x="18151" y="18151"/>
                    </a:cubicBezTo>
                    <a:cubicBezTo>
                      <a:pt x="29773" y="6529"/>
                      <a:pt x="45535" y="0"/>
                      <a:pt x="61971" y="0"/>
                    </a:cubicBezTo>
                    <a:close/>
                  </a:path>
                </a:pathLst>
              </a:custGeom>
              <a:solidFill>
                <a:srgbClr val="FFFFFF"/>
              </a:solidFill>
            </p:spPr>
            <p:txBody>
              <a:bodyPr/>
              <a:lstStyle/>
              <a:p>
                <a:endParaRPr lang="en-CA"/>
              </a:p>
            </p:txBody>
          </p:sp>
          <p:sp>
            <p:nvSpPr>
              <p:cNvPr id="12" name="TextBox 12"/>
              <p:cNvSpPr txBox="1"/>
              <p:nvPr/>
            </p:nvSpPr>
            <p:spPr>
              <a:xfrm>
                <a:off x="0" y="-47625"/>
                <a:ext cx="1678045" cy="341999"/>
              </a:xfrm>
              <a:prstGeom prst="rect">
                <a:avLst/>
              </a:prstGeom>
            </p:spPr>
            <p:txBody>
              <a:bodyPr lIns="50800" tIns="50800" rIns="50800" bIns="50800" rtlCol="0" anchor="ctr"/>
              <a:lstStyle/>
              <a:p>
                <a:pPr algn="ctr">
                  <a:lnSpc>
                    <a:spcPts val="2430"/>
                  </a:lnSpc>
                </a:pPr>
                <a:endParaRPr/>
              </a:p>
            </p:txBody>
          </p:sp>
        </p:grpSp>
        <p:sp>
          <p:nvSpPr>
            <p:cNvPr id="13" name="Freeform 13"/>
            <p:cNvSpPr/>
            <p:nvPr/>
          </p:nvSpPr>
          <p:spPr>
            <a:xfrm>
              <a:off x="514509" y="106298"/>
              <a:ext cx="7843301" cy="1277674"/>
            </a:xfrm>
            <a:custGeom>
              <a:avLst/>
              <a:gdLst/>
              <a:ahLst/>
              <a:cxnLst/>
              <a:rect l="l" t="t" r="r" b="b"/>
              <a:pathLst>
                <a:path w="7843301" h="1277674">
                  <a:moveTo>
                    <a:pt x="0" y="0"/>
                  </a:moveTo>
                  <a:lnTo>
                    <a:pt x="7843301" y="0"/>
                  </a:lnTo>
                  <a:lnTo>
                    <a:pt x="7843301" y="1277674"/>
                  </a:lnTo>
                  <a:lnTo>
                    <a:pt x="0" y="1277674"/>
                  </a:lnTo>
                  <a:lnTo>
                    <a:pt x="0" y="0"/>
                  </a:lnTo>
                  <a:close/>
                </a:path>
              </a:pathLst>
            </a:custGeom>
            <a:blipFill>
              <a:blip r:embed="rId7"/>
              <a:stretch>
                <a:fillRect t="-465" b="-465"/>
              </a:stretch>
            </a:blipFill>
          </p:spPr>
          <p:txBody>
            <a:bodyPr/>
            <a:lstStyle/>
            <a:p>
              <a:endParaRPr lang="en-CA"/>
            </a:p>
          </p:txBody>
        </p:sp>
      </p:gr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gradFill rotWithShape="1">
          <a:gsLst>
            <a:gs pos="0">
              <a:srgbClr val="CDFFD8">
                <a:alpha val="100000"/>
              </a:srgbClr>
            </a:gs>
            <a:gs pos="100000">
              <a:srgbClr val="94B9FF">
                <a:alpha val="100000"/>
              </a:srgbClr>
            </a:gs>
          </a:gsLst>
          <a:lin ang="0"/>
        </a:gradFill>
        <a:effectLst/>
      </p:bgPr>
    </p:bg>
    <p:spTree>
      <p:nvGrpSpPr>
        <p:cNvPr id="1" name=""/>
        <p:cNvGrpSpPr/>
        <p:nvPr/>
      </p:nvGrpSpPr>
      <p:grpSpPr>
        <a:xfrm>
          <a:off x="0" y="0"/>
          <a:ext cx="0" cy="0"/>
          <a:chOff x="0" y="0"/>
          <a:chExt cx="0" cy="0"/>
        </a:xfrm>
      </p:grpSpPr>
      <p:sp>
        <p:nvSpPr>
          <p:cNvPr id="2" name="TextBox 2"/>
          <p:cNvSpPr txBox="1"/>
          <p:nvPr/>
        </p:nvSpPr>
        <p:spPr>
          <a:xfrm>
            <a:off x="10514460" y="2997569"/>
            <a:ext cx="7188647" cy="4158512"/>
          </a:xfrm>
          <a:prstGeom prst="rect">
            <a:avLst/>
          </a:prstGeom>
        </p:spPr>
        <p:txBody>
          <a:bodyPr lIns="0" tIns="0" rIns="0" bIns="0" rtlCol="0" anchor="t">
            <a:spAutoFit/>
          </a:bodyPr>
          <a:lstStyle/>
          <a:p>
            <a:pPr algn="ctr">
              <a:lnSpc>
                <a:spcPts val="9504"/>
              </a:lnSpc>
            </a:pPr>
            <a:r>
              <a:rPr lang="en-US" sz="8800" b="1">
                <a:solidFill>
                  <a:srgbClr val="761D8F"/>
                </a:solidFill>
                <a:latin typeface="Arial Bold"/>
                <a:ea typeface="Arial Bold"/>
                <a:cs typeface="Arial Bold"/>
                <a:sym typeface="Arial Bold"/>
              </a:rPr>
              <a:t>Activité du continuum humain</a:t>
            </a:r>
          </a:p>
        </p:txBody>
      </p:sp>
      <p:grpSp>
        <p:nvGrpSpPr>
          <p:cNvPr id="3" name="Group 3"/>
          <p:cNvGrpSpPr/>
          <p:nvPr/>
        </p:nvGrpSpPr>
        <p:grpSpPr>
          <a:xfrm>
            <a:off x="662027" y="1028700"/>
            <a:ext cx="9597201" cy="8229600"/>
            <a:chOff x="0" y="0"/>
            <a:chExt cx="12796268" cy="10972800"/>
          </a:xfrm>
        </p:grpSpPr>
        <p:sp>
          <p:nvSpPr>
            <p:cNvPr id="4" name="Freeform 4"/>
            <p:cNvSpPr/>
            <p:nvPr/>
          </p:nvSpPr>
          <p:spPr>
            <a:xfrm>
              <a:off x="0" y="0"/>
              <a:ext cx="12796266" cy="10972800"/>
            </a:xfrm>
            <a:custGeom>
              <a:avLst/>
              <a:gdLst/>
              <a:ahLst/>
              <a:cxnLst/>
              <a:rect l="l" t="t" r="r" b="b"/>
              <a:pathLst>
                <a:path w="12796266" h="10972800">
                  <a:moveTo>
                    <a:pt x="0" y="0"/>
                  </a:moveTo>
                  <a:lnTo>
                    <a:pt x="12796266" y="0"/>
                  </a:lnTo>
                  <a:lnTo>
                    <a:pt x="12796266" y="10972800"/>
                  </a:lnTo>
                  <a:lnTo>
                    <a:pt x="0" y="10972800"/>
                  </a:lnTo>
                  <a:lnTo>
                    <a:pt x="0" y="0"/>
                  </a:lnTo>
                  <a:close/>
                </a:path>
              </a:pathLst>
            </a:custGeom>
            <a:blipFill>
              <a:blip r:embed="rId3"/>
              <a:stretch>
                <a:fillRect l="-7" r="-7"/>
              </a:stretch>
            </a:blipFill>
          </p:spPr>
          <p:txBody>
            <a:bodyPr/>
            <a:lstStyle/>
            <a:p>
              <a:endParaRPr lang="en-CA"/>
            </a:p>
          </p:txBody>
        </p:sp>
      </p:grpSp>
      <p:grpSp>
        <p:nvGrpSpPr>
          <p:cNvPr id="5" name="Group 5"/>
          <p:cNvGrpSpPr/>
          <p:nvPr/>
        </p:nvGrpSpPr>
        <p:grpSpPr>
          <a:xfrm>
            <a:off x="5877119" y="9169298"/>
            <a:ext cx="6371325" cy="1117702"/>
            <a:chOff x="0" y="0"/>
            <a:chExt cx="8495100" cy="1490269"/>
          </a:xfrm>
        </p:grpSpPr>
        <p:grpSp>
          <p:nvGrpSpPr>
            <p:cNvPr id="6" name="Group 6"/>
            <p:cNvGrpSpPr/>
            <p:nvPr/>
          </p:nvGrpSpPr>
          <p:grpSpPr>
            <a:xfrm>
              <a:off x="0" y="0"/>
              <a:ext cx="8495100" cy="1490269"/>
              <a:chOff x="0" y="0"/>
              <a:chExt cx="1678045" cy="294374"/>
            </a:xfrm>
          </p:grpSpPr>
          <p:sp>
            <p:nvSpPr>
              <p:cNvPr id="7" name="Freeform 7"/>
              <p:cNvSpPr/>
              <p:nvPr/>
            </p:nvSpPr>
            <p:spPr>
              <a:xfrm>
                <a:off x="0" y="0"/>
                <a:ext cx="1678044" cy="294374"/>
              </a:xfrm>
              <a:custGeom>
                <a:avLst/>
                <a:gdLst/>
                <a:ahLst/>
                <a:cxnLst/>
                <a:rect l="l" t="t" r="r" b="b"/>
                <a:pathLst>
                  <a:path w="1678044" h="294374">
                    <a:moveTo>
                      <a:pt x="61971" y="0"/>
                    </a:moveTo>
                    <a:lnTo>
                      <a:pt x="1616073" y="0"/>
                    </a:lnTo>
                    <a:cubicBezTo>
                      <a:pt x="1650299" y="0"/>
                      <a:pt x="1678044" y="27745"/>
                      <a:pt x="1678044" y="61971"/>
                    </a:cubicBezTo>
                    <a:lnTo>
                      <a:pt x="1678044" y="232403"/>
                    </a:lnTo>
                    <a:cubicBezTo>
                      <a:pt x="1678044" y="248839"/>
                      <a:pt x="1671515" y="264601"/>
                      <a:pt x="1659894" y="276223"/>
                    </a:cubicBezTo>
                    <a:cubicBezTo>
                      <a:pt x="1648272" y="287845"/>
                      <a:pt x="1632509" y="294374"/>
                      <a:pt x="1616073" y="294374"/>
                    </a:cubicBezTo>
                    <a:lnTo>
                      <a:pt x="61971" y="294374"/>
                    </a:lnTo>
                    <a:cubicBezTo>
                      <a:pt x="45535" y="294374"/>
                      <a:pt x="29773" y="287845"/>
                      <a:pt x="18151" y="276223"/>
                    </a:cubicBezTo>
                    <a:cubicBezTo>
                      <a:pt x="6529" y="264601"/>
                      <a:pt x="0" y="248839"/>
                      <a:pt x="0" y="232403"/>
                    </a:cubicBezTo>
                    <a:lnTo>
                      <a:pt x="0" y="61971"/>
                    </a:lnTo>
                    <a:cubicBezTo>
                      <a:pt x="0" y="45535"/>
                      <a:pt x="6529" y="29773"/>
                      <a:pt x="18151" y="18151"/>
                    </a:cubicBezTo>
                    <a:cubicBezTo>
                      <a:pt x="29773" y="6529"/>
                      <a:pt x="45535" y="0"/>
                      <a:pt x="61971" y="0"/>
                    </a:cubicBezTo>
                    <a:close/>
                  </a:path>
                </a:pathLst>
              </a:custGeom>
              <a:solidFill>
                <a:srgbClr val="FFFFFF"/>
              </a:solidFill>
            </p:spPr>
            <p:txBody>
              <a:bodyPr/>
              <a:lstStyle/>
              <a:p>
                <a:endParaRPr lang="en-CA"/>
              </a:p>
            </p:txBody>
          </p:sp>
          <p:sp>
            <p:nvSpPr>
              <p:cNvPr id="8" name="TextBox 8"/>
              <p:cNvSpPr txBox="1"/>
              <p:nvPr/>
            </p:nvSpPr>
            <p:spPr>
              <a:xfrm>
                <a:off x="0" y="-47625"/>
                <a:ext cx="1678045" cy="341999"/>
              </a:xfrm>
              <a:prstGeom prst="rect">
                <a:avLst/>
              </a:prstGeom>
            </p:spPr>
            <p:txBody>
              <a:bodyPr lIns="50800" tIns="50800" rIns="50800" bIns="50800" rtlCol="0" anchor="ctr"/>
              <a:lstStyle/>
              <a:p>
                <a:pPr algn="ctr">
                  <a:lnSpc>
                    <a:spcPts val="2430"/>
                  </a:lnSpc>
                </a:pPr>
                <a:endParaRPr/>
              </a:p>
            </p:txBody>
          </p:sp>
        </p:grpSp>
        <p:sp>
          <p:nvSpPr>
            <p:cNvPr id="9" name="Freeform 9"/>
            <p:cNvSpPr/>
            <p:nvPr/>
          </p:nvSpPr>
          <p:spPr>
            <a:xfrm>
              <a:off x="514509" y="106298"/>
              <a:ext cx="7843301" cy="1277674"/>
            </a:xfrm>
            <a:custGeom>
              <a:avLst/>
              <a:gdLst/>
              <a:ahLst/>
              <a:cxnLst/>
              <a:rect l="l" t="t" r="r" b="b"/>
              <a:pathLst>
                <a:path w="7843301" h="1277674">
                  <a:moveTo>
                    <a:pt x="0" y="0"/>
                  </a:moveTo>
                  <a:lnTo>
                    <a:pt x="7843301" y="0"/>
                  </a:lnTo>
                  <a:lnTo>
                    <a:pt x="7843301" y="1277674"/>
                  </a:lnTo>
                  <a:lnTo>
                    <a:pt x="0" y="1277674"/>
                  </a:lnTo>
                  <a:lnTo>
                    <a:pt x="0" y="0"/>
                  </a:lnTo>
                  <a:close/>
                </a:path>
              </a:pathLst>
            </a:custGeom>
            <a:blipFill>
              <a:blip r:embed="rId4"/>
              <a:stretch>
                <a:fillRect t="-465" b="-465"/>
              </a:stretch>
            </a:blipFill>
          </p:spPr>
          <p:txBody>
            <a:bodyPr/>
            <a:lstStyle/>
            <a:p>
              <a:endParaRPr lang="en-CA"/>
            </a:p>
          </p:txBody>
        </p:sp>
      </p:gr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6162" y="0"/>
            <a:ext cx="18384162" cy="10287000"/>
            <a:chOff x="0" y="0"/>
            <a:chExt cx="24512216" cy="13716000"/>
          </a:xfrm>
        </p:grpSpPr>
        <p:sp>
          <p:nvSpPr>
            <p:cNvPr id="3" name="Freeform 3"/>
            <p:cNvSpPr/>
            <p:nvPr/>
          </p:nvSpPr>
          <p:spPr>
            <a:xfrm>
              <a:off x="0" y="0"/>
              <a:ext cx="24512270" cy="13716000"/>
            </a:xfrm>
            <a:custGeom>
              <a:avLst/>
              <a:gdLst/>
              <a:ahLst/>
              <a:cxnLst/>
              <a:rect l="l" t="t" r="r" b="b"/>
              <a:pathLst>
                <a:path w="24512270" h="13716000">
                  <a:moveTo>
                    <a:pt x="0" y="0"/>
                  </a:moveTo>
                  <a:lnTo>
                    <a:pt x="24512270" y="0"/>
                  </a:lnTo>
                  <a:lnTo>
                    <a:pt x="24512270" y="13716000"/>
                  </a:lnTo>
                  <a:lnTo>
                    <a:pt x="0" y="13716000"/>
                  </a:lnTo>
                  <a:lnTo>
                    <a:pt x="0" y="0"/>
                  </a:lnTo>
                  <a:close/>
                </a:path>
              </a:pathLst>
            </a:custGeom>
            <a:blipFill>
              <a:blip r:embed="rId3"/>
              <a:stretch>
                <a:fillRect t="-262" b="-262"/>
              </a:stretch>
            </a:blipFill>
          </p:spPr>
          <p:txBody>
            <a:bodyPr/>
            <a:lstStyle/>
            <a:p>
              <a:endParaRPr lang="en-CA"/>
            </a:p>
          </p:txBody>
        </p:sp>
      </p:grpSp>
      <p:grpSp>
        <p:nvGrpSpPr>
          <p:cNvPr id="4" name="Group 4"/>
          <p:cNvGrpSpPr/>
          <p:nvPr/>
        </p:nvGrpSpPr>
        <p:grpSpPr>
          <a:xfrm>
            <a:off x="3053071" y="2912792"/>
            <a:ext cx="13689579" cy="3867837"/>
            <a:chOff x="0" y="0"/>
            <a:chExt cx="18252772" cy="5157116"/>
          </a:xfrm>
        </p:grpSpPr>
        <p:sp>
          <p:nvSpPr>
            <p:cNvPr id="5" name="Freeform 5"/>
            <p:cNvSpPr/>
            <p:nvPr/>
          </p:nvSpPr>
          <p:spPr>
            <a:xfrm>
              <a:off x="0" y="0"/>
              <a:ext cx="18252773" cy="5157116"/>
            </a:xfrm>
            <a:custGeom>
              <a:avLst/>
              <a:gdLst/>
              <a:ahLst/>
              <a:cxnLst/>
              <a:rect l="l" t="t" r="r" b="b"/>
              <a:pathLst>
                <a:path w="18252773" h="5157116">
                  <a:moveTo>
                    <a:pt x="0" y="0"/>
                  </a:moveTo>
                  <a:lnTo>
                    <a:pt x="18252773" y="0"/>
                  </a:lnTo>
                  <a:lnTo>
                    <a:pt x="18252773" y="5157116"/>
                  </a:lnTo>
                  <a:lnTo>
                    <a:pt x="0" y="5157116"/>
                  </a:lnTo>
                  <a:close/>
                </a:path>
              </a:pathLst>
            </a:custGeom>
            <a:solidFill>
              <a:srgbClr val="000000">
                <a:alpha val="0"/>
              </a:srgbClr>
            </a:solidFill>
          </p:spPr>
          <p:txBody>
            <a:bodyPr/>
            <a:lstStyle/>
            <a:p>
              <a:endParaRPr lang="en-CA"/>
            </a:p>
          </p:txBody>
        </p:sp>
        <p:sp>
          <p:nvSpPr>
            <p:cNvPr id="6" name="TextBox 6"/>
            <p:cNvSpPr txBox="1"/>
            <p:nvPr/>
          </p:nvSpPr>
          <p:spPr>
            <a:xfrm>
              <a:off x="0" y="114300"/>
              <a:ext cx="18252772" cy="5042816"/>
            </a:xfrm>
            <a:prstGeom prst="rect">
              <a:avLst/>
            </a:prstGeom>
          </p:spPr>
          <p:txBody>
            <a:bodyPr lIns="0" tIns="0" rIns="0" bIns="0" rtlCol="0" anchor="ctr"/>
            <a:lstStyle/>
            <a:p>
              <a:pPr algn="ctr">
                <a:lnSpc>
                  <a:spcPts val="10799"/>
                </a:lnSpc>
              </a:pPr>
              <a:r>
                <a:rPr lang="en-US" sz="9999">
                  <a:solidFill>
                    <a:srgbClr val="60BB46"/>
                  </a:solidFill>
                  <a:latin typeface="Hitchcut"/>
                  <a:ea typeface="Hitchcut"/>
                  <a:cs typeface="Hitchcut"/>
                  <a:sym typeface="Hitchcut"/>
                </a:rPr>
                <a:t>Bon  mauvais </a:t>
              </a:r>
            </a:p>
            <a:p>
              <a:pPr algn="ctr">
                <a:lnSpc>
                  <a:spcPts val="9504"/>
                </a:lnSpc>
              </a:pPr>
              <a:r>
                <a:rPr lang="en-US" sz="8800">
                  <a:solidFill>
                    <a:srgbClr val="60BB46"/>
                  </a:solidFill>
                  <a:latin typeface="Hitchcut"/>
                  <a:ea typeface="Hitchcut"/>
                  <a:cs typeface="Hitchcut"/>
                  <a:sym typeface="Hitchcut"/>
                </a:rPr>
                <a:t>stress</a:t>
              </a:r>
            </a:p>
          </p:txBody>
        </p:sp>
      </p:grpSp>
      <p:sp>
        <p:nvSpPr>
          <p:cNvPr id="7" name="TextBox 7"/>
          <p:cNvSpPr txBox="1"/>
          <p:nvPr/>
        </p:nvSpPr>
        <p:spPr>
          <a:xfrm>
            <a:off x="1360932" y="3927071"/>
            <a:ext cx="13689579" cy="919640"/>
          </a:xfrm>
          <a:prstGeom prst="rect">
            <a:avLst/>
          </a:prstGeom>
        </p:spPr>
        <p:txBody>
          <a:bodyPr lIns="0" tIns="0" rIns="0" bIns="0" rtlCol="0" anchor="t">
            <a:spAutoFit/>
          </a:bodyPr>
          <a:lstStyle/>
          <a:p>
            <a:pPr algn="ctr">
              <a:lnSpc>
                <a:spcPts val="5878"/>
              </a:lnSpc>
            </a:pPr>
            <a:r>
              <a:rPr lang="en-US" sz="4198">
                <a:solidFill>
                  <a:srgbClr val="61007D"/>
                </a:solidFill>
                <a:latin typeface="Arial"/>
                <a:ea typeface="Arial"/>
                <a:cs typeface="Arial"/>
                <a:sym typeface="Arial"/>
              </a:rPr>
              <a:t>et</a:t>
            </a:r>
          </a:p>
        </p:txBody>
      </p:sp>
      <p:sp>
        <p:nvSpPr>
          <p:cNvPr id="8" name="TextBox 8"/>
          <p:cNvSpPr txBox="1"/>
          <p:nvPr/>
        </p:nvSpPr>
        <p:spPr>
          <a:xfrm>
            <a:off x="294226" y="2204661"/>
            <a:ext cx="9775160" cy="931545"/>
          </a:xfrm>
          <a:prstGeom prst="rect">
            <a:avLst/>
          </a:prstGeom>
        </p:spPr>
        <p:txBody>
          <a:bodyPr lIns="0" tIns="0" rIns="0" bIns="0" rtlCol="0" anchor="t">
            <a:spAutoFit/>
          </a:bodyPr>
          <a:lstStyle/>
          <a:p>
            <a:pPr algn="l">
              <a:lnSpc>
                <a:spcPts val="5938"/>
              </a:lnSpc>
            </a:pPr>
            <a:r>
              <a:rPr lang="en-US" sz="5498" b="1">
                <a:solidFill>
                  <a:srgbClr val="61007D"/>
                </a:solidFill>
                <a:latin typeface="Arial Bold"/>
                <a:ea typeface="Arial Bold"/>
                <a:cs typeface="Arial Bold"/>
                <a:sym typeface="Arial Bold"/>
              </a:rPr>
              <a:t>Activité de groupe</a:t>
            </a:r>
          </a:p>
        </p:txBody>
      </p:sp>
      <p:grpSp>
        <p:nvGrpSpPr>
          <p:cNvPr id="9" name="Group 9"/>
          <p:cNvGrpSpPr/>
          <p:nvPr/>
        </p:nvGrpSpPr>
        <p:grpSpPr>
          <a:xfrm>
            <a:off x="5877119" y="9169298"/>
            <a:ext cx="6371325" cy="1117702"/>
            <a:chOff x="0" y="0"/>
            <a:chExt cx="8495100" cy="1490269"/>
          </a:xfrm>
        </p:grpSpPr>
        <p:grpSp>
          <p:nvGrpSpPr>
            <p:cNvPr id="10" name="Group 10"/>
            <p:cNvGrpSpPr/>
            <p:nvPr/>
          </p:nvGrpSpPr>
          <p:grpSpPr>
            <a:xfrm>
              <a:off x="0" y="0"/>
              <a:ext cx="8495100" cy="1490269"/>
              <a:chOff x="0" y="0"/>
              <a:chExt cx="1678045" cy="294374"/>
            </a:xfrm>
          </p:grpSpPr>
          <p:sp>
            <p:nvSpPr>
              <p:cNvPr id="11" name="Freeform 11"/>
              <p:cNvSpPr/>
              <p:nvPr/>
            </p:nvSpPr>
            <p:spPr>
              <a:xfrm>
                <a:off x="0" y="0"/>
                <a:ext cx="1678044" cy="294374"/>
              </a:xfrm>
              <a:custGeom>
                <a:avLst/>
                <a:gdLst/>
                <a:ahLst/>
                <a:cxnLst/>
                <a:rect l="l" t="t" r="r" b="b"/>
                <a:pathLst>
                  <a:path w="1678044" h="294374">
                    <a:moveTo>
                      <a:pt x="61971" y="0"/>
                    </a:moveTo>
                    <a:lnTo>
                      <a:pt x="1616073" y="0"/>
                    </a:lnTo>
                    <a:cubicBezTo>
                      <a:pt x="1650299" y="0"/>
                      <a:pt x="1678044" y="27745"/>
                      <a:pt x="1678044" y="61971"/>
                    </a:cubicBezTo>
                    <a:lnTo>
                      <a:pt x="1678044" y="232403"/>
                    </a:lnTo>
                    <a:cubicBezTo>
                      <a:pt x="1678044" y="248839"/>
                      <a:pt x="1671515" y="264601"/>
                      <a:pt x="1659894" y="276223"/>
                    </a:cubicBezTo>
                    <a:cubicBezTo>
                      <a:pt x="1648272" y="287845"/>
                      <a:pt x="1632509" y="294374"/>
                      <a:pt x="1616073" y="294374"/>
                    </a:cubicBezTo>
                    <a:lnTo>
                      <a:pt x="61971" y="294374"/>
                    </a:lnTo>
                    <a:cubicBezTo>
                      <a:pt x="45535" y="294374"/>
                      <a:pt x="29773" y="287845"/>
                      <a:pt x="18151" y="276223"/>
                    </a:cubicBezTo>
                    <a:cubicBezTo>
                      <a:pt x="6529" y="264601"/>
                      <a:pt x="0" y="248839"/>
                      <a:pt x="0" y="232403"/>
                    </a:cubicBezTo>
                    <a:lnTo>
                      <a:pt x="0" y="61971"/>
                    </a:lnTo>
                    <a:cubicBezTo>
                      <a:pt x="0" y="45535"/>
                      <a:pt x="6529" y="29773"/>
                      <a:pt x="18151" y="18151"/>
                    </a:cubicBezTo>
                    <a:cubicBezTo>
                      <a:pt x="29773" y="6529"/>
                      <a:pt x="45535" y="0"/>
                      <a:pt x="61971" y="0"/>
                    </a:cubicBezTo>
                    <a:close/>
                  </a:path>
                </a:pathLst>
              </a:custGeom>
              <a:solidFill>
                <a:srgbClr val="FFFFFF"/>
              </a:solidFill>
            </p:spPr>
            <p:txBody>
              <a:bodyPr/>
              <a:lstStyle/>
              <a:p>
                <a:endParaRPr lang="en-CA"/>
              </a:p>
            </p:txBody>
          </p:sp>
          <p:sp>
            <p:nvSpPr>
              <p:cNvPr id="12" name="TextBox 12"/>
              <p:cNvSpPr txBox="1"/>
              <p:nvPr/>
            </p:nvSpPr>
            <p:spPr>
              <a:xfrm>
                <a:off x="0" y="-47625"/>
                <a:ext cx="1678045" cy="341999"/>
              </a:xfrm>
              <a:prstGeom prst="rect">
                <a:avLst/>
              </a:prstGeom>
            </p:spPr>
            <p:txBody>
              <a:bodyPr lIns="50800" tIns="50800" rIns="50800" bIns="50800" rtlCol="0" anchor="ctr"/>
              <a:lstStyle/>
              <a:p>
                <a:pPr algn="ctr">
                  <a:lnSpc>
                    <a:spcPts val="2430"/>
                  </a:lnSpc>
                </a:pPr>
                <a:endParaRPr/>
              </a:p>
            </p:txBody>
          </p:sp>
        </p:grpSp>
        <p:sp>
          <p:nvSpPr>
            <p:cNvPr id="13" name="Freeform 13"/>
            <p:cNvSpPr/>
            <p:nvPr/>
          </p:nvSpPr>
          <p:spPr>
            <a:xfrm>
              <a:off x="514509" y="106298"/>
              <a:ext cx="7843301" cy="1277674"/>
            </a:xfrm>
            <a:custGeom>
              <a:avLst/>
              <a:gdLst/>
              <a:ahLst/>
              <a:cxnLst/>
              <a:rect l="l" t="t" r="r" b="b"/>
              <a:pathLst>
                <a:path w="7843301" h="1277674">
                  <a:moveTo>
                    <a:pt x="0" y="0"/>
                  </a:moveTo>
                  <a:lnTo>
                    <a:pt x="7843301" y="0"/>
                  </a:lnTo>
                  <a:lnTo>
                    <a:pt x="7843301" y="1277674"/>
                  </a:lnTo>
                  <a:lnTo>
                    <a:pt x="0" y="1277674"/>
                  </a:lnTo>
                  <a:lnTo>
                    <a:pt x="0" y="0"/>
                  </a:lnTo>
                  <a:close/>
                </a:path>
              </a:pathLst>
            </a:custGeom>
            <a:blipFill>
              <a:blip r:embed="rId4"/>
              <a:stretch>
                <a:fillRect t="-465" b="-465"/>
              </a:stretch>
            </a:blipFill>
          </p:spPr>
          <p:txBody>
            <a:bodyPr/>
            <a:lstStyle/>
            <a:p>
              <a:endParaRPr lang="en-CA"/>
            </a:p>
          </p:txBody>
        </p:sp>
      </p:gr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5757">
                <a:alpha val="100000"/>
              </a:srgbClr>
            </a:gs>
            <a:gs pos="100000">
              <a:srgbClr val="8C52FF">
                <a:alpha val="100000"/>
              </a:srgbClr>
            </a:gs>
          </a:gsLst>
          <a:lin ang="0"/>
        </a:gradFill>
        <a:effectLst/>
      </p:bgPr>
    </p:bg>
    <p:spTree>
      <p:nvGrpSpPr>
        <p:cNvPr id="1" name=""/>
        <p:cNvGrpSpPr/>
        <p:nvPr/>
      </p:nvGrpSpPr>
      <p:grpSpPr>
        <a:xfrm>
          <a:off x="0" y="0"/>
          <a:ext cx="0" cy="0"/>
          <a:chOff x="0" y="0"/>
          <a:chExt cx="0" cy="0"/>
        </a:xfrm>
      </p:grpSpPr>
      <p:sp>
        <p:nvSpPr>
          <p:cNvPr id="2" name="TextBox 2"/>
          <p:cNvSpPr txBox="1"/>
          <p:nvPr/>
        </p:nvSpPr>
        <p:spPr>
          <a:xfrm>
            <a:off x="793634" y="3286395"/>
            <a:ext cx="16700737" cy="1924131"/>
          </a:xfrm>
          <a:prstGeom prst="rect">
            <a:avLst/>
          </a:prstGeom>
        </p:spPr>
        <p:txBody>
          <a:bodyPr lIns="0" tIns="0" rIns="0" bIns="0" rtlCol="0" anchor="t">
            <a:spAutoFit/>
          </a:bodyPr>
          <a:lstStyle/>
          <a:p>
            <a:pPr algn="ctr">
              <a:lnSpc>
                <a:spcPts val="10560"/>
              </a:lnSpc>
            </a:pPr>
            <a:r>
              <a:rPr lang="en-US" sz="8800" b="1">
                <a:solidFill>
                  <a:srgbClr val="FFFFFF"/>
                </a:solidFill>
                <a:latin typeface="Arial Bold"/>
                <a:ea typeface="Arial Bold"/>
                <a:cs typeface="Arial Bold"/>
                <a:sym typeface="Arial Bold"/>
              </a:rPr>
              <a:t>Comment gérez-vous le stress?</a:t>
            </a:r>
          </a:p>
        </p:txBody>
      </p:sp>
      <p:grpSp>
        <p:nvGrpSpPr>
          <p:cNvPr id="3" name="Group 3"/>
          <p:cNvGrpSpPr/>
          <p:nvPr/>
        </p:nvGrpSpPr>
        <p:grpSpPr>
          <a:xfrm>
            <a:off x="5877119" y="9169298"/>
            <a:ext cx="6371325" cy="1117702"/>
            <a:chOff x="0" y="0"/>
            <a:chExt cx="8495100" cy="1490269"/>
          </a:xfrm>
        </p:grpSpPr>
        <p:grpSp>
          <p:nvGrpSpPr>
            <p:cNvPr id="4" name="Group 4"/>
            <p:cNvGrpSpPr/>
            <p:nvPr/>
          </p:nvGrpSpPr>
          <p:grpSpPr>
            <a:xfrm>
              <a:off x="0" y="0"/>
              <a:ext cx="8495100" cy="1490269"/>
              <a:chOff x="0" y="0"/>
              <a:chExt cx="1678045" cy="294374"/>
            </a:xfrm>
          </p:grpSpPr>
          <p:sp>
            <p:nvSpPr>
              <p:cNvPr id="5" name="Freeform 5"/>
              <p:cNvSpPr/>
              <p:nvPr/>
            </p:nvSpPr>
            <p:spPr>
              <a:xfrm>
                <a:off x="0" y="0"/>
                <a:ext cx="1678044" cy="294374"/>
              </a:xfrm>
              <a:custGeom>
                <a:avLst/>
                <a:gdLst/>
                <a:ahLst/>
                <a:cxnLst/>
                <a:rect l="l" t="t" r="r" b="b"/>
                <a:pathLst>
                  <a:path w="1678044" h="294374">
                    <a:moveTo>
                      <a:pt x="61971" y="0"/>
                    </a:moveTo>
                    <a:lnTo>
                      <a:pt x="1616073" y="0"/>
                    </a:lnTo>
                    <a:cubicBezTo>
                      <a:pt x="1650299" y="0"/>
                      <a:pt x="1678044" y="27745"/>
                      <a:pt x="1678044" y="61971"/>
                    </a:cubicBezTo>
                    <a:lnTo>
                      <a:pt x="1678044" y="232403"/>
                    </a:lnTo>
                    <a:cubicBezTo>
                      <a:pt x="1678044" y="248839"/>
                      <a:pt x="1671515" y="264601"/>
                      <a:pt x="1659894" y="276223"/>
                    </a:cubicBezTo>
                    <a:cubicBezTo>
                      <a:pt x="1648272" y="287845"/>
                      <a:pt x="1632509" y="294374"/>
                      <a:pt x="1616073" y="294374"/>
                    </a:cubicBezTo>
                    <a:lnTo>
                      <a:pt x="61971" y="294374"/>
                    </a:lnTo>
                    <a:cubicBezTo>
                      <a:pt x="45535" y="294374"/>
                      <a:pt x="29773" y="287845"/>
                      <a:pt x="18151" y="276223"/>
                    </a:cubicBezTo>
                    <a:cubicBezTo>
                      <a:pt x="6529" y="264601"/>
                      <a:pt x="0" y="248839"/>
                      <a:pt x="0" y="232403"/>
                    </a:cubicBezTo>
                    <a:lnTo>
                      <a:pt x="0" y="61971"/>
                    </a:lnTo>
                    <a:cubicBezTo>
                      <a:pt x="0" y="45535"/>
                      <a:pt x="6529" y="29773"/>
                      <a:pt x="18151" y="18151"/>
                    </a:cubicBezTo>
                    <a:cubicBezTo>
                      <a:pt x="29773" y="6529"/>
                      <a:pt x="45535" y="0"/>
                      <a:pt x="61971" y="0"/>
                    </a:cubicBezTo>
                    <a:close/>
                  </a:path>
                </a:pathLst>
              </a:custGeom>
              <a:solidFill>
                <a:srgbClr val="FFFFFF"/>
              </a:solidFill>
            </p:spPr>
            <p:txBody>
              <a:bodyPr/>
              <a:lstStyle/>
              <a:p>
                <a:endParaRPr lang="en-CA"/>
              </a:p>
            </p:txBody>
          </p:sp>
          <p:sp>
            <p:nvSpPr>
              <p:cNvPr id="6" name="TextBox 6"/>
              <p:cNvSpPr txBox="1"/>
              <p:nvPr/>
            </p:nvSpPr>
            <p:spPr>
              <a:xfrm>
                <a:off x="0" y="-47625"/>
                <a:ext cx="1678045" cy="341999"/>
              </a:xfrm>
              <a:prstGeom prst="rect">
                <a:avLst/>
              </a:prstGeom>
            </p:spPr>
            <p:txBody>
              <a:bodyPr lIns="50800" tIns="50800" rIns="50800" bIns="50800" rtlCol="0" anchor="ctr"/>
              <a:lstStyle/>
              <a:p>
                <a:pPr algn="ctr">
                  <a:lnSpc>
                    <a:spcPts val="2430"/>
                  </a:lnSpc>
                </a:pPr>
                <a:endParaRPr/>
              </a:p>
            </p:txBody>
          </p:sp>
        </p:grpSp>
        <p:sp>
          <p:nvSpPr>
            <p:cNvPr id="7" name="Freeform 7"/>
            <p:cNvSpPr/>
            <p:nvPr/>
          </p:nvSpPr>
          <p:spPr>
            <a:xfrm>
              <a:off x="514509" y="106298"/>
              <a:ext cx="7843301" cy="1277674"/>
            </a:xfrm>
            <a:custGeom>
              <a:avLst/>
              <a:gdLst/>
              <a:ahLst/>
              <a:cxnLst/>
              <a:rect l="l" t="t" r="r" b="b"/>
              <a:pathLst>
                <a:path w="7843301" h="1277674">
                  <a:moveTo>
                    <a:pt x="0" y="0"/>
                  </a:moveTo>
                  <a:lnTo>
                    <a:pt x="7843301" y="0"/>
                  </a:lnTo>
                  <a:lnTo>
                    <a:pt x="7843301" y="1277674"/>
                  </a:lnTo>
                  <a:lnTo>
                    <a:pt x="0" y="1277674"/>
                  </a:lnTo>
                  <a:lnTo>
                    <a:pt x="0" y="0"/>
                  </a:lnTo>
                  <a:close/>
                </a:path>
              </a:pathLst>
            </a:custGeom>
            <a:blipFill>
              <a:blip r:embed="rId3"/>
              <a:stretch>
                <a:fillRect t="-465" b="-465"/>
              </a:stretch>
            </a:blipFill>
          </p:spPr>
          <p:txBody>
            <a:bodyPr/>
            <a:lstStyle/>
            <a:p>
              <a:endParaRPr lang="en-CA"/>
            </a:p>
          </p:txBody>
        </p:sp>
      </p:gr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3579"/>
            <a:ext cx="18288000" cy="10283421"/>
            <a:chOff x="0" y="0"/>
            <a:chExt cx="24384000" cy="13711228"/>
          </a:xfrm>
        </p:grpSpPr>
        <p:sp>
          <p:nvSpPr>
            <p:cNvPr id="3" name="Freeform 3"/>
            <p:cNvSpPr/>
            <p:nvPr/>
          </p:nvSpPr>
          <p:spPr>
            <a:xfrm>
              <a:off x="0" y="0"/>
              <a:ext cx="24384000" cy="13711174"/>
            </a:xfrm>
            <a:custGeom>
              <a:avLst/>
              <a:gdLst/>
              <a:ahLst/>
              <a:cxnLst/>
              <a:rect l="l" t="t" r="r" b="b"/>
              <a:pathLst>
                <a:path w="24384000" h="13711174">
                  <a:moveTo>
                    <a:pt x="0" y="0"/>
                  </a:moveTo>
                  <a:lnTo>
                    <a:pt x="24384000" y="0"/>
                  </a:lnTo>
                  <a:lnTo>
                    <a:pt x="24384000" y="13711174"/>
                  </a:lnTo>
                  <a:lnTo>
                    <a:pt x="0" y="13711174"/>
                  </a:lnTo>
                  <a:lnTo>
                    <a:pt x="0" y="0"/>
                  </a:lnTo>
                  <a:close/>
                </a:path>
              </a:pathLst>
            </a:custGeom>
            <a:solidFill>
              <a:srgbClr val="2CBFBF"/>
            </a:solidFill>
            <a:ln w="12700">
              <a:solidFill>
                <a:srgbClr val="000000"/>
              </a:solidFill>
            </a:ln>
          </p:spPr>
          <p:txBody>
            <a:bodyPr/>
            <a:lstStyle/>
            <a:p>
              <a:endParaRPr lang="en-CA"/>
            </a:p>
          </p:txBody>
        </p:sp>
      </p:grpSp>
      <p:sp>
        <p:nvSpPr>
          <p:cNvPr id="4" name="Freeform 4"/>
          <p:cNvSpPr/>
          <p:nvPr/>
        </p:nvSpPr>
        <p:spPr>
          <a:xfrm>
            <a:off x="1423925" y="0"/>
            <a:ext cx="15440150" cy="9768515"/>
          </a:xfrm>
          <a:custGeom>
            <a:avLst/>
            <a:gdLst/>
            <a:ahLst/>
            <a:cxnLst/>
            <a:rect l="l" t="t" r="r" b="b"/>
            <a:pathLst>
              <a:path w="15440150" h="9768515">
                <a:moveTo>
                  <a:pt x="0" y="0"/>
                </a:moveTo>
                <a:lnTo>
                  <a:pt x="15440150" y="0"/>
                </a:lnTo>
                <a:lnTo>
                  <a:pt x="15440150" y="9768515"/>
                </a:lnTo>
                <a:lnTo>
                  <a:pt x="0" y="9768515"/>
                </a:lnTo>
                <a:lnTo>
                  <a:pt x="0" y="0"/>
                </a:lnTo>
                <a:close/>
              </a:path>
            </a:pathLst>
          </a:custGeom>
          <a:blipFill>
            <a:blip r:embed="rId3"/>
            <a:stretch>
              <a:fillRect b="-5307"/>
            </a:stretch>
          </a:blipFill>
        </p:spPr>
        <p:txBody>
          <a:bodyPr/>
          <a:lstStyle/>
          <a:p>
            <a:endParaRPr lang="en-CA"/>
          </a:p>
        </p:txBody>
      </p:sp>
      <p:grpSp>
        <p:nvGrpSpPr>
          <p:cNvPr id="5" name="Group 5"/>
          <p:cNvGrpSpPr/>
          <p:nvPr/>
        </p:nvGrpSpPr>
        <p:grpSpPr>
          <a:xfrm>
            <a:off x="6883727" y="9493974"/>
            <a:ext cx="4520547" cy="793026"/>
            <a:chOff x="0" y="0"/>
            <a:chExt cx="6027396" cy="1057367"/>
          </a:xfrm>
        </p:grpSpPr>
        <p:grpSp>
          <p:nvGrpSpPr>
            <p:cNvPr id="6" name="Group 6"/>
            <p:cNvGrpSpPr/>
            <p:nvPr/>
          </p:nvGrpSpPr>
          <p:grpSpPr>
            <a:xfrm>
              <a:off x="0" y="0"/>
              <a:ext cx="6027396" cy="1057367"/>
              <a:chOff x="0" y="0"/>
              <a:chExt cx="1678045" cy="294374"/>
            </a:xfrm>
          </p:grpSpPr>
          <p:sp>
            <p:nvSpPr>
              <p:cNvPr id="7" name="Freeform 7"/>
              <p:cNvSpPr/>
              <p:nvPr/>
            </p:nvSpPr>
            <p:spPr>
              <a:xfrm>
                <a:off x="0" y="0"/>
                <a:ext cx="1678044" cy="294374"/>
              </a:xfrm>
              <a:custGeom>
                <a:avLst/>
                <a:gdLst/>
                <a:ahLst/>
                <a:cxnLst/>
                <a:rect l="l" t="t" r="r" b="b"/>
                <a:pathLst>
                  <a:path w="1678044" h="294374">
                    <a:moveTo>
                      <a:pt x="61971" y="0"/>
                    </a:moveTo>
                    <a:lnTo>
                      <a:pt x="1616073" y="0"/>
                    </a:lnTo>
                    <a:cubicBezTo>
                      <a:pt x="1650299" y="0"/>
                      <a:pt x="1678044" y="27745"/>
                      <a:pt x="1678044" y="61971"/>
                    </a:cubicBezTo>
                    <a:lnTo>
                      <a:pt x="1678044" y="232403"/>
                    </a:lnTo>
                    <a:cubicBezTo>
                      <a:pt x="1678044" y="248839"/>
                      <a:pt x="1671515" y="264601"/>
                      <a:pt x="1659894" y="276223"/>
                    </a:cubicBezTo>
                    <a:cubicBezTo>
                      <a:pt x="1648272" y="287845"/>
                      <a:pt x="1632509" y="294374"/>
                      <a:pt x="1616073" y="294374"/>
                    </a:cubicBezTo>
                    <a:lnTo>
                      <a:pt x="61971" y="294374"/>
                    </a:lnTo>
                    <a:cubicBezTo>
                      <a:pt x="45535" y="294374"/>
                      <a:pt x="29773" y="287845"/>
                      <a:pt x="18151" y="276223"/>
                    </a:cubicBezTo>
                    <a:cubicBezTo>
                      <a:pt x="6529" y="264601"/>
                      <a:pt x="0" y="248839"/>
                      <a:pt x="0" y="232403"/>
                    </a:cubicBezTo>
                    <a:lnTo>
                      <a:pt x="0" y="61971"/>
                    </a:lnTo>
                    <a:cubicBezTo>
                      <a:pt x="0" y="45535"/>
                      <a:pt x="6529" y="29773"/>
                      <a:pt x="18151" y="18151"/>
                    </a:cubicBezTo>
                    <a:cubicBezTo>
                      <a:pt x="29773" y="6529"/>
                      <a:pt x="45535" y="0"/>
                      <a:pt x="61971" y="0"/>
                    </a:cubicBezTo>
                    <a:close/>
                  </a:path>
                </a:pathLst>
              </a:custGeom>
              <a:solidFill>
                <a:srgbClr val="FFFFFF"/>
              </a:solidFill>
            </p:spPr>
            <p:txBody>
              <a:bodyPr/>
              <a:lstStyle/>
              <a:p>
                <a:endParaRPr lang="en-CA"/>
              </a:p>
            </p:txBody>
          </p:sp>
          <p:sp>
            <p:nvSpPr>
              <p:cNvPr id="8" name="TextBox 8"/>
              <p:cNvSpPr txBox="1"/>
              <p:nvPr/>
            </p:nvSpPr>
            <p:spPr>
              <a:xfrm>
                <a:off x="0" y="-47625"/>
                <a:ext cx="1678045" cy="341999"/>
              </a:xfrm>
              <a:prstGeom prst="rect">
                <a:avLst/>
              </a:prstGeom>
            </p:spPr>
            <p:txBody>
              <a:bodyPr lIns="50800" tIns="50800" rIns="50800" bIns="50800" rtlCol="0" anchor="ctr"/>
              <a:lstStyle/>
              <a:p>
                <a:pPr algn="ctr">
                  <a:lnSpc>
                    <a:spcPts val="2430"/>
                  </a:lnSpc>
                </a:pPr>
                <a:endParaRPr/>
              </a:p>
            </p:txBody>
          </p:sp>
        </p:grpSp>
        <p:sp>
          <p:nvSpPr>
            <p:cNvPr id="9" name="Freeform 9"/>
            <p:cNvSpPr/>
            <p:nvPr/>
          </p:nvSpPr>
          <p:spPr>
            <a:xfrm>
              <a:off x="365051" y="75420"/>
              <a:ext cx="5564935" cy="906528"/>
            </a:xfrm>
            <a:custGeom>
              <a:avLst/>
              <a:gdLst/>
              <a:ahLst/>
              <a:cxnLst/>
              <a:rect l="l" t="t" r="r" b="b"/>
              <a:pathLst>
                <a:path w="5564935" h="906528">
                  <a:moveTo>
                    <a:pt x="0" y="0"/>
                  </a:moveTo>
                  <a:lnTo>
                    <a:pt x="5564935" y="0"/>
                  </a:lnTo>
                  <a:lnTo>
                    <a:pt x="5564935" y="906528"/>
                  </a:lnTo>
                  <a:lnTo>
                    <a:pt x="0" y="906528"/>
                  </a:lnTo>
                  <a:lnTo>
                    <a:pt x="0" y="0"/>
                  </a:lnTo>
                  <a:close/>
                </a:path>
              </a:pathLst>
            </a:custGeom>
            <a:blipFill>
              <a:blip r:embed="rId4"/>
              <a:stretch>
                <a:fillRect t="-465" b="-465"/>
              </a:stretch>
            </a:blipFill>
          </p:spPr>
          <p:txBody>
            <a:bodyPr/>
            <a:lstStyle/>
            <a:p>
              <a:endParaRPr lang="en-CA"/>
            </a:p>
          </p:txBody>
        </p:sp>
      </p:gr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3579"/>
            <a:ext cx="18288000" cy="10283421"/>
            <a:chOff x="0" y="0"/>
            <a:chExt cx="24384000" cy="13711228"/>
          </a:xfrm>
        </p:grpSpPr>
        <p:sp>
          <p:nvSpPr>
            <p:cNvPr id="3" name="Freeform 3"/>
            <p:cNvSpPr/>
            <p:nvPr/>
          </p:nvSpPr>
          <p:spPr>
            <a:xfrm>
              <a:off x="0" y="0"/>
              <a:ext cx="24384000" cy="13711174"/>
            </a:xfrm>
            <a:custGeom>
              <a:avLst/>
              <a:gdLst/>
              <a:ahLst/>
              <a:cxnLst/>
              <a:rect l="l" t="t" r="r" b="b"/>
              <a:pathLst>
                <a:path w="24384000" h="13711174">
                  <a:moveTo>
                    <a:pt x="0" y="0"/>
                  </a:moveTo>
                  <a:lnTo>
                    <a:pt x="24384000" y="0"/>
                  </a:lnTo>
                  <a:lnTo>
                    <a:pt x="24384000" y="13711174"/>
                  </a:lnTo>
                  <a:lnTo>
                    <a:pt x="0" y="13711174"/>
                  </a:lnTo>
                  <a:lnTo>
                    <a:pt x="0" y="0"/>
                  </a:lnTo>
                  <a:close/>
                </a:path>
              </a:pathLst>
            </a:custGeom>
            <a:solidFill>
              <a:srgbClr val="2CBFBF"/>
            </a:solidFill>
            <a:ln w="12700">
              <a:solidFill>
                <a:srgbClr val="000000"/>
              </a:solidFill>
            </a:ln>
          </p:spPr>
          <p:txBody>
            <a:bodyPr/>
            <a:lstStyle/>
            <a:p>
              <a:endParaRPr lang="en-CA"/>
            </a:p>
          </p:txBody>
        </p:sp>
      </p:grpSp>
      <p:grpSp>
        <p:nvGrpSpPr>
          <p:cNvPr id="4" name="Group 4"/>
          <p:cNvGrpSpPr/>
          <p:nvPr/>
        </p:nvGrpSpPr>
        <p:grpSpPr>
          <a:xfrm>
            <a:off x="6883727" y="9493974"/>
            <a:ext cx="4520547" cy="793026"/>
            <a:chOff x="0" y="0"/>
            <a:chExt cx="6027396" cy="1057367"/>
          </a:xfrm>
        </p:grpSpPr>
        <p:grpSp>
          <p:nvGrpSpPr>
            <p:cNvPr id="5" name="Group 5"/>
            <p:cNvGrpSpPr/>
            <p:nvPr/>
          </p:nvGrpSpPr>
          <p:grpSpPr>
            <a:xfrm>
              <a:off x="0" y="0"/>
              <a:ext cx="6027396" cy="1057367"/>
              <a:chOff x="0" y="0"/>
              <a:chExt cx="1678045" cy="294374"/>
            </a:xfrm>
          </p:grpSpPr>
          <p:sp>
            <p:nvSpPr>
              <p:cNvPr id="6" name="Freeform 6"/>
              <p:cNvSpPr/>
              <p:nvPr/>
            </p:nvSpPr>
            <p:spPr>
              <a:xfrm>
                <a:off x="0" y="0"/>
                <a:ext cx="1678044" cy="294374"/>
              </a:xfrm>
              <a:custGeom>
                <a:avLst/>
                <a:gdLst/>
                <a:ahLst/>
                <a:cxnLst/>
                <a:rect l="l" t="t" r="r" b="b"/>
                <a:pathLst>
                  <a:path w="1678044" h="294374">
                    <a:moveTo>
                      <a:pt x="61971" y="0"/>
                    </a:moveTo>
                    <a:lnTo>
                      <a:pt x="1616073" y="0"/>
                    </a:lnTo>
                    <a:cubicBezTo>
                      <a:pt x="1650299" y="0"/>
                      <a:pt x="1678044" y="27745"/>
                      <a:pt x="1678044" y="61971"/>
                    </a:cubicBezTo>
                    <a:lnTo>
                      <a:pt x="1678044" y="232403"/>
                    </a:lnTo>
                    <a:cubicBezTo>
                      <a:pt x="1678044" y="248839"/>
                      <a:pt x="1671515" y="264601"/>
                      <a:pt x="1659894" y="276223"/>
                    </a:cubicBezTo>
                    <a:cubicBezTo>
                      <a:pt x="1648272" y="287845"/>
                      <a:pt x="1632509" y="294374"/>
                      <a:pt x="1616073" y="294374"/>
                    </a:cubicBezTo>
                    <a:lnTo>
                      <a:pt x="61971" y="294374"/>
                    </a:lnTo>
                    <a:cubicBezTo>
                      <a:pt x="45535" y="294374"/>
                      <a:pt x="29773" y="287845"/>
                      <a:pt x="18151" y="276223"/>
                    </a:cubicBezTo>
                    <a:cubicBezTo>
                      <a:pt x="6529" y="264601"/>
                      <a:pt x="0" y="248839"/>
                      <a:pt x="0" y="232403"/>
                    </a:cubicBezTo>
                    <a:lnTo>
                      <a:pt x="0" y="61971"/>
                    </a:lnTo>
                    <a:cubicBezTo>
                      <a:pt x="0" y="45535"/>
                      <a:pt x="6529" y="29773"/>
                      <a:pt x="18151" y="18151"/>
                    </a:cubicBezTo>
                    <a:cubicBezTo>
                      <a:pt x="29773" y="6529"/>
                      <a:pt x="45535" y="0"/>
                      <a:pt x="61971" y="0"/>
                    </a:cubicBezTo>
                    <a:close/>
                  </a:path>
                </a:pathLst>
              </a:custGeom>
              <a:solidFill>
                <a:srgbClr val="FFFFFF"/>
              </a:solidFill>
            </p:spPr>
            <p:txBody>
              <a:bodyPr/>
              <a:lstStyle/>
              <a:p>
                <a:endParaRPr lang="en-CA"/>
              </a:p>
            </p:txBody>
          </p:sp>
          <p:sp>
            <p:nvSpPr>
              <p:cNvPr id="7" name="TextBox 7"/>
              <p:cNvSpPr txBox="1"/>
              <p:nvPr/>
            </p:nvSpPr>
            <p:spPr>
              <a:xfrm>
                <a:off x="0" y="-47625"/>
                <a:ext cx="1678045" cy="341999"/>
              </a:xfrm>
              <a:prstGeom prst="rect">
                <a:avLst/>
              </a:prstGeom>
            </p:spPr>
            <p:txBody>
              <a:bodyPr lIns="50800" tIns="50800" rIns="50800" bIns="50800" rtlCol="0" anchor="ctr"/>
              <a:lstStyle/>
              <a:p>
                <a:pPr algn="ctr">
                  <a:lnSpc>
                    <a:spcPts val="2430"/>
                  </a:lnSpc>
                </a:pPr>
                <a:endParaRPr/>
              </a:p>
            </p:txBody>
          </p:sp>
        </p:grpSp>
        <p:sp>
          <p:nvSpPr>
            <p:cNvPr id="8" name="Freeform 8"/>
            <p:cNvSpPr/>
            <p:nvPr/>
          </p:nvSpPr>
          <p:spPr>
            <a:xfrm>
              <a:off x="365051" y="75420"/>
              <a:ext cx="5564935" cy="906528"/>
            </a:xfrm>
            <a:custGeom>
              <a:avLst/>
              <a:gdLst/>
              <a:ahLst/>
              <a:cxnLst/>
              <a:rect l="l" t="t" r="r" b="b"/>
              <a:pathLst>
                <a:path w="5564935" h="906528">
                  <a:moveTo>
                    <a:pt x="0" y="0"/>
                  </a:moveTo>
                  <a:lnTo>
                    <a:pt x="5564935" y="0"/>
                  </a:lnTo>
                  <a:lnTo>
                    <a:pt x="5564935" y="906528"/>
                  </a:lnTo>
                  <a:lnTo>
                    <a:pt x="0" y="906528"/>
                  </a:lnTo>
                  <a:lnTo>
                    <a:pt x="0" y="0"/>
                  </a:lnTo>
                  <a:close/>
                </a:path>
              </a:pathLst>
            </a:custGeom>
            <a:blipFill>
              <a:blip r:embed="rId3"/>
              <a:stretch>
                <a:fillRect t="-465" b="-465"/>
              </a:stretch>
            </a:blipFill>
          </p:spPr>
          <p:txBody>
            <a:bodyPr/>
            <a:lstStyle/>
            <a:p>
              <a:endParaRPr lang="en-CA"/>
            </a:p>
          </p:txBody>
        </p:sp>
      </p:grpSp>
      <p:sp>
        <p:nvSpPr>
          <p:cNvPr id="9" name="TextBox 9"/>
          <p:cNvSpPr txBox="1"/>
          <p:nvPr/>
        </p:nvSpPr>
        <p:spPr>
          <a:xfrm>
            <a:off x="11115635" y="414052"/>
            <a:ext cx="4785713" cy="4424668"/>
          </a:xfrm>
          <a:prstGeom prst="rect">
            <a:avLst/>
          </a:prstGeom>
        </p:spPr>
        <p:txBody>
          <a:bodyPr lIns="0" tIns="0" rIns="0" bIns="0" rtlCol="0" anchor="t">
            <a:spAutoFit/>
          </a:bodyPr>
          <a:lstStyle/>
          <a:p>
            <a:pPr algn="l">
              <a:lnSpc>
                <a:spcPts val="3280"/>
              </a:lnSpc>
              <a:spcBef>
                <a:spcPct val="0"/>
              </a:spcBef>
            </a:pPr>
            <a:r>
              <a:rPr lang="en-US" sz="2700" b="1">
                <a:solidFill>
                  <a:srgbClr val="FFFFFF"/>
                </a:solidFill>
                <a:latin typeface="Arial Bold"/>
                <a:ea typeface="Arial Bold"/>
                <a:cs typeface="Arial Bold"/>
                <a:sym typeface="Arial Bold"/>
              </a:rPr>
              <a:t>Penser</a:t>
            </a:r>
          </a:p>
          <a:p>
            <a:pPr marL="427315" lvl="1" indent="-213658" algn="l">
              <a:lnSpc>
                <a:spcPts val="2404"/>
              </a:lnSpc>
              <a:buFont typeface="Arial"/>
              <a:buChar char="•"/>
            </a:pPr>
            <a:r>
              <a:rPr lang="en-US" sz="1979">
                <a:solidFill>
                  <a:srgbClr val="FFFFFF"/>
                </a:solidFill>
                <a:latin typeface="Arial"/>
                <a:ea typeface="Arial"/>
                <a:cs typeface="Arial"/>
                <a:sym typeface="Arial"/>
              </a:rPr>
              <a:t>On dramatise</a:t>
            </a:r>
          </a:p>
          <a:p>
            <a:pPr marL="427315" lvl="1" indent="-213658" algn="l">
              <a:lnSpc>
                <a:spcPts val="2404"/>
              </a:lnSpc>
              <a:buFont typeface="Arial"/>
              <a:buChar char="•"/>
            </a:pPr>
            <a:r>
              <a:rPr lang="en-US" sz="1979">
                <a:solidFill>
                  <a:srgbClr val="FFFFFF"/>
                </a:solidFill>
                <a:latin typeface="Arial"/>
                <a:ea typeface="Arial"/>
                <a:cs typeface="Arial"/>
                <a:sym typeface="Arial"/>
              </a:rPr>
              <a:t>On a des pensées négatives</a:t>
            </a:r>
          </a:p>
          <a:p>
            <a:pPr marL="427315" lvl="1" indent="-213658" algn="l">
              <a:lnSpc>
                <a:spcPts val="2404"/>
              </a:lnSpc>
              <a:buFont typeface="Arial"/>
              <a:buChar char="•"/>
            </a:pPr>
            <a:r>
              <a:rPr lang="en-US" sz="1979">
                <a:solidFill>
                  <a:srgbClr val="FFFFFF"/>
                </a:solidFill>
                <a:latin typeface="Arial"/>
                <a:ea typeface="Arial"/>
                <a:cs typeface="Arial"/>
                <a:sym typeface="Arial"/>
              </a:rPr>
              <a:t>Trop de choses en tête</a:t>
            </a:r>
          </a:p>
          <a:p>
            <a:pPr marL="427315" lvl="1" indent="-213658" algn="l">
              <a:lnSpc>
                <a:spcPts val="2404"/>
              </a:lnSpc>
              <a:buFont typeface="Arial"/>
              <a:buChar char="•"/>
            </a:pPr>
            <a:r>
              <a:rPr lang="en-US" sz="1979">
                <a:solidFill>
                  <a:srgbClr val="FFFFFF"/>
                </a:solidFill>
                <a:latin typeface="Arial"/>
                <a:ea typeface="Arial"/>
                <a:cs typeface="Arial"/>
                <a:sym typeface="Arial"/>
              </a:rPr>
              <a:t>Difficile de prendre des décisions</a:t>
            </a:r>
          </a:p>
          <a:p>
            <a:pPr marL="427315" lvl="1" indent="-213658" algn="l">
              <a:lnSpc>
                <a:spcPts val="2404"/>
              </a:lnSpc>
              <a:buFont typeface="Arial"/>
              <a:buChar char="•"/>
            </a:pPr>
            <a:r>
              <a:rPr lang="en-US" sz="1979">
                <a:solidFill>
                  <a:srgbClr val="FFFFFF"/>
                </a:solidFill>
                <a:latin typeface="Arial"/>
                <a:ea typeface="Arial"/>
                <a:cs typeface="Arial"/>
                <a:sym typeface="Arial"/>
              </a:rPr>
              <a:t>On rumine</a:t>
            </a:r>
          </a:p>
          <a:p>
            <a:pPr marL="427315" lvl="1" indent="-213658" algn="l">
              <a:lnSpc>
                <a:spcPts val="2404"/>
              </a:lnSpc>
              <a:buFont typeface="Arial"/>
              <a:buChar char="•"/>
            </a:pPr>
            <a:r>
              <a:rPr lang="en-US" sz="1979">
                <a:solidFill>
                  <a:srgbClr val="FFFFFF"/>
                </a:solidFill>
                <a:latin typeface="Arial"/>
                <a:ea typeface="Arial"/>
                <a:cs typeface="Arial"/>
                <a:sym typeface="Arial"/>
              </a:rPr>
              <a:t>Pensées pessimistes</a:t>
            </a:r>
          </a:p>
          <a:p>
            <a:pPr marL="427315" lvl="1" indent="-213658" algn="l">
              <a:lnSpc>
                <a:spcPts val="2404"/>
              </a:lnSpc>
              <a:buFont typeface="Arial"/>
              <a:buChar char="•"/>
            </a:pPr>
            <a:r>
              <a:rPr lang="en-US" sz="1979">
                <a:solidFill>
                  <a:srgbClr val="FFFFFF"/>
                </a:solidFill>
                <a:latin typeface="Arial"/>
                <a:ea typeface="Arial"/>
                <a:cs typeface="Arial"/>
                <a:sym typeface="Arial"/>
              </a:rPr>
              <a:t>On n’arrive pas à se concentrer</a:t>
            </a:r>
          </a:p>
          <a:p>
            <a:pPr marL="427315" lvl="1" indent="-213658" algn="l">
              <a:lnSpc>
                <a:spcPts val="2404"/>
              </a:lnSpc>
              <a:buFont typeface="Arial"/>
              <a:buChar char="•"/>
            </a:pPr>
            <a:r>
              <a:rPr lang="en-US" sz="1979">
                <a:solidFill>
                  <a:srgbClr val="FFFFFF"/>
                </a:solidFill>
                <a:latin typeface="Arial"/>
                <a:ea typeface="Arial"/>
                <a:cs typeface="Arial"/>
                <a:sym typeface="Arial"/>
              </a:rPr>
              <a:t>Trou de mémoire</a:t>
            </a:r>
          </a:p>
          <a:p>
            <a:pPr marL="427315" lvl="1" indent="-213658" algn="l">
              <a:lnSpc>
                <a:spcPts val="2404"/>
              </a:lnSpc>
              <a:buFont typeface="Arial"/>
              <a:buChar char="•"/>
            </a:pPr>
            <a:r>
              <a:rPr lang="en-US" sz="1979">
                <a:solidFill>
                  <a:srgbClr val="FFFFFF"/>
                </a:solidFill>
                <a:latin typeface="Arial"/>
                <a:ea typeface="Arial"/>
                <a:cs typeface="Arial"/>
                <a:sym typeface="Arial"/>
              </a:rPr>
              <a:t>Confusion</a:t>
            </a:r>
          </a:p>
          <a:p>
            <a:pPr marL="427315" lvl="1" indent="-213658" algn="l">
              <a:lnSpc>
                <a:spcPts val="2404"/>
              </a:lnSpc>
              <a:buFont typeface="Arial"/>
              <a:buChar char="•"/>
            </a:pPr>
            <a:r>
              <a:rPr lang="en-US" sz="1979">
                <a:solidFill>
                  <a:srgbClr val="FFFFFF"/>
                </a:solidFill>
                <a:latin typeface="Arial"/>
                <a:ea typeface="Arial"/>
                <a:cs typeface="Arial"/>
                <a:sym typeface="Arial"/>
              </a:rPr>
              <a:t>On oublie des trucs</a:t>
            </a:r>
          </a:p>
          <a:p>
            <a:pPr marL="427315" lvl="1" indent="-213658" algn="l">
              <a:lnSpc>
                <a:spcPts val="2404"/>
              </a:lnSpc>
              <a:buFont typeface="Arial"/>
              <a:buChar char="•"/>
            </a:pPr>
            <a:r>
              <a:rPr lang="en-US" sz="1979">
                <a:solidFill>
                  <a:srgbClr val="FFFFFF"/>
                </a:solidFill>
                <a:latin typeface="Arial"/>
                <a:ea typeface="Arial"/>
                <a:cs typeface="Arial"/>
                <a:sym typeface="Arial"/>
              </a:rPr>
              <a:t>On évite</a:t>
            </a:r>
          </a:p>
          <a:p>
            <a:pPr marL="427315" lvl="1" indent="-213658" algn="l">
              <a:lnSpc>
                <a:spcPts val="2404"/>
              </a:lnSpc>
              <a:buFont typeface="Arial"/>
              <a:buChar char="•"/>
            </a:pPr>
            <a:r>
              <a:rPr lang="en-US" sz="1979">
                <a:solidFill>
                  <a:srgbClr val="FFFFFF"/>
                </a:solidFill>
                <a:latin typeface="Arial"/>
                <a:ea typeface="Arial"/>
                <a:cs typeface="Arial"/>
                <a:sym typeface="Arial"/>
              </a:rPr>
              <a:t>Dialogue intérieur négatif</a:t>
            </a:r>
          </a:p>
          <a:p>
            <a:pPr marL="427315" lvl="1" indent="-213658" algn="l">
              <a:lnSpc>
                <a:spcPts val="2404"/>
              </a:lnSpc>
              <a:buFont typeface="Arial"/>
              <a:buChar char="•"/>
            </a:pPr>
            <a:r>
              <a:rPr lang="en-US" sz="1979">
                <a:solidFill>
                  <a:srgbClr val="FFFFFF"/>
                </a:solidFill>
                <a:latin typeface="Arial"/>
                <a:ea typeface="Arial"/>
                <a:cs typeface="Arial"/>
                <a:sym typeface="Arial"/>
              </a:rPr>
              <a:t>On blâme les autres (ou soi-même)</a:t>
            </a:r>
          </a:p>
        </p:txBody>
      </p:sp>
      <p:sp>
        <p:nvSpPr>
          <p:cNvPr id="10" name="TextBox 10"/>
          <p:cNvSpPr txBox="1"/>
          <p:nvPr/>
        </p:nvSpPr>
        <p:spPr>
          <a:xfrm>
            <a:off x="6197927" y="414052"/>
            <a:ext cx="5457688" cy="6253448"/>
          </a:xfrm>
          <a:prstGeom prst="rect">
            <a:avLst/>
          </a:prstGeom>
        </p:spPr>
        <p:txBody>
          <a:bodyPr lIns="0" tIns="0" rIns="0" bIns="0" rtlCol="0" anchor="t">
            <a:spAutoFit/>
          </a:bodyPr>
          <a:lstStyle/>
          <a:p>
            <a:pPr algn="l">
              <a:lnSpc>
                <a:spcPts val="3280"/>
              </a:lnSpc>
            </a:pPr>
            <a:r>
              <a:rPr lang="en-US" sz="2700" b="1">
                <a:solidFill>
                  <a:srgbClr val="FFFFFF"/>
                </a:solidFill>
                <a:latin typeface="Arial Bold"/>
                <a:ea typeface="Arial Bold"/>
                <a:cs typeface="Arial Bold"/>
                <a:sym typeface="Arial Bold"/>
              </a:rPr>
              <a:t>Ressentir (physiquement)</a:t>
            </a:r>
          </a:p>
          <a:p>
            <a:pPr marL="431801" lvl="1" indent="-215900" algn="l">
              <a:lnSpc>
                <a:spcPts val="2430"/>
              </a:lnSpc>
              <a:buFont typeface="Arial"/>
              <a:buChar char="•"/>
            </a:pPr>
            <a:r>
              <a:rPr lang="en-US" sz="2000">
                <a:solidFill>
                  <a:srgbClr val="FFFFFF"/>
                </a:solidFill>
                <a:latin typeface="Arial"/>
                <a:ea typeface="Arial"/>
                <a:cs typeface="Arial"/>
                <a:sym typeface="Arial"/>
              </a:rPr>
              <a:t>Le cœur bat plus vite</a:t>
            </a:r>
          </a:p>
          <a:p>
            <a:pPr marL="431801" lvl="1" indent="-215900" algn="l">
              <a:lnSpc>
                <a:spcPts val="2430"/>
              </a:lnSpc>
              <a:buFont typeface="Arial"/>
              <a:buChar char="•"/>
            </a:pPr>
            <a:r>
              <a:rPr lang="en-US" sz="2000">
                <a:solidFill>
                  <a:srgbClr val="FFFFFF"/>
                </a:solidFill>
                <a:latin typeface="Arial"/>
                <a:ea typeface="Arial"/>
                <a:cs typeface="Arial"/>
                <a:sym typeface="Arial"/>
              </a:rPr>
              <a:t>La pression artérielle monte</a:t>
            </a:r>
          </a:p>
          <a:p>
            <a:pPr marL="431801" lvl="1" indent="-215900" algn="l">
              <a:lnSpc>
                <a:spcPts val="2430"/>
              </a:lnSpc>
              <a:buFont typeface="Arial"/>
              <a:buChar char="•"/>
            </a:pPr>
            <a:r>
              <a:rPr lang="en-US" sz="2000">
                <a:solidFill>
                  <a:srgbClr val="FFFFFF"/>
                </a:solidFill>
                <a:latin typeface="Arial"/>
                <a:ea typeface="Arial"/>
                <a:cs typeface="Arial"/>
                <a:sym typeface="Arial"/>
              </a:rPr>
              <a:t>On a du mal à respirer</a:t>
            </a:r>
          </a:p>
          <a:p>
            <a:pPr marL="431801" lvl="1" indent="-215900" algn="l">
              <a:lnSpc>
                <a:spcPts val="2430"/>
              </a:lnSpc>
              <a:buFont typeface="Arial"/>
              <a:buChar char="•"/>
            </a:pPr>
            <a:r>
              <a:rPr lang="en-US" sz="2000">
                <a:solidFill>
                  <a:srgbClr val="FFFFFF"/>
                </a:solidFill>
                <a:latin typeface="Arial"/>
                <a:ea typeface="Arial"/>
                <a:cs typeface="Arial"/>
                <a:sym typeface="Arial"/>
              </a:rPr>
              <a:t>Maux d’estomac</a:t>
            </a:r>
          </a:p>
          <a:p>
            <a:pPr marL="431801" lvl="1" indent="-215900" algn="l">
              <a:lnSpc>
                <a:spcPts val="2430"/>
              </a:lnSpc>
              <a:buFont typeface="Arial"/>
              <a:buChar char="•"/>
            </a:pPr>
            <a:r>
              <a:rPr lang="en-US" sz="2000">
                <a:solidFill>
                  <a:srgbClr val="FFFFFF"/>
                </a:solidFill>
                <a:latin typeface="Arial"/>
                <a:ea typeface="Arial"/>
                <a:cs typeface="Arial"/>
                <a:sym typeface="Arial"/>
              </a:rPr>
              <a:t>On transpire ou on a des frissons</a:t>
            </a:r>
          </a:p>
          <a:p>
            <a:pPr marL="431801" lvl="1" indent="-215900" algn="l">
              <a:lnSpc>
                <a:spcPts val="2430"/>
              </a:lnSpc>
              <a:buFont typeface="Arial"/>
              <a:buChar char="•"/>
            </a:pPr>
            <a:r>
              <a:rPr lang="en-US" sz="2000">
                <a:solidFill>
                  <a:srgbClr val="FFFFFF"/>
                </a:solidFill>
                <a:latin typeface="Arial"/>
                <a:ea typeface="Arial"/>
                <a:cs typeface="Arial"/>
                <a:sym typeface="Arial"/>
              </a:rPr>
              <a:t>Étourdissements</a:t>
            </a:r>
          </a:p>
          <a:p>
            <a:pPr marL="431801" lvl="1" indent="-215900" algn="l">
              <a:lnSpc>
                <a:spcPts val="2430"/>
              </a:lnSpc>
              <a:buFont typeface="Arial"/>
              <a:buChar char="•"/>
            </a:pPr>
            <a:r>
              <a:rPr lang="en-US" sz="2000">
                <a:solidFill>
                  <a:srgbClr val="FFFFFF"/>
                </a:solidFill>
                <a:latin typeface="Arial"/>
                <a:ea typeface="Arial"/>
                <a:cs typeface="Arial"/>
                <a:sym typeface="Arial"/>
              </a:rPr>
              <a:t>Maux de tête</a:t>
            </a:r>
          </a:p>
          <a:p>
            <a:pPr marL="431801" lvl="1" indent="-215900" algn="l">
              <a:lnSpc>
                <a:spcPts val="2430"/>
              </a:lnSpc>
              <a:buFont typeface="Arial"/>
              <a:buChar char="•"/>
            </a:pPr>
            <a:r>
              <a:rPr lang="en-US" sz="2000">
                <a:solidFill>
                  <a:srgbClr val="FFFFFF"/>
                </a:solidFill>
                <a:latin typeface="Arial"/>
                <a:ea typeface="Arial"/>
                <a:cs typeface="Arial"/>
                <a:sym typeface="Arial"/>
              </a:rPr>
              <a:t>Acné</a:t>
            </a:r>
          </a:p>
          <a:p>
            <a:pPr marL="431801" lvl="1" indent="-215900" algn="l">
              <a:lnSpc>
                <a:spcPts val="2430"/>
              </a:lnSpc>
              <a:buFont typeface="Arial"/>
              <a:buChar char="•"/>
            </a:pPr>
            <a:r>
              <a:rPr lang="en-US" sz="2000">
                <a:solidFill>
                  <a:srgbClr val="FFFFFF"/>
                </a:solidFill>
                <a:latin typeface="Arial"/>
                <a:ea typeface="Arial"/>
                <a:cs typeface="Arial"/>
                <a:sym typeface="Arial"/>
              </a:rPr>
              <a:t>Tension musculaire</a:t>
            </a:r>
          </a:p>
          <a:p>
            <a:pPr marL="431801" lvl="1" indent="-215900" algn="l">
              <a:lnSpc>
                <a:spcPts val="2430"/>
              </a:lnSpc>
              <a:buFont typeface="Arial"/>
              <a:buChar char="•"/>
            </a:pPr>
            <a:r>
              <a:rPr lang="en-US" sz="2000">
                <a:solidFill>
                  <a:srgbClr val="FFFFFF"/>
                </a:solidFill>
                <a:latin typeface="Arial"/>
                <a:ea typeface="Arial"/>
                <a:cs typeface="Arial"/>
                <a:sym typeface="Arial"/>
              </a:rPr>
              <a:t>Douleurs dans la poitrine</a:t>
            </a:r>
          </a:p>
          <a:p>
            <a:pPr marL="431801" lvl="1" indent="-215900" algn="l">
              <a:lnSpc>
                <a:spcPts val="2430"/>
              </a:lnSpc>
              <a:buFont typeface="Arial"/>
              <a:buChar char="•"/>
            </a:pPr>
            <a:r>
              <a:rPr lang="en-US" sz="2000">
                <a:solidFill>
                  <a:srgbClr val="FFFFFF"/>
                </a:solidFill>
                <a:latin typeface="Arial"/>
                <a:ea typeface="Arial"/>
                <a:cs typeface="Arial"/>
                <a:sym typeface="Arial"/>
              </a:rPr>
              <a:t>Troubles du sommeil</a:t>
            </a:r>
          </a:p>
          <a:p>
            <a:pPr marL="431801" lvl="1" indent="-215900" algn="l">
              <a:lnSpc>
                <a:spcPts val="2430"/>
              </a:lnSpc>
              <a:buFont typeface="Arial"/>
              <a:buChar char="•"/>
            </a:pPr>
            <a:r>
              <a:rPr lang="en-US" sz="2000">
                <a:solidFill>
                  <a:srgbClr val="FFFFFF"/>
                </a:solidFill>
                <a:latin typeface="Arial"/>
                <a:ea typeface="Arial"/>
                <a:cs typeface="Arial"/>
                <a:sym typeface="Arial"/>
              </a:rPr>
              <a:t>On tombe malade plus facilement</a:t>
            </a:r>
          </a:p>
          <a:p>
            <a:pPr marL="431801" lvl="1" indent="-215900" algn="l">
              <a:lnSpc>
                <a:spcPts val="2430"/>
              </a:lnSpc>
              <a:buFont typeface="Arial"/>
              <a:buChar char="•"/>
            </a:pPr>
            <a:r>
              <a:rPr lang="en-US" sz="2000">
                <a:solidFill>
                  <a:srgbClr val="FFFFFF"/>
                </a:solidFill>
                <a:latin typeface="Arial"/>
                <a:ea typeface="Arial"/>
                <a:cs typeface="Arial"/>
                <a:sym typeface="Arial"/>
              </a:rPr>
              <a:t>Manque d’énergie</a:t>
            </a:r>
          </a:p>
          <a:p>
            <a:pPr marL="431801" lvl="1" indent="-215900" algn="l">
              <a:lnSpc>
                <a:spcPts val="2430"/>
              </a:lnSpc>
              <a:buFont typeface="Arial"/>
              <a:buChar char="•"/>
            </a:pPr>
            <a:r>
              <a:rPr lang="en-US" sz="2000">
                <a:solidFill>
                  <a:srgbClr val="FFFFFF"/>
                </a:solidFill>
                <a:latin typeface="Arial"/>
                <a:ea typeface="Arial"/>
                <a:cs typeface="Arial"/>
                <a:sym typeface="Arial"/>
              </a:rPr>
              <a:t>Changements dans l’appétit</a:t>
            </a:r>
          </a:p>
          <a:p>
            <a:pPr marL="431801" lvl="1" indent="-215900" algn="l">
              <a:lnSpc>
                <a:spcPts val="2430"/>
              </a:lnSpc>
              <a:buFont typeface="Arial"/>
              <a:buChar char="•"/>
            </a:pPr>
            <a:r>
              <a:rPr lang="en-US" sz="2000">
                <a:solidFill>
                  <a:srgbClr val="FFFFFF"/>
                </a:solidFill>
                <a:latin typeface="Arial"/>
                <a:ea typeface="Arial"/>
                <a:cs typeface="Arial"/>
                <a:sym typeface="Arial"/>
              </a:rPr>
              <a:t>On mange plus souvent</a:t>
            </a:r>
          </a:p>
          <a:p>
            <a:pPr marL="431801" lvl="1" indent="-215900" algn="l">
              <a:lnSpc>
                <a:spcPts val="2430"/>
              </a:lnSpc>
              <a:buFont typeface="Arial"/>
              <a:buChar char="•"/>
            </a:pPr>
            <a:r>
              <a:rPr lang="en-US" sz="2000">
                <a:solidFill>
                  <a:srgbClr val="FFFFFF"/>
                </a:solidFill>
                <a:latin typeface="Arial"/>
                <a:ea typeface="Arial"/>
                <a:cs typeface="Arial"/>
                <a:sym typeface="Arial"/>
              </a:rPr>
              <a:t>On serre les dents</a:t>
            </a:r>
          </a:p>
          <a:p>
            <a:pPr marL="431801" lvl="1" indent="-215900" algn="l">
              <a:lnSpc>
                <a:spcPts val="2430"/>
              </a:lnSpc>
              <a:buFont typeface="Arial"/>
              <a:buChar char="•"/>
            </a:pPr>
            <a:r>
              <a:rPr lang="en-US" sz="2000">
                <a:solidFill>
                  <a:srgbClr val="FFFFFF"/>
                </a:solidFill>
                <a:latin typeface="Arial"/>
                <a:ea typeface="Arial"/>
                <a:cs typeface="Arial"/>
                <a:sym typeface="Arial"/>
              </a:rPr>
              <a:t>Respiration rapide</a:t>
            </a:r>
          </a:p>
          <a:p>
            <a:pPr marL="431801" lvl="1" indent="-215900" algn="l">
              <a:lnSpc>
                <a:spcPts val="2430"/>
              </a:lnSpc>
              <a:buFont typeface="Arial"/>
              <a:buChar char="•"/>
            </a:pPr>
            <a:r>
              <a:rPr lang="en-US" sz="2000">
                <a:solidFill>
                  <a:srgbClr val="FFFFFF"/>
                </a:solidFill>
                <a:latin typeface="Arial"/>
                <a:ea typeface="Arial"/>
                <a:cs typeface="Arial"/>
                <a:sym typeface="Arial"/>
              </a:rPr>
              <a:t>Règles irrégulières</a:t>
            </a:r>
          </a:p>
          <a:p>
            <a:pPr marL="431801" lvl="1" indent="-215900" algn="l">
              <a:lnSpc>
                <a:spcPts val="2430"/>
              </a:lnSpc>
              <a:buFont typeface="Arial"/>
              <a:buChar char="•"/>
            </a:pPr>
            <a:r>
              <a:rPr lang="en-US" sz="2000">
                <a:solidFill>
                  <a:srgbClr val="FFFFFF"/>
                </a:solidFill>
                <a:latin typeface="Arial"/>
                <a:ea typeface="Arial"/>
                <a:cs typeface="Arial"/>
                <a:sym typeface="Arial"/>
              </a:rPr>
              <a:t>Bouche sèche</a:t>
            </a:r>
          </a:p>
        </p:txBody>
      </p:sp>
      <p:grpSp>
        <p:nvGrpSpPr>
          <p:cNvPr id="11" name="Group 11"/>
          <p:cNvGrpSpPr/>
          <p:nvPr/>
        </p:nvGrpSpPr>
        <p:grpSpPr>
          <a:xfrm>
            <a:off x="9216977" y="5143500"/>
            <a:ext cx="8700496" cy="2743299"/>
            <a:chOff x="0" y="0"/>
            <a:chExt cx="1703721" cy="537190"/>
          </a:xfrm>
        </p:grpSpPr>
        <p:sp>
          <p:nvSpPr>
            <p:cNvPr id="12" name="Freeform 12"/>
            <p:cNvSpPr/>
            <p:nvPr/>
          </p:nvSpPr>
          <p:spPr>
            <a:xfrm>
              <a:off x="0" y="0"/>
              <a:ext cx="1718910" cy="541428"/>
            </a:xfrm>
            <a:custGeom>
              <a:avLst/>
              <a:gdLst/>
              <a:ahLst/>
              <a:cxnLst/>
              <a:rect l="l" t="t" r="r" b="b"/>
              <a:pathLst>
                <a:path w="1718910" h="541428">
                  <a:moveTo>
                    <a:pt x="967335" y="0"/>
                  </a:moveTo>
                  <a:cubicBezTo>
                    <a:pt x="986023" y="0"/>
                    <a:pt x="1004822" y="0"/>
                    <a:pt x="1023473" y="0"/>
                  </a:cubicBezTo>
                  <a:cubicBezTo>
                    <a:pt x="1172168" y="8972"/>
                    <a:pt x="1265095" y="38838"/>
                    <a:pt x="1307422" y="87708"/>
                  </a:cubicBezTo>
                  <a:cubicBezTo>
                    <a:pt x="1555321" y="81191"/>
                    <a:pt x="1718910" y="173598"/>
                    <a:pt x="1625717" y="264291"/>
                  </a:cubicBezTo>
                  <a:cubicBezTo>
                    <a:pt x="1662243" y="283348"/>
                    <a:pt x="1692716" y="304666"/>
                    <a:pt x="1703721" y="333278"/>
                  </a:cubicBezTo>
                  <a:cubicBezTo>
                    <a:pt x="1703721" y="341474"/>
                    <a:pt x="1703721" y="349650"/>
                    <a:pt x="1703721" y="357845"/>
                  </a:cubicBezTo>
                  <a:cubicBezTo>
                    <a:pt x="1670924" y="430665"/>
                    <a:pt x="1529800" y="479871"/>
                    <a:pt x="1298113" y="466625"/>
                  </a:cubicBezTo>
                  <a:cubicBezTo>
                    <a:pt x="1238501" y="504014"/>
                    <a:pt x="1132428" y="541428"/>
                    <a:pt x="967370" y="536794"/>
                  </a:cubicBezTo>
                  <a:cubicBezTo>
                    <a:pt x="882053" y="534340"/>
                    <a:pt x="822700" y="520122"/>
                    <a:pt x="770734" y="502849"/>
                  </a:cubicBezTo>
                  <a:cubicBezTo>
                    <a:pt x="715999" y="517207"/>
                    <a:pt x="656720" y="528476"/>
                    <a:pt x="571071" y="528600"/>
                  </a:cubicBezTo>
                  <a:cubicBezTo>
                    <a:pt x="372920" y="528812"/>
                    <a:pt x="240365" y="473496"/>
                    <a:pt x="237152" y="397620"/>
                  </a:cubicBezTo>
                  <a:cubicBezTo>
                    <a:pt x="109767" y="379870"/>
                    <a:pt x="23490" y="346737"/>
                    <a:pt x="0" y="290041"/>
                  </a:cubicBezTo>
                  <a:cubicBezTo>
                    <a:pt x="0" y="281847"/>
                    <a:pt x="0" y="273634"/>
                    <a:pt x="0" y="265474"/>
                  </a:cubicBezTo>
                  <a:cubicBezTo>
                    <a:pt x="25928" y="209293"/>
                    <a:pt x="107514" y="174003"/>
                    <a:pt x="243357" y="159044"/>
                  </a:cubicBezTo>
                  <a:cubicBezTo>
                    <a:pt x="235195" y="64271"/>
                    <a:pt x="506918" y="5051"/>
                    <a:pt x="730145" y="46804"/>
                  </a:cubicBezTo>
                  <a:cubicBezTo>
                    <a:pt x="783293" y="26157"/>
                    <a:pt x="858489" y="3638"/>
                    <a:pt x="967335" y="0"/>
                  </a:cubicBezTo>
                  <a:close/>
                </a:path>
              </a:pathLst>
            </a:custGeom>
            <a:solidFill>
              <a:srgbClr val="006A65"/>
            </a:solidFill>
          </p:spPr>
          <p:txBody>
            <a:bodyPr/>
            <a:lstStyle/>
            <a:p>
              <a:endParaRPr lang="en-CA"/>
            </a:p>
          </p:txBody>
        </p:sp>
        <p:sp>
          <p:nvSpPr>
            <p:cNvPr id="13" name="TextBox 13"/>
            <p:cNvSpPr txBox="1"/>
            <p:nvPr/>
          </p:nvSpPr>
          <p:spPr>
            <a:xfrm>
              <a:off x="79862" y="41907"/>
              <a:ext cx="1543997" cy="418542"/>
            </a:xfrm>
            <a:prstGeom prst="rect">
              <a:avLst/>
            </a:prstGeom>
          </p:spPr>
          <p:txBody>
            <a:bodyPr lIns="50800" tIns="50800" rIns="50800" bIns="50800" rtlCol="0" anchor="ctr"/>
            <a:lstStyle/>
            <a:p>
              <a:pPr algn="ctr">
                <a:lnSpc>
                  <a:spcPts val="2430"/>
                </a:lnSpc>
              </a:pPr>
              <a:endParaRPr/>
            </a:p>
          </p:txBody>
        </p:sp>
      </p:grpSp>
      <p:sp>
        <p:nvSpPr>
          <p:cNvPr id="14" name="Freeform 14"/>
          <p:cNvSpPr/>
          <p:nvPr/>
        </p:nvSpPr>
        <p:spPr>
          <a:xfrm>
            <a:off x="14671669" y="7264862"/>
            <a:ext cx="2889920" cy="3022138"/>
          </a:xfrm>
          <a:custGeom>
            <a:avLst/>
            <a:gdLst/>
            <a:ahLst/>
            <a:cxnLst/>
            <a:rect l="l" t="t" r="r" b="b"/>
            <a:pathLst>
              <a:path w="2889920" h="3022138">
                <a:moveTo>
                  <a:pt x="0" y="0"/>
                </a:moveTo>
                <a:lnTo>
                  <a:pt x="2889920" y="0"/>
                </a:lnTo>
                <a:lnTo>
                  <a:pt x="2889920" y="3022138"/>
                </a:lnTo>
                <a:lnTo>
                  <a:pt x="0" y="3022138"/>
                </a:lnTo>
                <a:lnTo>
                  <a:pt x="0" y="0"/>
                </a:lnTo>
                <a:close/>
              </a:path>
            </a:pathLst>
          </a:custGeom>
          <a:blipFill>
            <a:blip r:embed="rId4"/>
            <a:stretch>
              <a:fillRect/>
            </a:stretch>
          </a:blipFill>
        </p:spPr>
        <p:txBody>
          <a:bodyPr/>
          <a:lstStyle/>
          <a:p>
            <a:endParaRPr lang="en-CA"/>
          </a:p>
        </p:txBody>
      </p:sp>
      <p:sp>
        <p:nvSpPr>
          <p:cNvPr id="15" name="TextBox 15"/>
          <p:cNvSpPr txBox="1"/>
          <p:nvPr/>
        </p:nvSpPr>
        <p:spPr>
          <a:xfrm>
            <a:off x="548911" y="414052"/>
            <a:ext cx="5314299" cy="4729448"/>
          </a:xfrm>
          <a:prstGeom prst="rect">
            <a:avLst/>
          </a:prstGeom>
        </p:spPr>
        <p:txBody>
          <a:bodyPr lIns="0" tIns="0" rIns="0" bIns="0" rtlCol="0" anchor="t">
            <a:spAutoFit/>
          </a:bodyPr>
          <a:lstStyle/>
          <a:p>
            <a:pPr algn="l">
              <a:lnSpc>
                <a:spcPts val="3280"/>
              </a:lnSpc>
            </a:pPr>
            <a:r>
              <a:rPr lang="en-US" sz="2700" b="1">
                <a:solidFill>
                  <a:srgbClr val="FFFFFF"/>
                </a:solidFill>
                <a:latin typeface="Arial Bold"/>
                <a:ea typeface="Arial Bold"/>
                <a:cs typeface="Arial Bold"/>
                <a:sym typeface="Arial Bold"/>
              </a:rPr>
              <a:t>Ressentir (émotionnellement)</a:t>
            </a:r>
          </a:p>
          <a:p>
            <a:pPr marL="431801" lvl="1" indent="-215900" algn="l">
              <a:lnSpc>
                <a:spcPts val="2430"/>
              </a:lnSpc>
              <a:buFont typeface="Arial"/>
              <a:buChar char="•"/>
            </a:pPr>
            <a:r>
              <a:rPr lang="en-US" sz="2000">
                <a:solidFill>
                  <a:srgbClr val="FFFFFF"/>
                </a:solidFill>
                <a:latin typeface="Arial"/>
                <a:ea typeface="Arial"/>
                <a:cs typeface="Arial"/>
                <a:sym typeface="Arial"/>
              </a:rPr>
              <a:t>On se sent dépassé</a:t>
            </a:r>
          </a:p>
          <a:p>
            <a:pPr marL="431801" lvl="1" indent="-215900" algn="l">
              <a:lnSpc>
                <a:spcPts val="2430"/>
              </a:lnSpc>
              <a:buFont typeface="Arial"/>
              <a:buChar char="•"/>
            </a:pPr>
            <a:r>
              <a:rPr lang="en-US" sz="2000">
                <a:solidFill>
                  <a:srgbClr val="FFFFFF"/>
                </a:solidFill>
                <a:latin typeface="Arial"/>
                <a:ea typeface="Arial"/>
                <a:cs typeface="Arial"/>
                <a:sym typeface="Arial"/>
              </a:rPr>
              <a:t>On est nerveux</a:t>
            </a:r>
          </a:p>
          <a:p>
            <a:pPr marL="431801" lvl="1" indent="-215900" algn="l">
              <a:lnSpc>
                <a:spcPts val="2430"/>
              </a:lnSpc>
              <a:buFont typeface="Arial"/>
              <a:buChar char="•"/>
            </a:pPr>
            <a:r>
              <a:rPr lang="en-US" sz="2000">
                <a:solidFill>
                  <a:srgbClr val="FFFFFF"/>
                </a:solidFill>
                <a:latin typeface="Arial"/>
                <a:ea typeface="Arial"/>
                <a:cs typeface="Arial"/>
                <a:sym typeface="Arial"/>
              </a:rPr>
              <a:t>On ressent de l’anxiété</a:t>
            </a:r>
          </a:p>
          <a:p>
            <a:pPr marL="431801" lvl="1" indent="-215900" algn="l">
              <a:lnSpc>
                <a:spcPts val="2430"/>
              </a:lnSpc>
              <a:buFont typeface="Arial"/>
              <a:buChar char="•"/>
            </a:pPr>
            <a:r>
              <a:rPr lang="en-US" sz="2000">
                <a:solidFill>
                  <a:srgbClr val="FFFFFF"/>
                </a:solidFill>
                <a:latin typeface="Arial"/>
                <a:ea typeface="Arial"/>
                <a:cs typeface="Arial"/>
                <a:sym typeface="Arial"/>
              </a:rPr>
              <a:t>On s’inquiète</a:t>
            </a:r>
          </a:p>
          <a:p>
            <a:pPr marL="431801" lvl="1" indent="-215900" algn="l">
              <a:lnSpc>
                <a:spcPts val="2430"/>
              </a:lnSpc>
              <a:buFont typeface="Arial"/>
              <a:buChar char="•"/>
            </a:pPr>
            <a:r>
              <a:rPr lang="en-US" sz="2000">
                <a:solidFill>
                  <a:srgbClr val="FFFFFF"/>
                </a:solidFill>
                <a:latin typeface="Arial"/>
                <a:ea typeface="Arial"/>
                <a:cs typeface="Arial"/>
                <a:sym typeface="Arial"/>
              </a:rPr>
              <a:t>On est frustré</a:t>
            </a:r>
          </a:p>
          <a:p>
            <a:pPr marL="431801" lvl="1" indent="-215900" algn="l">
              <a:lnSpc>
                <a:spcPts val="2430"/>
              </a:lnSpc>
              <a:buFont typeface="Arial"/>
              <a:buChar char="•"/>
            </a:pPr>
            <a:r>
              <a:rPr lang="en-US" sz="2000">
                <a:solidFill>
                  <a:srgbClr val="FFFFFF"/>
                </a:solidFill>
                <a:latin typeface="Arial"/>
                <a:ea typeface="Arial"/>
                <a:cs typeface="Arial"/>
                <a:sym typeface="Arial"/>
              </a:rPr>
              <a:t>On se sent triste, malheureux ou déprimé</a:t>
            </a:r>
          </a:p>
          <a:p>
            <a:pPr marL="431801" lvl="1" indent="-215900" algn="l">
              <a:lnSpc>
                <a:spcPts val="2430"/>
              </a:lnSpc>
              <a:buFont typeface="Arial"/>
              <a:buChar char="•"/>
            </a:pPr>
            <a:r>
              <a:rPr lang="en-US" sz="2000">
                <a:solidFill>
                  <a:srgbClr val="FFFFFF"/>
                </a:solidFill>
                <a:latin typeface="Arial"/>
                <a:ea typeface="Arial"/>
                <a:cs typeface="Arial"/>
                <a:sym typeface="Arial"/>
              </a:rPr>
              <a:t>On est inconfortable</a:t>
            </a:r>
          </a:p>
          <a:p>
            <a:pPr marL="431801" lvl="1" indent="-215900" algn="l">
              <a:lnSpc>
                <a:spcPts val="2430"/>
              </a:lnSpc>
              <a:buFont typeface="Arial"/>
              <a:buChar char="•"/>
            </a:pPr>
            <a:r>
              <a:rPr lang="en-US" sz="2000">
                <a:solidFill>
                  <a:srgbClr val="FFFFFF"/>
                </a:solidFill>
                <a:latin typeface="Arial"/>
                <a:ea typeface="Arial"/>
                <a:cs typeface="Arial"/>
                <a:sym typeface="Arial"/>
              </a:rPr>
              <a:t>On panique</a:t>
            </a:r>
          </a:p>
          <a:p>
            <a:pPr marL="431801" lvl="1" indent="-215900" algn="l">
              <a:lnSpc>
                <a:spcPts val="2430"/>
              </a:lnSpc>
              <a:buFont typeface="Arial"/>
              <a:buChar char="•"/>
            </a:pPr>
            <a:r>
              <a:rPr lang="en-US" sz="2000">
                <a:solidFill>
                  <a:srgbClr val="FFFFFF"/>
                </a:solidFill>
                <a:latin typeface="Arial"/>
                <a:ea typeface="Arial"/>
                <a:cs typeface="Arial"/>
                <a:sym typeface="Arial"/>
              </a:rPr>
              <a:t>On a l’impression de perdre le contrôle</a:t>
            </a:r>
          </a:p>
          <a:p>
            <a:pPr marL="431801" lvl="1" indent="-215900" algn="l">
              <a:lnSpc>
                <a:spcPts val="2430"/>
              </a:lnSpc>
              <a:buFont typeface="Arial"/>
              <a:buChar char="•"/>
            </a:pPr>
            <a:r>
              <a:rPr lang="en-US" sz="2000">
                <a:solidFill>
                  <a:srgbClr val="FFFFFF"/>
                </a:solidFill>
                <a:latin typeface="Arial"/>
                <a:ea typeface="Arial"/>
                <a:cs typeface="Arial"/>
                <a:sym typeface="Arial"/>
              </a:rPr>
              <a:t>On est en colère</a:t>
            </a:r>
          </a:p>
          <a:p>
            <a:pPr marL="431801" lvl="1" indent="-215900" algn="l">
              <a:lnSpc>
                <a:spcPts val="2430"/>
              </a:lnSpc>
              <a:buFont typeface="Arial"/>
              <a:buChar char="•"/>
            </a:pPr>
            <a:r>
              <a:rPr lang="en-US" sz="2000">
                <a:solidFill>
                  <a:srgbClr val="FFFFFF"/>
                </a:solidFill>
                <a:latin typeface="Arial"/>
                <a:ea typeface="Arial"/>
                <a:cs typeface="Arial"/>
                <a:sym typeface="Arial"/>
              </a:rPr>
              <a:t>On a des sautes d’humeur</a:t>
            </a:r>
          </a:p>
          <a:p>
            <a:pPr marL="431801" lvl="1" indent="-215900" algn="l">
              <a:lnSpc>
                <a:spcPts val="2430"/>
              </a:lnSpc>
              <a:buFont typeface="Arial"/>
              <a:buChar char="•"/>
            </a:pPr>
            <a:r>
              <a:rPr lang="en-US" sz="2000">
                <a:solidFill>
                  <a:srgbClr val="FFFFFF"/>
                </a:solidFill>
                <a:latin typeface="Arial"/>
                <a:ea typeface="Arial"/>
                <a:cs typeface="Arial"/>
                <a:sym typeface="Arial"/>
              </a:rPr>
              <a:t>On devient irritable ou impatient</a:t>
            </a:r>
          </a:p>
          <a:p>
            <a:pPr marL="431801" lvl="1" indent="-215900" algn="l">
              <a:lnSpc>
                <a:spcPts val="2430"/>
              </a:lnSpc>
              <a:buFont typeface="Arial"/>
              <a:buChar char="•"/>
            </a:pPr>
            <a:r>
              <a:rPr lang="en-US" sz="2000">
                <a:solidFill>
                  <a:srgbClr val="FFFFFF"/>
                </a:solidFill>
                <a:latin typeface="Arial"/>
                <a:ea typeface="Arial"/>
                <a:cs typeface="Arial"/>
                <a:sym typeface="Arial"/>
              </a:rPr>
              <a:t>On a peur</a:t>
            </a:r>
          </a:p>
          <a:p>
            <a:pPr marL="431801" lvl="1" indent="-215900" algn="l">
              <a:lnSpc>
                <a:spcPts val="2430"/>
              </a:lnSpc>
              <a:buFont typeface="Arial"/>
              <a:buChar char="•"/>
            </a:pPr>
            <a:r>
              <a:rPr lang="en-US" sz="2000">
                <a:solidFill>
                  <a:srgbClr val="FFFFFF"/>
                </a:solidFill>
                <a:latin typeface="Arial"/>
                <a:ea typeface="Arial"/>
                <a:cs typeface="Arial"/>
                <a:sym typeface="Arial"/>
              </a:rPr>
              <a:t>On a une faible estime de soi</a:t>
            </a:r>
          </a:p>
        </p:txBody>
      </p:sp>
      <p:sp>
        <p:nvSpPr>
          <p:cNvPr id="16" name="TextBox 16"/>
          <p:cNvSpPr txBox="1"/>
          <p:nvPr/>
        </p:nvSpPr>
        <p:spPr>
          <a:xfrm>
            <a:off x="548911" y="5380132"/>
            <a:ext cx="4901059" cy="4733925"/>
          </a:xfrm>
          <a:prstGeom prst="rect">
            <a:avLst/>
          </a:prstGeom>
        </p:spPr>
        <p:txBody>
          <a:bodyPr lIns="0" tIns="0" rIns="0" bIns="0" rtlCol="0" anchor="t">
            <a:spAutoFit/>
          </a:bodyPr>
          <a:lstStyle/>
          <a:p>
            <a:pPr algn="l">
              <a:lnSpc>
                <a:spcPts val="3240"/>
              </a:lnSpc>
              <a:spcBef>
                <a:spcPct val="0"/>
              </a:spcBef>
            </a:pPr>
            <a:r>
              <a:rPr lang="en-US" sz="2700" b="1">
                <a:solidFill>
                  <a:srgbClr val="FFFFFF"/>
                </a:solidFill>
                <a:latin typeface="Arial Bold"/>
                <a:ea typeface="Arial Bold"/>
                <a:cs typeface="Arial Bold"/>
                <a:sym typeface="Arial Bold"/>
              </a:rPr>
              <a:t>Agir – Comportement</a:t>
            </a:r>
          </a:p>
          <a:p>
            <a:pPr marL="431801" lvl="1" indent="-215900" algn="l">
              <a:lnSpc>
                <a:spcPts val="2400"/>
              </a:lnSpc>
              <a:buFont typeface="Arial"/>
              <a:buChar char="•"/>
            </a:pPr>
            <a:r>
              <a:rPr lang="en-US" sz="2000">
                <a:solidFill>
                  <a:srgbClr val="FFFFFF"/>
                </a:solidFill>
                <a:latin typeface="Arial"/>
                <a:ea typeface="Arial"/>
                <a:cs typeface="Arial"/>
                <a:sym typeface="Arial"/>
              </a:rPr>
              <a:t>Niveau d’activité qui change</a:t>
            </a:r>
          </a:p>
          <a:p>
            <a:pPr marL="431801" lvl="1" indent="-215900" algn="l">
              <a:lnSpc>
                <a:spcPts val="2400"/>
              </a:lnSpc>
              <a:buFont typeface="Arial"/>
              <a:buChar char="•"/>
            </a:pPr>
            <a:r>
              <a:rPr lang="en-US" sz="2000">
                <a:solidFill>
                  <a:srgbClr val="FFFFFF"/>
                </a:solidFill>
                <a:latin typeface="Arial"/>
                <a:ea typeface="Arial"/>
                <a:cs typeface="Arial"/>
                <a:sym typeface="Arial"/>
              </a:rPr>
              <a:t>Habitudes alimentaires qui changent</a:t>
            </a:r>
          </a:p>
          <a:p>
            <a:pPr marL="431801" lvl="1" indent="-215900" algn="l">
              <a:lnSpc>
                <a:spcPts val="2400"/>
              </a:lnSpc>
              <a:buFont typeface="Arial"/>
              <a:buChar char="•"/>
            </a:pPr>
            <a:r>
              <a:rPr lang="en-US" sz="2000">
                <a:solidFill>
                  <a:srgbClr val="FFFFFF"/>
                </a:solidFill>
                <a:latin typeface="Arial"/>
                <a:ea typeface="Arial"/>
                <a:cs typeface="Arial"/>
                <a:sym typeface="Arial"/>
              </a:rPr>
              <a:t>Sommeil perturbé</a:t>
            </a:r>
          </a:p>
          <a:p>
            <a:pPr marL="431801" lvl="1" indent="-215900" algn="l">
              <a:lnSpc>
                <a:spcPts val="2400"/>
              </a:lnSpc>
              <a:buFont typeface="Arial"/>
              <a:buChar char="•"/>
            </a:pPr>
            <a:r>
              <a:rPr lang="en-US" sz="2000">
                <a:solidFill>
                  <a:srgbClr val="FFFFFF"/>
                </a:solidFill>
                <a:latin typeface="Arial"/>
                <a:ea typeface="Arial"/>
                <a:cs typeface="Arial"/>
                <a:sym typeface="Arial"/>
              </a:rPr>
              <a:t>Baisse de performance à l’école</a:t>
            </a:r>
          </a:p>
          <a:p>
            <a:pPr marL="431801" lvl="1" indent="-215900" algn="l">
              <a:lnSpc>
                <a:spcPts val="2400"/>
              </a:lnSpc>
              <a:buFont typeface="Arial"/>
              <a:buChar char="•"/>
            </a:pPr>
            <a:r>
              <a:rPr lang="en-US" sz="2000">
                <a:solidFill>
                  <a:srgbClr val="FFFFFF"/>
                </a:solidFill>
                <a:latin typeface="Arial"/>
                <a:ea typeface="Arial"/>
                <a:cs typeface="Arial"/>
                <a:sym typeface="Arial"/>
              </a:rPr>
              <a:t>Difficulté à communiquer</a:t>
            </a:r>
          </a:p>
          <a:p>
            <a:pPr marL="431801" lvl="1" indent="-215900" algn="l">
              <a:lnSpc>
                <a:spcPts val="2400"/>
              </a:lnSpc>
              <a:buFont typeface="Arial"/>
              <a:buChar char="•"/>
            </a:pPr>
            <a:r>
              <a:rPr lang="en-US" sz="2000">
                <a:solidFill>
                  <a:srgbClr val="FFFFFF"/>
                </a:solidFill>
                <a:latin typeface="Arial"/>
                <a:ea typeface="Arial"/>
                <a:cs typeface="Arial"/>
                <a:sym typeface="Arial"/>
              </a:rPr>
              <a:t>On fait plus de blagues</a:t>
            </a:r>
          </a:p>
          <a:p>
            <a:pPr marL="431801" lvl="1" indent="-215900" algn="l">
              <a:lnSpc>
                <a:spcPts val="2400"/>
              </a:lnSpc>
              <a:buFont typeface="Arial"/>
              <a:buChar char="•"/>
            </a:pPr>
            <a:r>
              <a:rPr lang="en-US" sz="2000">
                <a:solidFill>
                  <a:srgbClr val="FFFFFF"/>
                </a:solidFill>
                <a:latin typeface="Arial"/>
                <a:ea typeface="Arial"/>
                <a:cs typeface="Arial"/>
                <a:sym typeface="Arial"/>
              </a:rPr>
              <a:t>On devient plus irritable ou colérique</a:t>
            </a:r>
          </a:p>
          <a:p>
            <a:pPr marL="431801" lvl="1" indent="-215900" algn="l">
              <a:lnSpc>
                <a:spcPts val="2400"/>
              </a:lnSpc>
              <a:buFont typeface="Arial"/>
              <a:buChar char="•"/>
            </a:pPr>
            <a:r>
              <a:rPr lang="en-US" sz="2000">
                <a:solidFill>
                  <a:srgbClr val="FFFFFF"/>
                </a:solidFill>
                <a:latin typeface="Arial"/>
                <a:ea typeface="Arial"/>
                <a:cs typeface="Arial"/>
                <a:sym typeface="Arial"/>
              </a:rPr>
              <a:t>On n’arrive pas à relaxer</a:t>
            </a:r>
          </a:p>
          <a:p>
            <a:pPr marL="431801" lvl="1" indent="-215900" algn="l">
              <a:lnSpc>
                <a:spcPts val="2400"/>
              </a:lnSpc>
              <a:buFont typeface="Arial"/>
              <a:buChar char="•"/>
            </a:pPr>
            <a:r>
              <a:rPr lang="en-US" sz="2000">
                <a:solidFill>
                  <a:srgbClr val="FFFFFF"/>
                </a:solidFill>
                <a:latin typeface="Arial"/>
                <a:ea typeface="Arial"/>
                <a:cs typeface="Arial"/>
                <a:sym typeface="Arial"/>
              </a:rPr>
              <a:t>On pleure plus souvent</a:t>
            </a:r>
          </a:p>
          <a:p>
            <a:pPr marL="431801" lvl="1" indent="-215900" algn="l">
              <a:lnSpc>
                <a:spcPts val="2400"/>
              </a:lnSpc>
              <a:buFont typeface="Arial"/>
              <a:buChar char="•"/>
            </a:pPr>
            <a:r>
              <a:rPr lang="en-US" sz="2000">
                <a:solidFill>
                  <a:srgbClr val="FFFFFF"/>
                </a:solidFill>
                <a:latin typeface="Arial"/>
                <a:ea typeface="Arial"/>
                <a:cs typeface="Arial"/>
                <a:sym typeface="Arial"/>
              </a:rPr>
              <a:t>On consomme plus (substances, sucre)</a:t>
            </a:r>
          </a:p>
          <a:p>
            <a:pPr marL="431801" lvl="1" indent="-215900" algn="l">
              <a:lnSpc>
                <a:spcPts val="2400"/>
              </a:lnSpc>
              <a:buFont typeface="Arial"/>
              <a:buChar char="•"/>
            </a:pPr>
            <a:r>
              <a:rPr lang="en-US" sz="2000">
                <a:solidFill>
                  <a:srgbClr val="FFFFFF"/>
                </a:solidFill>
                <a:latin typeface="Arial"/>
                <a:ea typeface="Arial"/>
                <a:cs typeface="Arial"/>
                <a:sym typeface="Arial"/>
              </a:rPr>
              <a:t>Réactions exagérées</a:t>
            </a:r>
          </a:p>
          <a:p>
            <a:pPr marL="431801" lvl="1" indent="-215900" algn="l">
              <a:lnSpc>
                <a:spcPts val="2400"/>
              </a:lnSpc>
              <a:buFont typeface="Arial"/>
              <a:buChar char="•"/>
            </a:pPr>
            <a:r>
              <a:rPr lang="en-US" sz="2000">
                <a:solidFill>
                  <a:srgbClr val="FFFFFF"/>
                </a:solidFill>
                <a:latin typeface="Arial"/>
                <a:ea typeface="Arial"/>
                <a:cs typeface="Arial"/>
                <a:sym typeface="Arial"/>
              </a:rPr>
              <a:t>On blâme</a:t>
            </a:r>
          </a:p>
          <a:p>
            <a:pPr marL="431801" lvl="1" indent="-215900" algn="l">
              <a:lnSpc>
                <a:spcPts val="2400"/>
              </a:lnSpc>
              <a:buFont typeface="Arial"/>
              <a:buChar char="•"/>
            </a:pPr>
            <a:r>
              <a:rPr lang="en-US" sz="2000">
                <a:solidFill>
                  <a:srgbClr val="FFFFFF"/>
                </a:solidFill>
                <a:latin typeface="Arial"/>
                <a:ea typeface="Arial"/>
                <a:cs typeface="Arial"/>
                <a:sym typeface="Arial"/>
              </a:rPr>
              <a:t>On critique</a:t>
            </a:r>
          </a:p>
          <a:p>
            <a:pPr algn="l">
              <a:lnSpc>
                <a:spcPts val="2400"/>
              </a:lnSpc>
              <a:spcBef>
                <a:spcPct val="0"/>
              </a:spcBef>
            </a:pPr>
            <a:endParaRPr lang="en-US" sz="2000">
              <a:solidFill>
                <a:srgbClr val="FFFFFF"/>
              </a:solidFill>
              <a:latin typeface="Arial"/>
              <a:ea typeface="Arial"/>
              <a:cs typeface="Arial"/>
              <a:sym typeface="Arial"/>
            </a:endParaRPr>
          </a:p>
        </p:txBody>
      </p:sp>
      <p:sp>
        <p:nvSpPr>
          <p:cNvPr id="17" name="TextBox 17"/>
          <p:cNvSpPr txBox="1"/>
          <p:nvPr/>
        </p:nvSpPr>
        <p:spPr>
          <a:xfrm>
            <a:off x="5863209" y="6752000"/>
            <a:ext cx="6707535" cy="2600325"/>
          </a:xfrm>
          <a:prstGeom prst="rect">
            <a:avLst/>
          </a:prstGeom>
        </p:spPr>
        <p:txBody>
          <a:bodyPr lIns="0" tIns="0" rIns="0" bIns="0" rtlCol="0" anchor="t">
            <a:spAutoFit/>
          </a:bodyPr>
          <a:lstStyle/>
          <a:p>
            <a:pPr algn="l">
              <a:lnSpc>
                <a:spcPts val="3239"/>
              </a:lnSpc>
            </a:pPr>
            <a:r>
              <a:rPr lang="en-US" sz="2699" b="1">
                <a:solidFill>
                  <a:srgbClr val="FFFFFF"/>
                </a:solidFill>
                <a:latin typeface="Arial Bold"/>
                <a:ea typeface="Arial Bold"/>
                <a:cs typeface="Arial Bold"/>
                <a:sym typeface="Arial Bold"/>
              </a:rPr>
              <a:t>Agir – Socialement</a:t>
            </a:r>
          </a:p>
          <a:p>
            <a:pPr marL="431801" lvl="1" indent="-215900" algn="l">
              <a:lnSpc>
                <a:spcPts val="2400"/>
              </a:lnSpc>
              <a:buFont typeface="Arial"/>
              <a:buChar char="•"/>
            </a:pPr>
            <a:r>
              <a:rPr lang="en-US" sz="2000">
                <a:solidFill>
                  <a:srgbClr val="FFFFFF"/>
                </a:solidFill>
                <a:latin typeface="Arial"/>
                <a:ea typeface="Arial"/>
                <a:cs typeface="Arial"/>
                <a:sym typeface="Arial"/>
              </a:rPr>
              <a:t>On se retire, on s’isole</a:t>
            </a:r>
          </a:p>
          <a:p>
            <a:pPr marL="431801" lvl="1" indent="-215900" algn="l">
              <a:lnSpc>
                <a:spcPts val="2400"/>
              </a:lnSpc>
              <a:buFont typeface="Arial"/>
              <a:buChar char="•"/>
            </a:pPr>
            <a:r>
              <a:rPr lang="en-US" sz="2000">
                <a:solidFill>
                  <a:srgbClr val="FFFFFF"/>
                </a:solidFill>
                <a:latin typeface="Arial"/>
                <a:ea typeface="Arial"/>
                <a:cs typeface="Arial"/>
                <a:sym typeface="Arial"/>
              </a:rPr>
              <a:t>On a du mal à écouter</a:t>
            </a:r>
          </a:p>
          <a:p>
            <a:pPr marL="431801" lvl="1" indent="-215900" algn="l">
              <a:lnSpc>
                <a:spcPts val="2400"/>
              </a:lnSpc>
              <a:buFont typeface="Arial"/>
              <a:buChar char="•"/>
            </a:pPr>
            <a:r>
              <a:rPr lang="en-US" sz="2000">
                <a:solidFill>
                  <a:srgbClr val="FFFFFF"/>
                </a:solidFill>
                <a:latin typeface="Arial"/>
                <a:ea typeface="Arial"/>
                <a:cs typeface="Arial"/>
                <a:sym typeface="Arial"/>
              </a:rPr>
              <a:t>On a du mal à partager ses idées</a:t>
            </a:r>
          </a:p>
          <a:p>
            <a:pPr marL="431801" lvl="1" indent="-215900" algn="l">
              <a:lnSpc>
                <a:spcPts val="2400"/>
              </a:lnSpc>
              <a:buFont typeface="Arial"/>
              <a:buChar char="•"/>
            </a:pPr>
            <a:r>
              <a:rPr lang="en-US" sz="2000">
                <a:solidFill>
                  <a:srgbClr val="FFFFFF"/>
                </a:solidFill>
                <a:latin typeface="Arial"/>
                <a:ea typeface="Arial"/>
                <a:cs typeface="Arial"/>
                <a:sym typeface="Arial"/>
              </a:rPr>
              <a:t>On évite de résoudre les problèmes</a:t>
            </a:r>
          </a:p>
          <a:p>
            <a:pPr marL="431801" lvl="1" indent="-215900" algn="l">
              <a:lnSpc>
                <a:spcPts val="2400"/>
              </a:lnSpc>
              <a:buFont typeface="Arial"/>
              <a:buChar char="•"/>
            </a:pPr>
            <a:r>
              <a:rPr lang="en-US" sz="2000">
                <a:solidFill>
                  <a:srgbClr val="FFFFFF"/>
                </a:solidFill>
                <a:latin typeface="Arial"/>
                <a:ea typeface="Arial"/>
                <a:cs typeface="Arial"/>
                <a:sym typeface="Arial"/>
              </a:rPr>
              <a:t>On tolère mal le travail en groupe</a:t>
            </a:r>
          </a:p>
          <a:p>
            <a:pPr marL="431801" lvl="1" indent="-215900" algn="l">
              <a:lnSpc>
                <a:spcPts val="2400"/>
              </a:lnSpc>
              <a:buFont typeface="Arial"/>
              <a:buChar char="•"/>
            </a:pPr>
            <a:r>
              <a:rPr lang="en-US" sz="2000">
                <a:solidFill>
                  <a:srgbClr val="FFFFFF"/>
                </a:solidFill>
                <a:latin typeface="Arial"/>
                <a:ea typeface="Arial"/>
                <a:cs typeface="Arial"/>
                <a:sym typeface="Arial"/>
              </a:rPr>
              <a:t>On a du mal à donner ou recevoir de l’aide</a:t>
            </a:r>
          </a:p>
          <a:p>
            <a:pPr marL="431801" lvl="1" indent="-215900" algn="l">
              <a:lnSpc>
                <a:spcPts val="2400"/>
              </a:lnSpc>
              <a:buFont typeface="Arial"/>
              <a:buChar char="•"/>
            </a:pPr>
            <a:r>
              <a:rPr lang="en-US" sz="2000">
                <a:solidFill>
                  <a:srgbClr val="FFFFFF"/>
                </a:solidFill>
                <a:latin typeface="Arial"/>
                <a:ea typeface="Arial"/>
                <a:cs typeface="Arial"/>
                <a:sym typeface="Arial"/>
              </a:rPr>
              <a:t>On devient impatient ou irrespectueux envers les autres</a:t>
            </a:r>
          </a:p>
        </p:txBody>
      </p:sp>
      <p:sp>
        <p:nvSpPr>
          <p:cNvPr id="18" name="TextBox 18"/>
          <p:cNvSpPr txBox="1"/>
          <p:nvPr/>
        </p:nvSpPr>
        <p:spPr>
          <a:xfrm>
            <a:off x="9710098" y="6102812"/>
            <a:ext cx="7714253" cy="1162050"/>
          </a:xfrm>
          <a:prstGeom prst="rect">
            <a:avLst/>
          </a:prstGeom>
        </p:spPr>
        <p:txBody>
          <a:bodyPr lIns="0" tIns="0" rIns="0" bIns="0" rtlCol="0" anchor="t">
            <a:spAutoFit/>
          </a:bodyPr>
          <a:lstStyle/>
          <a:p>
            <a:pPr algn="ctr">
              <a:lnSpc>
                <a:spcPts val="4320"/>
              </a:lnSpc>
              <a:spcBef>
                <a:spcPct val="0"/>
              </a:spcBef>
            </a:pPr>
            <a:r>
              <a:rPr lang="en-US" sz="3600" b="1">
                <a:solidFill>
                  <a:srgbClr val="FFFFFF"/>
                </a:solidFill>
                <a:latin typeface="Arial Bold"/>
                <a:ea typeface="Arial Bold"/>
                <a:cs typeface="Arial Bold"/>
                <a:sym typeface="Arial Bold"/>
              </a:rPr>
              <a:t>Comment on pense, ressent et agit quand on est stressé ?</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554355" y="1186217"/>
            <a:ext cx="3519949" cy="8899017"/>
          </a:xfrm>
          <a:prstGeom prst="rect">
            <a:avLst/>
          </a:prstGeom>
        </p:spPr>
        <p:txBody>
          <a:bodyPr lIns="0" tIns="0" rIns="0" bIns="0" rtlCol="0" anchor="t">
            <a:spAutoFit/>
          </a:bodyPr>
          <a:lstStyle/>
          <a:p>
            <a:pPr algn="l">
              <a:lnSpc>
                <a:spcPts val="4536"/>
              </a:lnSpc>
            </a:pPr>
            <a:r>
              <a:rPr lang="en-US" sz="3600">
                <a:solidFill>
                  <a:srgbClr val="000000"/>
                </a:solidFill>
                <a:latin typeface="Arial"/>
                <a:ea typeface="Arial"/>
                <a:cs typeface="Arial"/>
                <a:sym typeface="Arial"/>
              </a:rPr>
              <a:t>De nombreuses personnes font face au stress en utilisant des mécanismes d’adaptation.</a:t>
            </a:r>
          </a:p>
          <a:p>
            <a:pPr algn="l">
              <a:lnSpc>
                <a:spcPts val="4536"/>
              </a:lnSpc>
            </a:pPr>
            <a:r>
              <a:rPr lang="en-US" sz="3600">
                <a:solidFill>
                  <a:srgbClr val="000000"/>
                </a:solidFill>
                <a:latin typeface="Arial"/>
                <a:ea typeface="Arial"/>
                <a:cs typeface="Arial"/>
                <a:sym typeface="Arial"/>
              </a:rPr>
              <a:t> </a:t>
            </a:r>
          </a:p>
          <a:p>
            <a:pPr algn="l">
              <a:lnSpc>
                <a:spcPts val="4536"/>
              </a:lnSpc>
            </a:pPr>
            <a:r>
              <a:rPr lang="en-US" sz="3600">
                <a:solidFill>
                  <a:srgbClr val="000000"/>
                </a:solidFill>
                <a:latin typeface="Arial"/>
                <a:ea typeface="Arial"/>
                <a:cs typeface="Arial"/>
                <a:sym typeface="Arial"/>
              </a:rPr>
              <a:t>Quels sont les mécanismes d’adaptation sains que vous utilisez?  (Réfléchir, jumeler, communiquer)</a:t>
            </a:r>
          </a:p>
          <a:p>
            <a:pPr algn="l">
              <a:lnSpc>
                <a:spcPts val="4536"/>
              </a:lnSpc>
            </a:pPr>
            <a:endParaRPr lang="en-US" sz="3600">
              <a:solidFill>
                <a:srgbClr val="000000"/>
              </a:solidFill>
              <a:latin typeface="Arial"/>
              <a:ea typeface="Arial"/>
              <a:cs typeface="Arial"/>
              <a:sym typeface="Arial"/>
            </a:endParaRPr>
          </a:p>
          <a:p>
            <a:pPr algn="l">
              <a:lnSpc>
                <a:spcPts val="4536"/>
              </a:lnSpc>
            </a:pPr>
            <a:endParaRPr lang="en-US" sz="3600">
              <a:solidFill>
                <a:srgbClr val="000000"/>
              </a:solidFill>
              <a:latin typeface="Arial"/>
              <a:ea typeface="Arial"/>
              <a:cs typeface="Arial"/>
              <a:sym typeface="Arial"/>
            </a:endParaRPr>
          </a:p>
        </p:txBody>
      </p:sp>
      <p:grpSp>
        <p:nvGrpSpPr>
          <p:cNvPr id="3" name="Group 3"/>
          <p:cNvGrpSpPr/>
          <p:nvPr/>
        </p:nvGrpSpPr>
        <p:grpSpPr>
          <a:xfrm>
            <a:off x="7320990" y="1028700"/>
            <a:ext cx="9167493" cy="9592284"/>
            <a:chOff x="0" y="0"/>
            <a:chExt cx="12223324" cy="12789712"/>
          </a:xfrm>
        </p:grpSpPr>
        <p:sp>
          <p:nvSpPr>
            <p:cNvPr id="4" name="Freeform 4"/>
            <p:cNvSpPr/>
            <p:nvPr/>
          </p:nvSpPr>
          <p:spPr>
            <a:xfrm>
              <a:off x="0" y="0"/>
              <a:ext cx="12223369" cy="12789662"/>
            </a:xfrm>
            <a:custGeom>
              <a:avLst/>
              <a:gdLst/>
              <a:ahLst/>
              <a:cxnLst/>
              <a:rect l="l" t="t" r="r" b="b"/>
              <a:pathLst>
                <a:path w="12223369" h="12789662">
                  <a:moveTo>
                    <a:pt x="0" y="0"/>
                  </a:moveTo>
                  <a:lnTo>
                    <a:pt x="12223369" y="0"/>
                  </a:lnTo>
                  <a:lnTo>
                    <a:pt x="12223369" y="12789662"/>
                  </a:lnTo>
                  <a:lnTo>
                    <a:pt x="0" y="12789662"/>
                  </a:lnTo>
                  <a:lnTo>
                    <a:pt x="0" y="0"/>
                  </a:lnTo>
                  <a:close/>
                </a:path>
              </a:pathLst>
            </a:custGeom>
            <a:blipFill>
              <a:blip r:embed="rId3"/>
              <a:stretch>
                <a:fillRect l="-1065" r="-1064"/>
              </a:stretch>
            </a:blipFill>
          </p:spPr>
          <p:txBody>
            <a:bodyPr/>
            <a:lstStyle/>
            <a:p>
              <a:endParaRPr lang="en-CA"/>
            </a:p>
          </p:txBody>
        </p:sp>
      </p:grpSp>
      <p:grpSp>
        <p:nvGrpSpPr>
          <p:cNvPr id="5" name="Group 5"/>
          <p:cNvGrpSpPr/>
          <p:nvPr/>
        </p:nvGrpSpPr>
        <p:grpSpPr>
          <a:xfrm>
            <a:off x="0" y="-268825"/>
            <a:ext cx="18288000" cy="2031206"/>
            <a:chOff x="0" y="0"/>
            <a:chExt cx="24384000" cy="2708275"/>
          </a:xfrm>
        </p:grpSpPr>
        <p:sp>
          <p:nvSpPr>
            <p:cNvPr id="6" name="Freeform 6"/>
            <p:cNvSpPr/>
            <p:nvPr/>
          </p:nvSpPr>
          <p:spPr>
            <a:xfrm>
              <a:off x="0" y="0"/>
              <a:ext cx="24384000" cy="2708275"/>
            </a:xfrm>
            <a:custGeom>
              <a:avLst/>
              <a:gdLst/>
              <a:ahLst/>
              <a:cxnLst/>
              <a:rect l="l" t="t" r="r" b="b"/>
              <a:pathLst>
                <a:path w="24384000" h="2708275">
                  <a:moveTo>
                    <a:pt x="0" y="0"/>
                  </a:moveTo>
                  <a:lnTo>
                    <a:pt x="24384000" y="0"/>
                  </a:lnTo>
                  <a:lnTo>
                    <a:pt x="24384000" y="2708275"/>
                  </a:lnTo>
                  <a:lnTo>
                    <a:pt x="0" y="2708275"/>
                  </a:lnTo>
                  <a:close/>
                </a:path>
              </a:pathLst>
            </a:custGeom>
            <a:solidFill>
              <a:srgbClr val="000000">
                <a:alpha val="0"/>
              </a:srgbClr>
            </a:solidFill>
          </p:spPr>
          <p:txBody>
            <a:bodyPr/>
            <a:lstStyle/>
            <a:p>
              <a:endParaRPr lang="en-CA"/>
            </a:p>
          </p:txBody>
        </p:sp>
        <p:sp>
          <p:nvSpPr>
            <p:cNvPr id="7" name="TextBox 7"/>
            <p:cNvSpPr txBox="1"/>
            <p:nvPr/>
          </p:nvSpPr>
          <p:spPr>
            <a:xfrm>
              <a:off x="0" y="-57150"/>
              <a:ext cx="24384000" cy="2765425"/>
            </a:xfrm>
            <a:prstGeom prst="rect">
              <a:avLst/>
            </a:prstGeom>
          </p:spPr>
          <p:txBody>
            <a:bodyPr lIns="0" tIns="0" rIns="0" bIns="0" rtlCol="0" anchor="ctr"/>
            <a:lstStyle/>
            <a:p>
              <a:pPr algn="ctr">
                <a:lnSpc>
                  <a:spcPts val="7558"/>
                </a:lnSpc>
              </a:pPr>
              <a:r>
                <a:rPr lang="en-US" sz="6998" b="1">
                  <a:solidFill>
                    <a:srgbClr val="761D8F"/>
                  </a:solidFill>
                  <a:latin typeface="Arial Bold"/>
                  <a:ea typeface="Arial Bold"/>
                  <a:cs typeface="Arial Bold"/>
                  <a:sym typeface="Arial Bold"/>
                </a:rPr>
                <a:t>Stratégies saines d’adaptation au stress </a:t>
              </a:r>
            </a:p>
          </p:txBody>
        </p:sp>
      </p:grpSp>
      <p:grpSp>
        <p:nvGrpSpPr>
          <p:cNvPr id="8" name="Group 8"/>
          <p:cNvGrpSpPr/>
          <p:nvPr/>
        </p:nvGrpSpPr>
        <p:grpSpPr>
          <a:xfrm>
            <a:off x="5877119" y="9169298"/>
            <a:ext cx="6371325" cy="1117702"/>
            <a:chOff x="0" y="0"/>
            <a:chExt cx="8495100" cy="1490269"/>
          </a:xfrm>
        </p:grpSpPr>
        <p:grpSp>
          <p:nvGrpSpPr>
            <p:cNvPr id="9" name="Group 9"/>
            <p:cNvGrpSpPr/>
            <p:nvPr/>
          </p:nvGrpSpPr>
          <p:grpSpPr>
            <a:xfrm>
              <a:off x="0" y="0"/>
              <a:ext cx="8495100" cy="1490269"/>
              <a:chOff x="0" y="0"/>
              <a:chExt cx="1678045" cy="294374"/>
            </a:xfrm>
          </p:grpSpPr>
          <p:sp>
            <p:nvSpPr>
              <p:cNvPr id="10" name="Freeform 10"/>
              <p:cNvSpPr/>
              <p:nvPr/>
            </p:nvSpPr>
            <p:spPr>
              <a:xfrm>
                <a:off x="0" y="0"/>
                <a:ext cx="1678044" cy="294374"/>
              </a:xfrm>
              <a:custGeom>
                <a:avLst/>
                <a:gdLst/>
                <a:ahLst/>
                <a:cxnLst/>
                <a:rect l="l" t="t" r="r" b="b"/>
                <a:pathLst>
                  <a:path w="1678044" h="294374">
                    <a:moveTo>
                      <a:pt x="61971" y="0"/>
                    </a:moveTo>
                    <a:lnTo>
                      <a:pt x="1616073" y="0"/>
                    </a:lnTo>
                    <a:cubicBezTo>
                      <a:pt x="1650299" y="0"/>
                      <a:pt x="1678044" y="27745"/>
                      <a:pt x="1678044" y="61971"/>
                    </a:cubicBezTo>
                    <a:lnTo>
                      <a:pt x="1678044" y="232403"/>
                    </a:lnTo>
                    <a:cubicBezTo>
                      <a:pt x="1678044" y="248839"/>
                      <a:pt x="1671515" y="264601"/>
                      <a:pt x="1659894" y="276223"/>
                    </a:cubicBezTo>
                    <a:cubicBezTo>
                      <a:pt x="1648272" y="287845"/>
                      <a:pt x="1632509" y="294374"/>
                      <a:pt x="1616073" y="294374"/>
                    </a:cubicBezTo>
                    <a:lnTo>
                      <a:pt x="61971" y="294374"/>
                    </a:lnTo>
                    <a:cubicBezTo>
                      <a:pt x="45535" y="294374"/>
                      <a:pt x="29773" y="287845"/>
                      <a:pt x="18151" y="276223"/>
                    </a:cubicBezTo>
                    <a:cubicBezTo>
                      <a:pt x="6529" y="264601"/>
                      <a:pt x="0" y="248839"/>
                      <a:pt x="0" y="232403"/>
                    </a:cubicBezTo>
                    <a:lnTo>
                      <a:pt x="0" y="61971"/>
                    </a:lnTo>
                    <a:cubicBezTo>
                      <a:pt x="0" y="45535"/>
                      <a:pt x="6529" y="29773"/>
                      <a:pt x="18151" y="18151"/>
                    </a:cubicBezTo>
                    <a:cubicBezTo>
                      <a:pt x="29773" y="6529"/>
                      <a:pt x="45535" y="0"/>
                      <a:pt x="61971" y="0"/>
                    </a:cubicBezTo>
                    <a:close/>
                  </a:path>
                </a:pathLst>
              </a:custGeom>
              <a:solidFill>
                <a:srgbClr val="FFFFFF"/>
              </a:solidFill>
            </p:spPr>
            <p:txBody>
              <a:bodyPr/>
              <a:lstStyle/>
              <a:p>
                <a:endParaRPr lang="en-CA"/>
              </a:p>
            </p:txBody>
          </p:sp>
          <p:sp>
            <p:nvSpPr>
              <p:cNvPr id="11" name="TextBox 11"/>
              <p:cNvSpPr txBox="1"/>
              <p:nvPr/>
            </p:nvSpPr>
            <p:spPr>
              <a:xfrm>
                <a:off x="0" y="-47625"/>
                <a:ext cx="1678045" cy="341999"/>
              </a:xfrm>
              <a:prstGeom prst="rect">
                <a:avLst/>
              </a:prstGeom>
            </p:spPr>
            <p:txBody>
              <a:bodyPr lIns="50800" tIns="50800" rIns="50800" bIns="50800" rtlCol="0" anchor="ctr"/>
              <a:lstStyle/>
              <a:p>
                <a:pPr algn="ctr">
                  <a:lnSpc>
                    <a:spcPts val="2430"/>
                  </a:lnSpc>
                </a:pPr>
                <a:endParaRPr/>
              </a:p>
            </p:txBody>
          </p:sp>
        </p:grpSp>
        <p:sp>
          <p:nvSpPr>
            <p:cNvPr id="12" name="Freeform 12"/>
            <p:cNvSpPr/>
            <p:nvPr/>
          </p:nvSpPr>
          <p:spPr>
            <a:xfrm>
              <a:off x="514509" y="106298"/>
              <a:ext cx="7843301" cy="1277674"/>
            </a:xfrm>
            <a:custGeom>
              <a:avLst/>
              <a:gdLst/>
              <a:ahLst/>
              <a:cxnLst/>
              <a:rect l="l" t="t" r="r" b="b"/>
              <a:pathLst>
                <a:path w="7843301" h="1277674">
                  <a:moveTo>
                    <a:pt x="0" y="0"/>
                  </a:moveTo>
                  <a:lnTo>
                    <a:pt x="7843301" y="0"/>
                  </a:lnTo>
                  <a:lnTo>
                    <a:pt x="7843301" y="1277674"/>
                  </a:lnTo>
                  <a:lnTo>
                    <a:pt x="0" y="1277674"/>
                  </a:lnTo>
                  <a:lnTo>
                    <a:pt x="0" y="0"/>
                  </a:lnTo>
                  <a:close/>
                </a:path>
              </a:pathLst>
            </a:custGeom>
            <a:blipFill>
              <a:blip r:embed="rId4"/>
              <a:stretch>
                <a:fillRect t="-465" b="-465"/>
              </a:stretch>
            </a:blipFill>
          </p:spPr>
          <p:txBody>
            <a:bodyPr/>
            <a:lstStyle/>
            <a:p>
              <a:endParaRPr lang="en-CA"/>
            </a:p>
          </p:txBody>
        </p:sp>
      </p:gr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465640" y="1547117"/>
            <a:ext cx="3519949" cy="8937117"/>
          </a:xfrm>
          <a:prstGeom prst="rect">
            <a:avLst/>
          </a:prstGeom>
        </p:spPr>
        <p:txBody>
          <a:bodyPr lIns="0" tIns="0" rIns="0" bIns="0" rtlCol="0" anchor="t">
            <a:spAutoFit/>
          </a:bodyPr>
          <a:lstStyle/>
          <a:p>
            <a:pPr algn="l">
              <a:lnSpc>
                <a:spcPts val="4536"/>
              </a:lnSpc>
            </a:pPr>
            <a:r>
              <a:rPr lang="en-US" sz="3200">
                <a:solidFill>
                  <a:srgbClr val="000000"/>
                </a:solidFill>
                <a:latin typeface="Arial"/>
                <a:ea typeface="Arial"/>
                <a:cs typeface="Arial"/>
                <a:sym typeface="Arial"/>
              </a:rPr>
              <a:t>De nombreuses personnes font face au stress en utilisant des mécanismes d’adaptation.</a:t>
            </a:r>
          </a:p>
          <a:p>
            <a:pPr algn="l">
              <a:lnSpc>
                <a:spcPts val="4536"/>
              </a:lnSpc>
            </a:pPr>
            <a:r>
              <a:rPr lang="en-US" sz="3200">
                <a:solidFill>
                  <a:srgbClr val="000000"/>
                </a:solidFill>
                <a:latin typeface="Arial"/>
                <a:ea typeface="Arial"/>
                <a:cs typeface="Arial"/>
                <a:sym typeface="Arial"/>
              </a:rPr>
              <a:t> </a:t>
            </a:r>
          </a:p>
          <a:p>
            <a:pPr algn="l">
              <a:lnSpc>
                <a:spcPts val="4536"/>
              </a:lnSpc>
            </a:pPr>
            <a:r>
              <a:rPr lang="en-US" sz="3200">
                <a:solidFill>
                  <a:srgbClr val="000000"/>
                </a:solidFill>
                <a:latin typeface="Arial"/>
                <a:ea typeface="Arial"/>
                <a:cs typeface="Arial"/>
                <a:sym typeface="Arial"/>
              </a:rPr>
              <a:t>Quels sont les mécanismes d’adaptation sains que vous utilisez?  (Réfléchir, jumeler, communiquer)</a:t>
            </a:r>
          </a:p>
          <a:p>
            <a:pPr algn="l">
              <a:lnSpc>
                <a:spcPts val="4536"/>
              </a:lnSpc>
            </a:pPr>
            <a:endParaRPr lang="en-US" sz="3200">
              <a:solidFill>
                <a:srgbClr val="000000"/>
              </a:solidFill>
              <a:latin typeface="Arial"/>
              <a:ea typeface="Arial"/>
              <a:cs typeface="Arial"/>
              <a:sym typeface="Arial"/>
            </a:endParaRPr>
          </a:p>
          <a:p>
            <a:pPr algn="l">
              <a:lnSpc>
                <a:spcPts val="4536"/>
              </a:lnSpc>
            </a:pPr>
            <a:endParaRPr lang="en-US" sz="3200">
              <a:solidFill>
                <a:srgbClr val="000000"/>
              </a:solidFill>
              <a:latin typeface="Arial"/>
              <a:ea typeface="Arial"/>
              <a:cs typeface="Arial"/>
              <a:sym typeface="Arial"/>
            </a:endParaRPr>
          </a:p>
        </p:txBody>
      </p:sp>
      <p:sp>
        <p:nvSpPr>
          <p:cNvPr id="3" name="Freeform 3"/>
          <p:cNvSpPr/>
          <p:nvPr/>
        </p:nvSpPr>
        <p:spPr>
          <a:xfrm>
            <a:off x="4121996" y="0"/>
            <a:ext cx="14166004" cy="10287000"/>
          </a:xfrm>
          <a:custGeom>
            <a:avLst/>
            <a:gdLst/>
            <a:ahLst/>
            <a:cxnLst/>
            <a:rect l="l" t="t" r="r" b="b"/>
            <a:pathLst>
              <a:path w="14166004" h="10287000">
                <a:moveTo>
                  <a:pt x="0" y="0"/>
                </a:moveTo>
                <a:lnTo>
                  <a:pt x="14166004" y="0"/>
                </a:lnTo>
                <a:lnTo>
                  <a:pt x="14166004" y="10287000"/>
                </a:lnTo>
                <a:lnTo>
                  <a:pt x="0" y="10287000"/>
                </a:lnTo>
                <a:lnTo>
                  <a:pt x="0" y="0"/>
                </a:lnTo>
                <a:close/>
              </a:path>
            </a:pathLst>
          </a:custGeom>
          <a:blipFill>
            <a:blip r:embed="rId3">
              <a:alphaModFix amt="16000"/>
            </a:blip>
            <a:stretch>
              <a:fillRect t="-18509" b="-18509"/>
            </a:stretch>
          </a:blipFill>
        </p:spPr>
        <p:txBody>
          <a:bodyPr/>
          <a:lstStyle/>
          <a:p>
            <a:endParaRPr lang="en-CA" dirty="0"/>
          </a:p>
        </p:txBody>
      </p:sp>
      <p:grpSp>
        <p:nvGrpSpPr>
          <p:cNvPr id="4" name="Group 4"/>
          <p:cNvGrpSpPr/>
          <p:nvPr/>
        </p:nvGrpSpPr>
        <p:grpSpPr>
          <a:xfrm>
            <a:off x="0" y="-165573"/>
            <a:ext cx="18184442" cy="2031206"/>
            <a:chOff x="0" y="0"/>
            <a:chExt cx="24245923" cy="2708275"/>
          </a:xfrm>
        </p:grpSpPr>
        <p:sp>
          <p:nvSpPr>
            <p:cNvPr id="5" name="Freeform 5"/>
            <p:cNvSpPr/>
            <p:nvPr/>
          </p:nvSpPr>
          <p:spPr>
            <a:xfrm>
              <a:off x="0" y="0"/>
              <a:ext cx="24245923" cy="2708275"/>
            </a:xfrm>
            <a:custGeom>
              <a:avLst/>
              <a:gdLst/>
              <a:ahLst/>
              <a:cxnLst/>
              <a:rect l="l" t="t" r="r" b="b"/>
              <a:pathLst>
                <a:path w="24245923" h="2708275">
                  <a:moveTo>
                    <a:pt x="0" y="0"/>
                  </a:moveTo>
                  <a:lnTo>
                    <a:pt x="24245923" y="0"/>
                  </a:lnTo>
                  <a:lnTo>
                    <a:pt x="24245923" y="2708275"/>
                  </a:lnTo>
                  <a:lnTo>
                    <a:pt x="0" y="2708275"/>
                  </a:lnTo>
                  <a:close/>
                </a:path>
              </a:pathLst>
            </a:custGeom>
            <a:solidFill>
              <a:srgbClr val="000000">
                <a:alpha val="0"/>
              </a:srgbClr>
            </a:solidFill>
          </p:spPr>
          <p:txBody>
            <a:bodyPr/>
            <a:lstStyle/>
            <a:p>
              <a:endParaRPr lang="en-CA"/>
            </a:p>
          </p:txBody>
        </p:sp>
        <p:sp>
          <p:nvSpPr>
            <p:cNvPr id="6" name="TextBox 6"/>
            <p:cNvSpPr txBox="1"/>
            <p:nvPr/>
          </p:nvSpPr>
          <p:spPr>
            <a:xfrm>
              <a:off x="0" y="-95250"/>
              <a:ext cx="24245923" cy="2803525"/>
            </a:xfrm>
            <a:prstGeom prst="rect">
              <a:avLst/>
            </a:prstGeom>
          </p:spPr>
          <p:txBody>
            <a:bodyPr lIns="0" tIns="0" rIns="0" bIns="0" rtlCol="0" anchor="ctr"/>
            <a:lstStyle/>
            <a:p>
              <a:pPr algn="ctr">
                <a:lnSpc>
                  <a:spcPts val="7559"/>
                </a:lnSpc>
              </a:pPr>
              <a:r>
                <a:rPr lang="en-US" sz="6600" b="1">
                  <a:solidFill>
                    <a:srgbClr val="761D8F"/>
                  </a:solidFill>
                  <a:latin typeface="Arial Bold"/>
                  <a:ea typeface="Arial Bold"/>
                  <a:cs typeface="Arial Bold"/>
                  <a:sym typeface="Arial Bold"/>
                </a:rPr>
                <a:t>Stratégies saines d’adaptation au stress </a:t>
              </a:r>
            </a:p>
          </p:txBody>
        </p:sp>
      </p:grpSp>
      <p:sp>
        <p:nvSpPr>
          <p:cNvPr id="7" name="TextBox 7"/>
          <p:cNvSpPr txBox="1"/>
          <p:nvPr/>
        </p:nvSpPr>
        <p:spPr>
          <a:xfrm>
            <a:off x="4121996" y="1995832"/>
            <a:ext cx="5348041" cy="2805970"/>
          </a:xfrm>
          <a:prstGeom prst="rect">
            <a:avLst/>
          </a:prstGeom>
        </p:spPr>
        <p:txBody>
          <a:bodyPr lIns="0" tIns="0" rIns="0" bIns="0" rtlCol="0" anchor="t">
            <a:spAutoFit/>
          </a:bodyPr>
          <a:lstStyle/>
          <a:p>
            <a:pPr algn="l">
              <a:lnSpc>
                <a:spcPts val="2551"/>
              </a:lnSpc>
              <a:spcBef>
                <a:spcPct val="0"/>
              </a:spcBef>
            </a:pPr>
            <a:r>
              <a:rPr lang="en-US" sz="2100" dirty="0" err="1">
                <a:solidFill>
                  <a:srgbClr val="BB4F82"/>
                </a:solidFill>
                <a:latin typeface="Arial Bold"/>
                <a:ea typeface="Arial Bold"/>
                <a:cs typeface="Arial Bold"/>
                <a:sym typeface="Arial Bold"/>
              </a:rPr>
              <a:t>Créatif</a:t>
            </a:r>
            <a:r>
              <a:rPr lang="en-US" sz="2100" dirty="0">
                <a:solidFill>
                  <a:srgbClr val="BB4F82"/>
                </a:solidFill>
                <a:latin typeface="Arial Bold"/>
                <a:ea typeface="Arial Bold"/>
                <a:cs typeface="Arial Bold"/>
                <a:sym typeface="Arial Bold"/>
              </a:rPr>
              <a:t> :</a:t>
            </a:r>
          </a:p>
          <a:p>
            <a:pPr algn="l">
              <a:lnSpc>
                <a:spcPts val="2430"/>
              </a:lnSpc>
              <a:spcBef>
                <a:spcPct val="0"/>
              </a:spcBef>
            </a:pPr>
            <a:r>
              <a:rPr lang="en-US" sz="2000" dirty="0" err="1">
                <a:solidFill>
                  <a:srgbClr val="000000"/>
                </a:solidFill>
                <a:latin typeface="Arial"/>
                <a:ea typeface="Arial"/>
                <a:cs typeface="Arial"/>
                <a:sym typeface="Arial"/>
              </a:rPr>
              <a:t>Colorie</a:t>
            </a:r>
            <a:r>
              <a:rPr lang="en-US" sz="2000" dirty="0">
                <a:solidFill>
                  <a:srgbClr val="000000"/>
                </a:solidFill>
                <a:latin typeface="Arial"/>
                <a:ea typeface="Arial"/>
                <a:cs typeface="Arial"/>
                <a:sym typeface="Arial"/>
              </a:rPr>
              <a:t>, </a:t>
            </a:r>
            <a:r>
              <a:rPr lang="en-US" sz="2000" dirty="0" err="1">
                <a:solidFill>
                  <a:srgbClr val="000000"/>
                </a:solidFill>
                <a:latin typeface="Arial"/>
                <a:ea typeface="Arial"/>
                <a:cs typeface="Arial"/>
                <a:sym typeface="Arial"/>
              </a:rPr>
              <a:t>dessine</a:t>
            </a:r>
            <a:r>
              <a:rPr lang="en-US" sz="2000" dirty="0">
                <a:solidFill>
                  <a:srgbClr val="000000"/>
                </a:solidFill>
                <a:latin typeface="Arial"/>
                <a:ea typeface="Arial"/>
                <a:cs typeface="Arial"/>
                <a:sym typeface="Arial"/>
              </a:rPr>
              <a:t> </a:t>
            </a:r>
            <a:r>
              <a:rPr lang="en-US" sz="2000" dirty="0" err="1">
                <a:solidFill>
                  <a:srgbClr val="000000"/>
                </a:solidFill>
                <a:latin typeface="Arial"/>
                <a:ea typeface="Arial"/>
                <a:cs typeface="Arial"/>
                <a:sym typeface="Arial"/>
              </a:rPr>
              <a:t>ou</a:t>
            </a:r>
            <a:r>
              <a:rPr lang="en-US" sz="2000" dirty="0">
                <a:solidFill>
                  <a:srgbClr val="000000"/>
                </a:solidFill>
                <a:latin typeface="Arial"/>
                <a:ea typeface="Arial"/>
                <a:cs typeface="Arial"/>
                <a:sym typeface="Arial"/>
              </a:rPr>
              <a:t> </a:t>
            </a:r>
            <a:r>
              <a:rPr lang="en-US" sz="2000" dirty="0" err="1">
                <a:solidFill>
                  <a:srgbClr val="000000"/>
                </a:solidFill>
                <a:latin typeface="Arial"/>
                <a:ea typeface="Arial"/>
                <a:cs typeface="Arial"/>
                <a:sym typeface="Arial"/>
              </a:rPr>
              <a:t>fais</a:t>
            </a:r>
            <a:r>
              <a:rPr lang="en-US" sz="2000" dirty="0">
                <a:solidFill>
                  <a:srgbClr val="000000"/>
                </a:solidFill>
                <a:latin typeface="Arial"/>
                <a:ea typeface="Arial"/>
                <a:cs typeface="Arial"/>
                <a:sym typeface="Arial"/>
              </a:rPr>
              <a:t> de la </a:t>
            </a:r>
            <a:r>
              <a:rPr lang="en-US" sz="2000" dirty="0" err="1">
                <a:solidFill>
                  <a:srgbClr val="000000"/>
                </a:solidFill>
                <a:latin typeface="Arial"/>
                <a:ea typeface="Arial"/>
                <a:cs typeface="Arial"/>
                <a:sym typeface="Arial"/>
              </a:rPr>
              <a:t>peinture</a:t>
            </a:r>
            <a:endParaRPr lang="en-US" sz="2000" dirty="0">
              <a:solidFill>
                <a:srgbClr val="000000"/>
              </a:solidFill>
              <a:latin typeface="Arial"/>
              <a:ea typeface="Arial"/>
              <a:cs typeface="Arial"/>
              <a:sym typeface="Arial"/>
            </a:endParaRPr>
          </a:p>
          <a:p>
            <a:pPr algn="l">
              <a:lnSpc>
                <a:spcPts val="2430"/>
              </a:lnSpc>
              <a:spcBef>
                <a:spcPct val="0"/>
              </a:spcBef>
            </a:pPr>
            <a:r>
              <a:rPr lang="en-US" sz="2000" dirty="0" err="1">
                <a:solidFill>
                  <a:srgbClr val="000000"/>
                </a:solidFill>
                <a:latin typeface="Arial"/>
                <a:ea typeface="Arial"/>
                <a:cs typeface="Arial"/>
                <a:sym typeface="Arial"/>
              </a:rPr>
              <a:t>Écris</a:t>
            </a:r>
            <a:r>
              <a:rPr lang="en-US" sz="2000" dirty="0">
                <a:solidFill>
                  <a:srgbClr val="000000"/>
                </a:solidFill>
                <a:latin typeface="Arial"/>
                <a:ea typeface="Arial"/>
                <a:cs typeface="Arial"/>
                <a:sym typeface="Arial"/>
              </a:rPr>
              <a:t> un </a:t>
            </a:r>
            <a:r>
              <a:rPr lang="en-US" sz="2000" dirty="0" err="1">
                <a:solidFill>
                  <a:srgbClr val="000000"/>
                </a:solidFill>
                <a:latin typeface="Arial"/>
                <a:ea typeface="Arial"/>
                <a:cs typeface="Arial"/>
                <a:sym typeface="Arial"/>
              </a:rPr>
              <a:t>poème</a:t>
            </a:r>
            <a:endParaRPr lang="en-US" sz="2000" dirty="0">
              <a:solidFill>
                <a:srgbClr val="000000"/>
              </a:solidFill>
              <a:latin typeface="Arial"/>
              <a:ea typeface="Arial"/>
              <a:cs typeface="Arial"/>
              <a:sym typeface="Arial"/>
            </a:endParaRPr>
          </a:p>
          <a:p>
            <a:pPr algn="l">
              <a:lnSpc>
                <a:spcPts val="2430"/>
              </a:lnSpc>
              <a:spcBef>
                <a:spcPct val="0"/>
              </a:spcBef>
            </a:pPr>
            <a:r>
              <a:rPr lang="en-US" sz="2000" dirty="0" err="1">
                <a:solidFill>
                  <a:srgbClr val="000000"/>
                </a:solidFill>
                <a:latin typeface="Arial"/>
                <a:ea typeface="Arial"/>
                <a:cs typeface="Arial"/>
                <a:sym typeface="Arial"/>
              </a:rPr>
              <a:t>Invente</a:t>
            </a:r>
            <a:r>
              <a:rPr lang="en-US" sz="2000" dirty="0">
                <a:solidFill>
                  <a:srgbClr val="000000"/>
                </a:solidFill>
                <a:latin typeface="Arial"/>
                <a:ea typeface="Arial"/>
                <a:cs typeface="Arial"/>
                <a:sym typeface="Arial"/>
              </a:rPr>
              <a:t> </a:t>
            </a:r>
            <a:r>
              <a:rPr lang="en-US" sz="2000" dirty="0" err="1">
                <a:solidFill>
                  <a:srgbClr val="000000"/>
                </a:solidFill>
                <a:latin typeface="Arial"/>
                <a:ea typeface="Arial"/>
                <a:cs typeface="Arial"/>
                <a:sym typeface="Arial"/>
              </a:rPr>
              <a:t>une</a:t>
            </a:r>
            <a:r>
              <a:rPr lang="en-US" sz="2000" dirty="0">
                <a:solidFill>
                  <a:srgbClr val="000000"/>
                </a:solidFill>
                <a:latin typeface="Arial"/>
                <a:ea typeface="Arial"/>
                <a:cs typeface="Arial"/>
                <a:sym typeface="Arial"/>
              </a:rPr>
              <a:t> chanson</a:t>
            </a:r>
          </a:p>
          <a:p>
            <a:pPr algn="l">
              <a:lnSpc>
                <a:spcPts val="2430"/>
              </a:lnSpc>
              <a:spcBef>
                <a:spcPct val="0"/>
              </a:spcBef>
            </a:pPr>
            <a:r>
              <a:rPr lang="en-US" sz="2000" dirty="0" err="1">
                <a:solidFill>
                  <a:srgbClr val="000000"/>
                </a:solidFill>
                <a:latin typeface="Arial"/>
                <a:ea typeface="Arial"/>
                <a:cs typeface="Arial"/>
                <a:sym typeface="Arial"/>
              </a:rPr>
              <a:t>Joue</a:t>
            </a:r>
            <a:r>
              <a:rPr lang="en-US" sz="2000" dirty="0">
                <a:solidFill>
                  <a:srgbClr val="000000"/>
                </a:solidFill>
                <a:latin typeface="Arial"/>
                <a:ea typeface="Arial"/>
                <a:cs typeface="Arial"/>
                <a:sym typeface="Arial"/>
              </a:rPr>
              <a:t> d’un instrument</a:t>
            </a:r>
          </a:p>
          <a:p>
            <a:pPr algn="l">
              <a:lnSpc>
                <a:spcPts val="2430"/>
              </a:lnSpc>
              <a:spcBef>
                <a:spcPct val="0"/>
              </a:spcBef>
            </a:pPr>
            <a:r>
              <a:rPr lang="en-US" sz="2000" dirty="0">
                <a:solidFill>
                  <a:srgbClr val="000000"/>
                </a:solidFill>
                <a:latin typeface="Arial"/>
                <a:ea typeface="Arial"/>
                <a:cs typeface="Arial"/>
                <a:sym typeface="Arial"/>
              </a:rPr>
              <a:t>Note </a:t>
            </a:r>
            <a:r>
              <a:rPr lang="en-US" sz="2000" dirty="0" err="1">
                <a:solidFill>
                  <a:srgbClr val="000000"/>
                </a:solidFill>
                <a:latin typeface="Arial"/>
                <a:ea typeface="Arial"/>
                <a:cs typeface="Arial"/>
                <a:sym typeface="Arial"/>
              </a:rPr>
              <a:t>tes</a:t>
            </a:r>
            <a:r>
              <a:rPr lang="en-US" sz="2000" dirty="0">
                <a:solidFill>
                  <a:srgbClr val="000000"/>
                </a:solidFill>
                <a:latin typeface="Arial"/>
                <a:ea typeface="Arial"/>
                <a:cs typeface="Arial"/>
                <a:sym typeface="Arial"/>
              </a:rPr>
              <a:t> pensées </a:t>
            </a:r>
            <a:r>
              <a:rPr lang="en-US" sz="2000" dirty="0" err="1">
                <a:solidFill>
                  <a:srgbClr val="000000"/>
                </a:solidFill>
                <a:latin typeface="Arial"/>
                <a:ea typeface="Arial"/>
                <a:cs typeface="Arial"/>
                <a:sym typeface="Arial"/>
              </a:rPr>
              <a:t>ou</a:t>
            </a:r>
            <a:r>
              <a:rPr lang="en-US" sz="2000" dirty="0">
                <a:solidFill>
                  <a:srgbClr val="000000"/>
                </a:solidFill>
                <a:latin typeface="Arial"/>
                <a:ea typeface="Arial"/>
                <a:cs typeface="Arial"/>
                <a:sym typeface="Arial"/>
              </a:rPr>
              <a:t> </a:t>
            </a:r>
            <a:r>
              <a:rPr lang="en-US" sz="2000" dirty="0" err="1">
                <a:solidFill>
                  <a:srgbClr val="000000"/>
                </a:solidFill>
                <a:latin typeface="Arial"/>
                <a:ea typeface="Arial"/>
                <a:cs typeface="Arial"/>
                <a:sym typeface="Arial"/>
              </a:rPr>
              <a:t>émotions</a:t>
            </a:r>
            <a:r>
              <a:rPr lang="en-US" sz="2000" dirty="0">
                <a:solidFill>
                  <a:srgbClr val="000000"/>
                </a:solidFill>
                <a:latin typeface="Arial"/>
                <a:ea typeface="Arial"/>
                <a:cs typeface="Arial"/>
                <a:sym typeface="Arial"/>
              </a:rPr>
              <a:t> dans un journal</a:t>
            </a:r>
          </a:p>
          <a:p>
            <a:pPr algn="l">
              <a:lnSpc>
                <a:spcPts val="2430"/>
              </a:lnSpc>
              <a:spcBef>
                <a:spcPct val="0"/>
              </a:spcBef>
            </a:pPr>
            <a:r>
              <a:rPr lang="en-US" sz="2000" dirty="0" err="1">
                <a:solidFill>
                  <a:srgbClr val="000000"/>
                </a:solidFill>
                <a:latin typeface="Arial"/>
                <a:ea typeface="Arial"/>
                <a:cs typeface="Arial"/>
                <a:sym typeface="Arial"/>
              </a:rPr>
              <a:t>Joue</a:t>
            </a:r>
            <a:r>
              <a:rPr lang="en-US" sz="2000" dirty="0">
                <a:solidFill>
                  <a:srgbClr val="000000"/>
                </a:solidFill>
                <a:latin typeface="Arial"/>
                <a:ea typeface="Arial"/>
                <a:cs typeface="Arial"/>
                <a:sym typeface="Arial"/>
              </a:rPr>
              <a:t> avec de la pâte à modeler (Play-Doh)</a:t>
            </a:r>
          </a:p>
          <a:p>
            <a:pPr algn="l">
              <a:lnSpc>
                <a:spcPts val="2430"/>
              </a:lnSpc>
              <a:spcBef>
                <a:spcPct val="0"/>
              </a:spcBef>
            </a:pPr>
            <a:r>
              <a:rPr lang="en-US" sz="2000" dirty="0" err="1">
                <a:solidFill>
                  <a:srgbClr val="000000"/>
                </a:solidFill>
                <a:latin typeface="Arial"/>
                <a:ea typeface="Arial"/>
                <a:cs typeface="Arial"/>
                <a:sym typeface="Arial"/>
              </a:rPr>
              <a:t>Construis</a:t>
            </a:r>
            <a:r>
              <a:rPr lang="en-US" sz="2000" dirty="0">
                <a:solidFill>
                  <a:srgbClr val="000000"/>
                </a:solidFill>
                <a:latin typeface="Arial"/>
                <a:ea typeface="Arial"/>
                <a:cs typeface="Arial"/>
                <a:sym typeface="Arial"/>
              </a:rPr>
              <a:t> avec des blocs </a:t>
            </a:r>
            <a:r>
              <a:rPr lang="en-US" sz="2000" dirty="0" err="1">
                <a:solidFill>
                  <a:srgbClr val="000000"/>
                </a:solidFill>
                <a:latin typeface="Arial"/>
                <a:ea typeface="Arial"/>
                <a:cs typeface="Arial"/>
                <a:sym typeface="Arial"/>
              </a:rPr>
              <a:t>ou</a:t>
            </a:r>
            <a:r>
              <a:rPr lang="en-US" sz="2000" dirty="0">
                <a:solidFill>
                  <a:srgbClr val="000000"/>
                </a:solidFill>
                <a:latin typeface="Arial"/>
                <a:ea typeface="Arial"/>
                <a:cs typeface="Arial"/>
                <a:sym typeface="Arial"/>
              </a:rPr>
              <a:t> des Legos</a:t>
            </a:r>
          </a:p>
          <a:p>
            <a:pPr algn="l">
              <a:lnSpc>
                <a:spcPts val="2430"/>
              </a:lnSpc>
              <a:spcBef>
                <a:spcPct val="0"/>
              </a:spcBef>
            </a:pPr>
            <a:r>
              <a:rPr lang="en-US" sz="2000" dirty="0" err="1">
                <a:solidFill>
                  <a:srgbClr val="000000"/>
                </a:solidFill>
                <a:latin typeface="Arial"/>
                <a:ea typeface="Arial"/>
                <a:cs typeface="Arial"/>
                <a:sym typeface="Arial"/>
              </a:rPr>
              <a:t>Crée</a:t>
            </a:r>
            <a:r>
              <a:rPr lang="en-US" sz="2000" dirty="0">
                <a:solidFill>
                  <a:srgbClr val="000000"/>
                </a:solidFill>
                <a:latin typeface="Arial"/>
                <a:ea typeface="Arial"/>
                <a:cs typeface="Arial"/>
                <a:sym typeface="Arial"/>
              </a:rPr>
              <a:t> un nouveau jeu</a:t>
            </a:r>
          </a:p>
        </p:txBody>
      </p:sp>
      <p:sp>
        <p:nvSpPr>
          <p:cNvPr id="8" name="TextBox 8"/>
          <p:cNvSpPr txBox="1"/>
          <p:nvPr/>
        </p:nvSpPr>
        <p:spPr>
          <a:xfrm>
            <a:off x="9899180" y="1306447"/>
            <a:ext cx="7689808" cy="2196370"/>
          </a:xfrm>
          <a:prstGeom prst="rect">
            <a:avLst/>
          </a:prstGeom>
        </p:spPr>
        <p:txBody>
          <a:bodyPr lIns="0" tIns="0" rIns="0" bIns="0" rtlCol="0" anchor="t">
            <a:spAutoFit/>
          </a:bodyPr>
          <a:lstStyle/>
          <a:p>
            <a:pPr algn="l">
              <a:lnSpc>
                <a:spcPts val="2551"/>
              </a:lnSpc>
              <a:spcBef>
                <a:spcPct val="0"/>
              </a:spcBef>
            </a:pPr>
            <a:r>
              <a:rPr lang="en-US" sz="2100">
                <a:solidFill>
                  <a:srgbClr val="E52687"/>
                </a:solidFill>
                <a:latin typeface="Arial Bold"/>
                <a:ea typeface="Arial Bold"/>
                <a:cs typeface="Arial Bold"/>
                <a:sym typeface="Arial Bold"/>
              </a:rPr>
              <a:t>Social </a:t>
            </a:r>
            <a:r>
              <a:rPr lang="en-US" sz="2100">
                <a:solidFill>
                  <a:srgbClr val="000000"/>
                </a:solidFill>
                <a:latin typeface="Arial"/>
                <a:ea typeface="Arial"/>
                <a:cs typeface="Arial"/>
                <a:sym typeface="Arial"/>
              </a:rPr>
              <a:t>:</a:t>
            </a:r>
          </a:p>
          <a:p>
            <a:pPr algn="l">
              <a:lnSpc>
                <a:spcPts val="2430"/>
              </a:lnSpc>
              <a:spcBef>
                <a:spcPct val="0"/>
              </a:spcBef>
            </a:pPr>
            <a:r>
              <a:rPr lang="en-US" sz="2000">
                <a:solidFill>
                  <a:srgbClr val="000000"/>
                </a:solidFill>
                <a:latin typeface="Arial"/>
                <a:ea typeface="Arial"/>
                <a:cs typeface="Arial"/>
                <a:sym typeface="Arial"/>
              </a:rPr>
              <a:t>Joue à un jeu avec ta famille</a:t>
            </a:r>
          </a:p>
          <a:p>
            <a:pPr algn="l">
              <a:lnSpc>
                <a:spcPts val="2430"/>
              </a:lnSpc>
              <a:spcBef>
                <a:spcPct val="0"/>
              </a:spcBef>
            </a:pPr>
            <a:r>
              <a:rPr lang="en-US" sz="2000">
                <a:solidFill>
                  <a:srgbClr val="000000"/>
                </a:solidFill>
                <a:latin typeface="Arial"/>
                <a:ea typeface="Arial"/>
                <a:cs typeface="Arial"/>
                <a:sym typeface="Arial"/>
              </a:rPr>
              <a:t>Appelle un ami</a:t>
            </a:r>
          </a:p>
          <a:p>
            <a:pPr algn="l">
              <a:lnSpc>
                <a:spcPts val="2430"/>
              </a:lnSpc>
              <a:spcBef>
                <a:spcPct val="0"/>
              </a:spcBef>
            </a:pPr>
            <a:r>
              <a:rPr lang="en-US" sz="2000">
                <a:solidFill>
                  <a:srgbClr val="000000"/>
                </a:solidFill>
                <a:latin typeface="Arial"/>
                <a:ea typeface="Arial"/>
                <a:cs typeface="Arial"/>
                <a:sym typeface="Arial"/>
              </a:rPr>
              <a:t>Câline ou joue avec ton animal de compagnie</a:t>
            </a:r>
          </a:p>
          <a:p>
            <a:pPr algn="l">
              <a:lnSpc>
                <a:spcPts val="2430"/>
              </a:lnSpc>
              <a:spcBef>
                <a:spcPct val="0"/>
              </a:spcBef>
            </a:pPr>
            <a:r>
              <a:rPr lang="en-US" sz="2000">
                <a:solidFill>
                  <a:srgbClr val="000000"/>
                </a:solidFill>
                <a:latin typeface="Arial"/>
                <a:ea typeface="Arial"/>
                <a:cs typeface="Arial"/>
                <a:sym typeface="Arial"/>
              </a:rPr>
              <a:t>Lis un livre avec quelqu’un</a:t>
            </a:r>
          </a:p>
          <a:p>
            <a:pPr algn="l">
              <a:lnSpc>
                <a:spcPts val="2430"/>
              </a:lnSpc>
              <a:spcBef>
                <a:spcPct val="0"/>
              </a:spcBef>
            </a:pPr>
            <a:r>
              <a:rPr lang="en-US" sz="2000">
                <a:solidFill>
                  <a:srgbClr val="000000"/>
                </a:solidFill>
                <a:latin typeface="Arial"/>
                <a:ea typeface="Arial"/>
                <a:cs typeface="Arial"/>
                <a:sym typeface="Arial"/>
              </a:rPr>
              <a:t>Fais une visioconférence avec des proches</a:t>
            </a:r>
          </a:p>
          <a:p>
            <a:pPr algn="l">
              <a:lnSpc>
                <a:spcPts val="2430"/>
              </a:lnSpc>
              <a:spcBef>
                <a:spcPct val="0"/>
              </a:spcBef>
            </a:pPr>
            <a:r>
              <a:rPr lang="en-US" sz="2000">
                <a:solidFill>
                  <a:srgbClr val="000000"/>
                </a:solidFill>
                <a:latin typeface="Arial"/>
                <a:ea typeface="Arial"/>
                <a:cs typeface="Arial"/>
                <a:sym typeface="Arial"/>
              </a:rPr>
              <a:t>Parle de ce que tu ressens avec quelqu’un en qui tu as confiance</a:t>
            </a:r>
          </a:p>
        </p:txBody>
      </p:sp>
      <p:sp>
        <p:nvSpPr>
          <p:cNvPr id="9" name="TextBox 9"/>
          <p:cNvSpPr txBox="1"/>
          <p:nvPr/>
        </p:nvSpPr>
        <p:spPr>
          <a:xfrm>
            <a:off x="4121996" y="5095875"/>
            <a:ext cx="5603677" cy="3415570"/>
          </a:xfrm>
          <a:prstGeom prst="rect">
            <a:avLst/>
          </a:prstGeom>
        </p:spPr>
        <p:txBody>
          <a:bodyPr lIns="0" tIns="0" rIns="0" bIns="0" rtlCol="0" anchor="t">
            <a:spAutoFit/>
          </a:bodyPr>
          <a:lstStyle/>
          <a:p>
            <a:pPr algn="l">
              <a:lnSpc>
                <a:spcPts val="2551"/>
              </a:lnSpc>
              <a:spcBef>
                <a:spcPct val="0"/>
              </a:spcBef>
            </a:pPr>
            <a:r>
              <a:rPr lang="en-US" sz="2100">
                <a:solidFill>
                  <a:srgbClr val="438E20"/>
                </a:solidFill>
                <a:latin typeface="Arial Bold"/>
                <a:ea typeface="Arial Bold"/>
                <a:cs typeface="Arial Bold"/>
                <a:sym typeface="Arial Bold"/>
              </a:rPr>
              <a:t>Actif </a:t>
            </a:r>
            <a:r>
              <a:rPr lang="en-US" sz="2100">
                <a:solidFill>
                  <a:srgbClr val="000000"/>
                </a:solidFill>
                <a:latin typeface="Arial Bold"/>
                <a:ea typeface="Arial Bold"/>
                <a:cs typeface="Arial Bold"/>
                <a:sym typeface="Arial Bold"/>
              </a:rPr>
              <a:t>:</a:t>
            </a:r>
          </a:p>
          <a:p>
            <a:pPr algn="l">
              <a:lnSpc>
                <a:spcPts val="2430"/>
              </a:lnSpc>
              <a:spcBef>
                <a:spcPct val="0"/>
              </a:spcBef>
            </a:pPr>
            <a:r>
              <a:rPr lang="en-US" sz="2000">
                <a:solidFill>
                  <a:srgbClr val="000000"/>
                </a:solidFill>
                <a:latin typeface="Arial"/>
                <a:ea typeface="Arial"/>
                <a:cs typeface="Arial"/>
                <a:sym typeface="Arial"/>
              </a:rPr>
              <a:t>Va marcher, courir ou faire une randonnée</a:t>
            </a:r>
          </a:p>
          <a:p>
            <a:pPr algn="l">
              <a:lnSpc>
                <a:spcPts val="2430"/>
              </a:lnSpc>
              <a:spcBef>
                <a:spcPct val="0"/>
              </a:spcBef>
            </a:pPr>
            <a:r>
              <a:rPr lang="en-US" sz="2000">
                <a:solidFill>
                  <a:srgbClr val="000000"/>
                </a:solidFill>
                <a:latin typeface="Arial"/>
                <a:ea typeface="Arial"/>
                <a:cs typeface="Arial"/>
                <a:sym typeface="Arial"/>
              </a:rPr>
              <a:t>Fais du yoga ou des étirements</a:t>
            </a:r>
          </a:p>
          <a:p>
            <a:pPr algn="l">
              <a:lnSpc>
                <a:spcPts val="2430"/>
              </a:lnSpc>
              <a:spcBef>
                <a:spcPct val="0"/>
              </a:spcBef>
            </a:pPr>
            <a:r>
              <a:rPr lang="en-US" sz="2000">
                <a:solidFill>
                  <a:srgbClr val="000000"/>
                </a:solidFill>
                <a:latin typeface="Arial"/>
                <a:ea typeface="Arial"/>
                <a:cs typeface="Arial"/>
                <a:sym typeface="Arial"/>
              </a:rPr>
              <a:t>Fais des sauts sur place (jumping jacks)</a:t>
            </a:r>
          </a:p>
          <a:p>
            <a:pPr algn="l">
              <a:lnSpc>
                <a:spcPts val="2430"/>
              </a:lnSpc>
              <a:spcBef>
                <a:spcPct val="0"/>
              </a:spcBef>
            </a:pPr>
            <a:r>
              <a:rPr lang="en-US" sz="2000">
                <a:solidFill>
                  <a:srgbClr val="000000"/>
                </a:solidFill>
                <a:latin typeface="Arial"/>
                <a:ea typeface="Arial"/>
                <a:cs typeface="Arial"/>
                <a:sym typeface="Arial"/>
              </a:rPr>
              <a:t>Cours sur place</a:t>
            </a:r>
          </a:p>
          <a:p>
            <a:pPr algn="l">
              <a:lnSpc>
                <a:spcPts val="2430"/>
              </a:lnSpc>
              <a:spcBef>
                <a:spcPct val="0"/>
              </a:spcBef>
            </a:pPr>
            <a:r>
              <a:rPr lang="en-US" sz="2000">
                <a:solidFill>
                  <a:srgbClr val="000000"/>
                </a:solidFill>
                <a:latin typeface="Arial"/>
                <a:ea typeface="Arial"/>
                <a:cs typeface="Arial"/>
                <a:sym typeface="Arial"/>
              </a:rPr>
              <a:t>Mets de la musique et danse</a:t>
            </a:r>
          </a:p>
          <a:p>
            <a:pPr algn="l">
              <a:lnSpc>
                <a:spcPts val="2430"/>
              </a:lnSpc>
              <a:spcBef>
                <a:spcPct val="0"/>
              </a:spcBef>
            </a:pPr>
            <a:r>
              <a:rPr lang="en-US" sz="2000">
                <a:solidFill>
                  <a:srgbClr val="000000"/>
                </a:solidFill>
                <a:latin typeface="Arial"/>
                <a:ea typeface="Arial"/>
                <a:cs typeface="Arial"/>
                <a:sym typeface="Arial"/>
              </a:rPr>
              <a:t>Saute sur une balle ou joue au ballon</a:t>
            </a:r>
          </a:p>
          <a:p>
            <a:pPr algn="l">
              <a:lnSpc>
                <a:spcPts val="2430"/>
              </a:lnSpc>
              <a:spcBef>
                <a:spcPct val="0"/>
              </a:spcBef>
            </a:pPr>
            <a:r>
              <a:rPr lang="en-US" sz="2000">
                <a:solidFill>
                  <a:srgbClr val="000000"/>
                </a:solidFill>
                <a:latin typeface="Arial"/>
                <a:ea typeface="Arial"/>
                <a:cs typeface="Arial"/>
                <a:sym typeface="Arial"/>
              </a:rPr>
              <a:t>Saute à la corde ou utilise un cerceau (hula hoop)</a:t>
            </a:r>
          </a:p>
          <a:p>
            <a:pPr algn="l">
              <a:lnSpc>
                <a:spcPts val="2430"/>
              </a:lnSpc>
              <a:spcBef>
                <a:spcPct val="0"/>
              </a:spcBef>
            </a:pPr>
            <a:r>
              <a:rPr lang="en-US" sz="2000">
                <a:solidFill>
                  <a:srgbClr val="000000"/>
                </a:solidFill>
                <a:latin typeface="Arial"/>
                <a:ea typeface="Arial"/>
                <a:cs typeface="Arial"/>
                <a:sym typeface="Arial"/>
              </a:rPr>
              <a:t>Presse une balle anti-stress</a:t>
            </a:r>
          </a:p>
          <a:p>
            <a:pPr algn="l">
              <a:lnSpc>
                <a:spcPts val="2430"/>
              </a:lnSpc>
              <a:spcBef>
                <a:spcPct val="0"/>
              </a:spcBef>
            </a:pPr>
            <a:r>
              <a:rPr lang="en-US" sz="2000">
                <a:solidFill>
                  <a:srgbClr val="000000"/>
                </a:solidFill>
                <a:latin typeface="Arial"/>
                <a:ea typeface="Arial"/>
                <a:cs typeface="Arial"/>
                <a:sym typeface="Arial"/>
              </a:rPr>
              <a:t>Fais du vélo</a:t>
            </a:r>
          </a:p>
          <a:p>
            <a:pPr algn="l">
              <a:lnSpc>
                <a:spcPts val="2430"/>
              </a:lnSpc>
              <a:spcBef>
                <a:spcPct val="0"/>
              </a:spcBef>
            </a:pPr>
            <a:r>
              <a:rPr lang="en-US" sz="2000">
                <a:solidFill>
                  <a:srgbClr val="000000"/>
                </a:solidFill>
                <a:latin typeface="Arial"/>
                <a:ea typeface="Arial"/>
                <a:cs typeface="Arial"/>
                <a:sym typeface="Arial"/>
              </a:rPr>
              <a:t>Joue au tag ou au basketball</a:t>
            </a:r>
          </a:p>
        </p:txBody>
      </p:sp>
      <p:sp>
        <p:nvSpPr>
          <p:cNvPr id="10" name="TextBox 10"/>
          <p:cNvSpPr txBox="1"/>
          <p:nvPr/>
        </p:nvSpPr>
        <p:spPr>
          <a:xfrm>
            <a:off x="9899180" y="6486908"/>
            <a:ext cx="8285262" cy="3720370"/>
          </a:xfrm>
          <a:prstGeom prst="rect">
            <a:avLst/>
          </a:prstGeom>
        </p:spPr>
        <p:txBody>
          <a:bodyPr lIns="0" tIns="0" rIns="0" bIns="0" rtlCol="0" anchor="t">
            <a:spAutoFit/>
          </a:bodyPr>
          <a:lstStyle/>
          <a:p>
            <a:pPr algn="l">
              <a:lnSpc>
                <a:spcPts val="2551"/>
              </a:lnSpc>
              <a:spcBef>
                <a:spcPct val="0"/>
              </a:spcBef>
            </a:pPr>
            <a:r>
              <a:rPr lang="en-US" sz="2100" dirty="0">
                <a:solidFill>
                  <a:srgbClr val="FD5A1E"/>
                </a:solidFill>
                <a:latin typeface="Arial Bold"/>
                <a:ea typeface="Arial Bold"/>
                <a:cs typeface="Arial Bold"/>
                <a:sym typeface="Arial Bold"/>
              </a:rPr>
              <a:t>Relaxant </a:t>
            </a:r>
            <a:r>
              <a:rPr lang="en-US" sz="2100" dirty="0">
                <a:solidFill>
                  <a:srgbClr val="000000"/>
                </a:solidFill>
                <a:latin typeface="Arial"/>
                <a:ea typeface="Arial"/>
                <a:cs typeface="Arial"/>
                <a:sym typeface="Arial"/>
              </a:rPr>
              <a:t>:</a:t>
            </a:r>
          </a:p>
          <a:p>
            <a:pPr algn="l">
              <a:lnSpc>
                <a:spcPts val="2430"/>
              </a:lnSpc>
              <a:spcBef>
                <a:spcPct val="0"/>
              </a:spcBef>
            </a:pPr>
            <a:r>
              <a:rPr lang="en-US" sz="2000" dirty="0" err="1">
                <a:solidFill>
                  <a:srgbClr val="000000"/>
                </a:solidFill>
                <a:latin typeface="Arial"/>
                <a:ea typeface="Arial"/>
                <a:cs typeface="Arial"/>
                <a:sym typeface="Arial"/>
              </a:rPr>
              <a:t>Écoute</a:t>
            </a:r>
            <a:r>
              <a:rPr lang="en-US" sz="2000" dirty="0">
                <a:solidFill>
                  <a:srgbClr val="000000"/>
                </a:solidFill>
                <a:latin typeface="Arial"/>
                <a:ea typeface="Arial"/>
                <a:cs typeface="Arial"/>
                <a:sym typeface="Arial"/>
              </a:rPr>
              <a:t> de la musique </a:t>
            </a:r>
            <a:r>
              <a:rPr lang="en-US" sz="2000" dirty="0" err="1">
                <a:solidFill>
                  <a:srgbClr val="000000"/>
                </a:solidFill>
                <a:latin typeface="Arial"/>
                <a:ea typeface="Arial"/>
                <a:cs typeface="Arial"/>
                <a:sym typeface="Arial"/>
              </a:rPr>
              <a:t>douce</a:t>
            </a:r>
            <a:endParaRPr lang="en-US" sz="2000" dirty="0">
              <a:solidFill>
                <a:srgbClr val="000000"/>
              </a:solidFill>
              <a:latin typeface="Arial"/>
              <a:ea typeface="Arial"/>
              <a:cs typeface="Arial"/>
              <a:sym typeface="Arial"/>
            </a:endParaRPr>
          </a:p>
          <a:p>
            <a:pPr algn="l">
              <a:lnSpc>
                <a:spcPts val="2430"/>
              </a:lnSpc>
              <a:spcBef>
                <a:spcPct val="0"/>
              </a:spcBef>
            </a:pPr>
            <a:r>
              <a:rPr lang="en-US" sz="2000" dirty="0" err="1">
                <a:solidFill>
                  <a:srgbClr val="000000"/>
                </a:solidFill>
                <a:latin typeface="Arial"/>
                <a:ea typeface="Arial"/>
                <a:cs typeface="Arial"/>
                <a:sym typeface="Arial"/>
              </a:rPr>
              <a:t>Prends</a:t>
            </a:r>
            <a:r>
              <a:rPr lang="en-US" sz="2000" dirty="0">
                <a:solidFill>
                  <a:srgbClr val="000000"/>
                </a:solidFill>
                <a:latin typeface="Arial"/>
                <a:ea typeface="Arial"/>
                <a:cs typeface="Arial"/>
                <a:sym typeface="Arial"/>
              </a:rPr>
              <a:t> </a:t>
            </a:r>
            <a:r>
              <a:rPr lang="en-US" sz="2000" dirty="0" err="1">
                <a:solidFill>
                  <a:srgbClr val="000000"/>
                </a:solidFill>
                <a:latin typeface="Arial"/>
                <a:ea typeface="Arial"/>
                <a:cs typeface="Arial"/>
                <a:sym typeface="Arial"/>
              </a:rPr>
              <a:t>quelques</a:t>
            </a:r>
            <a:r>
              <a:rPr lang="en-US" sz="2000" dirty="0">
                <a:solidFill>
                  <a:srgbClr val="000000"/>
                </a:solidFill>
                <a:latin typeface="Arial"/>
                <a:ea typeface="Arial"/>
                <a:cs typeface="Arial"/>
                <a:sym typeface="Arial"/>
              </a:rPr>
              <a:t> </a:t>
            </a:r>
            <a:r>
              <a:rPr lang="en-US" sz="2000" dirty="0" err="1">
                <a:solidFill>
                  <a:srgbClr val="000000"/>
                </a:solidFill>
                <a:latin typeface="Arial"/>
                <a:ea typeface="Arial"/>
                <a:cs typeface="Arial"/>
                <a:sym typeface="Arial"/>
              </a:rPr>
              <a:t>grandes</a:t>
            </a:r>
            <a:r>
              <a:rPr lang="en-US" sz="2000" dirty="0">
                <a:solidFill>
                  <a:srgbClr val="000000"/>
                </a:solidFill>
                <a:latin typeface="Arial"/>
                <a:ea typeface="Arial"/>
                <a:cs typeface="Arial"/>
                <a:sym typeface="Arial"/>
              </a:rPr>
              <a:t> respirations</a:t>
            </a:r>
          </a:p>
          <a:p>
            <a:pPr algn="l">
              <a:lnSpc>
                <a:spcPts val="2430"/>
              </a:lnSpc>
              <a:spcBef>
                <a:spcPct val="0"/>
              </a:spcBef>
            </a:pPr>
            <a:r>
              <a:rPr lang="en-US" sz="2000" dirty="0">
                <a:solidFill>
                  <a:srgbClr val="000000"/>
                </a:solidFill>
                <a:latin typeface="Arial"/>
                <a:ea typeface="Arial"/>
                <a:cs typeface="Arial"/>
                <a:sym typeface="Arial"/>
              </a:rPr>
              <a:t>Pense à un </a:t>
            </a:r>
            <a:r>
              <a:rPr lang="en-US" sz="2000" dirty="0" err="1">
                <a:solidFill>
                  <a:srgbClr val="000000"/>
                </a:solidFill>
                <a:latin typeface="Arial"/>
                <a:ea typeface="Arial"/>
                <a:cs typeface="Arial"/>
                <a:sym typeface="Arial"/>
              </a:rPr>
              <a:t>endroit</a:t>
            </a:r>
            <a:r>
              <a:rPr lang="en-US" sz="2000" dirty="0">
                <a:solidFill>
                  <a:srgbClr val="000000"/>
                </a:solidFill>
                <a:latin typeface="Arial"/>
                <a:ea typeface="Arial"/>
                <a:cs typeface="Arial"/>
                <a:sym typeface="Arial"/>
              </a:rPr>
              <a:t> </a:t>
            </a:r>
            <a:r>
              <a:rPr lang="en-US" sz="2000" dirty="0" err="1">
                <a:solidFill>
                  <a:srgbClr val="000000"/>
                </a:solidFill>
                <a:latin typeface="Arial"/>
                <a:ea typeface="Arial"/>
                <a:cs typeface="Arial"/>
                <a:sym typeface="Arial"/>
              </a:rPr>
              <a:t>calme</a:t>
            </a:r>
            <a:r>
              <a:rPr lang="en-US" sz="2000" dirty="0">
                <a:solidFill>
                  <a:srgbClr val="000000"/>
                </a:solidFill>
                <a:latin typeface="Arial"/>
                <a:ea typeface="Arial"/>
                <a:cs typeface="Arial"/>
                <a:sym typeface="Arial"/>
              </a:rPr>
              <a:t> et </a:t>
            </a:r>
            <a:r>
              <a:rPr lang="en-US" sz="2000" dirty="0" err="1">
                <a:solidFill>
                  <a:srgbClr val="000000"/>
                </a:solidFill>
                <a:latin typeface="Arial"/>
                <a:ea typeface="Arial"/>
                <a:cs typeface="Arial"/>
                <a:sym typeface="Arial"/>
              </a:rPr>
              <a:t>heureux</a:t>
            </a:r>
            <a:endParaRPr lang="en-US" sz="2000" dirty="0">
              <a:solidFill>
                <a:srgbClr val="000000"/>
              </a:solidFill>
              <a:latin typeface="Arial"/>
              <a:ea typeface="Arial"/>
              <a:cs typeface="Arial"/>
              <a:sym typeface="Arial"/>
            </a:endParaRPr>
          </a:p>
          <a:p>
            <a:pPr algn="l">
              <a:lnSpc>
                <a:spcPts val="2430"/>
              </a:lnSpc>
              <a:spcBef>
                <a:spcPct val="0"/>
              </a:spcBef>
            </a:pPr>
            <a:r>
              <a:rPr lang="en-US" sz="2000" dirty="0">
                <a:solidFill>
                  <a:srgbClr val="000000"/>
                </a:solidFill>
                <a:latin typeface="Arial"/>
                <a:ea typeface="Arial"/>
                <a:cs typeface="Arial"/>
                <a:sym typeface="Arial"/>
              </a:rPr>
              <a:t>Tends et </a:t>
            </a:r>
            <a:r>
              <a:rPr lang="en-US" sz="2000" dirty="0" err="1">
                <a:solidFill>
                  <a:srgbClr val="000000"/>
                </a:solidFill>
                <a:latin typeface="Arial"/>
                <a:ea typeface="Arial"/>
                <a:cs typeface="Arial"/>
                <a:sym typeface="Arial"/>
              </a:rPr>
              <a:t>relâche</a:t>
            </a:r>
            <a:r>
              <a:rPr lang="en-US" sz="2000" dirty="0">
                <a:solidFill>
                  <a:srgbClr val="000000"/>
                </a:solidFill>
                <a:latin typeface="Arial"/>
                <a:ea typeface="Arial"/>
                <a:cs typeface="Arial"/>
                <a:sym typeface="Arial"/>
              </a:rPr>
              <a:t> </a:t>
            </a:r>
            <a:r>
              <a:rPr lang="en-US" sz="2000" dirty="0" err="1">
                <a:solidFill>
                  <a:srgbClr val="000000"/>
                </a:solidFill>
                <a:latin typeface="Arial"/>
                <a:ea typeface="Arial"/>
                <a:cs typeface="Arial"/>
                <a:sym typeface="Arial"/>
              </a:rPr>
              <a:t>tes</a:t>
            </a:r>
            <a:r>
              <a:rPr lang="en-US" sz="2000" dirty="0">
                <a:solidFill>
                  <a:srgbClr val="000000"/>
                </a:solidFill>
                <a:latin typeface="Arial"/>
                <a:ea typeface="Arial"/>
                <a:cs typeface="Arial"/>
                <a:sym typeface="Arial"/>
              </a:rPr>
              <a:t> muscles</a:t>
            </a:r>
          </a:p>
          <a:p>
            <a:pPr algn="l">
              <a:lnSpc>
                <a:spcPts val="2430"/>
              </a:lnSpc>
              <a:spcBef>
                <a:spcPct val="0"/>
              </a:spcBef>
            </a:pPr>
            <a:r>
              <a:rPr lang="en-US" sz="2000" dirty="0" err="1">
                <a:solidFill>
                  <a:srgbClr val="000000"/>
                </a:solidFill>
                <a:latin typeface="Arial"/>
                <a:ea typeface="Arial"/>
                <a:cs typeface="Arial"/>
                <a:sym typeface="Arial"/>
              </a:rPr>
              <a:t>Prends</a:t>
            </a:r>
            <a:r>
              <a:rPr lang="en-US" sz="2000" dirty="0">
                <a:solidFill>
                  <a:srgbClr val="000000"/>
                </a:solidFill>
                <a:latin typeface="Arial"/>
                <a:ea typeface="Arial"/>
                <a:cs typeface="Arial"/>
                <a:sym typeface="Arial"/>
              </a:rPr>
              <a:t> </a:t>
            </a:r>
            <a:r>
              <a:rPr lang="en-US" sz="2000" dirty="0" err="1">
                <a:solidFill>
                  <a:srgbClr val="000000"/>
                </a:solidFill>
                <a:latin typeface="Arial"/>
                <a:ea typeface="Arial"/>
                <a:cs typeface="Arial"/>
                <a:sym typeface="Arial"/>
              </a:rPr>
              <a:t>une</a:t>
            </a:r>
            <a:r>
              <a:rPr lang="en-US" sz="2000" dirty="0">
                <a:solidFill>
                  <a:srgbClr val="000000"/>
                </a:solidFill>
                <a:latin typeface="Arial"/>
                <a:ea typeface="Arial"/>
                <a:cs typeface="Arial"/>
                <a:sym typeface="Arial"/>
              </a:rPr>
              <a:t> pause </a:t>
            </a:r>
            <a:r>
              <a:rPr lang="en-US" sz="2000" dirty="0" err="1">
                <a:solidFill>
                  <a:srgbClr val="000000"/>
                </a:solidFill>
                <a:latin typeface="Arial"/>
                <a:ea typeface="Arial"/>
                <a:cs typeface="Arial"/>
                <a:sym typeface="Arial"/>
              </a:rPr>
              <a:t>tranquille</a:t>
            </a:r>
            <a:r>
              <a:rPr lang="en-US" sz="2000" dirty="0">
                <a:solidFill>
                  <a:srgbClr val="000000"/>
                </a:solidFill>
                <a:latin typeface="Arial"/>
                <a:ea typeface="Arial"/>
                <a:cs typeface="Arial"/>
                <a:sym typeface="Arial"/>
              </a:rPr>
              <a:t> de dix minutes</a:t>
            </a:r>
          </a:p>
          <a:p>
            <a:pPr algn="l">
              <a:lnSpc>
                <a:spcPts val="2430"/>
              </a:lnSpc>
              <a:spcBef>
                <a:spcPct val="0"/>
              </a:spcBef>
            </a:pPr>
            <a:r>
              <a:rPr lang="en-US" sz="2000" dirty="0">
                <a:solidFill>
                  <a:srgbClr val="000000"/>
                </a:solidFill>
                <a:latin typeface="Arial"/>
                <a:ea typeface="Arial"/>
                <a:cs typeface="Arial"/>
                <a:sym typeface="Arial"/>
              </a:rPr>
              <a:t>Compte </a:t>
            </a:r>
            <a:r>
              <a:rPr lang="en-US" sz="2000" dirty="0" err="1">
                <a:solidFill>
                  <a:srgbClr val="000000"/>
                </a:solidFill>
                <a:latin typeface="Arial"/>
                <a:ea typeface="Arial"/>
                <a:cs typeface="Arial"/>
                <a:sym typeface="Arial"/>
              </a:rPr>
              <a:t>jusqu’à</a:t>
            </a:r>
            <a:r>
              <a:rPr lang="en-US" sz="2000" dirty="0">
                <a:solidFill>
                  <a:srgbClr val="000000"/>
                </a:solidFill>
                <a:latin typeface="Arial"/>
                <a:ea typeface="Arial"/>
                <a:cs typeface="Arial"/>
                <a:sym typeface="Arial"/>
              </a:rPr>
              <a:t> dix </a:t>
            </a:r>
            <a:r>
              <a:rPr lang="en-US" sz="2000" dirty="0" err="1">
                <a:solidFill>
                  <a:srgbClr val="000000"/>
                </a:solidFill>
                <a:latin typeface="Arial"/>
                <a:ea typeface="Arial"/>
                <a:cs typeface="Arial"/>
                <a:sym typeface="Arial"/>
              </a:rPr>
              <a:t>ou</a:t>
            </a:r>
            <a:r>
              <a:rPr lang="en-US" sz="2000" dirty="0">
                <a:solidFill>
                  <a:srgbClr val="000000"/>
                </a:solidFill>
                <a:latin typeface="Arial"/>
                <a:ea typeface="Arial"/>
                <a:cs typeface="Arial"/>
                <a:sym typeface="Arial"/>
              </a:rPr>
              <a:t> </a:t>
            </a:r>
            <a:r>
              <a:rPr lang="en-US" sz="2000" dirty="0" err="1">
                <a:solidFill>
                  <a:srgbClr val="000000"/>
                </a:solidFill>
                <a:latin typeface="Arial"/>
                <a:ea typeface="Arial"/>
                <a:cs typeface="Arial"/>
                <a:sym typeface="Arial"/>
              </a:rPr>
              <a:t>fais</a:t>
            </a:r>
            <a:r>
              <a:rPr lang="en-US" sz="2000" dirty="0">
                <a:solidFill>
                  <a:srgbClr val="000000"/>
                </a:solidFill>
                <a:latin typeface="Arial"/>
                <a:ea typeface="Arial"/>
                <a:cs typeface="Arial"/>
                <a:sym typeface="Arial"/>
              </a:rPr>
              <a:t> le </a:t>
            </a:r>
            <a:r>
              <a:rPr lang="en-US" sz="2000" dirty="0" err="1">
                <a:solidFill>
                  <a:srgbClr val="000000"/>
                </a:solidFill>
                <a:latin typeface="Arial"/>
                <a:ea typeface="Arial"/>
                <a:cs typeface="Arial"/>
                <a:sym typeface="Arial"/>
              </a:rPr>
              <a:t>compte</a:t>
            </a:r>
            <a:r>
              <a:rPr lang="en-US" sz="2000" dirty="0">
                <a:solidFill>
                  <a:srgbClr val="000000"/>
                </a:solidFill>
                <a:latin typeface="Arial"/>
                <a:ea typeface="Arial"/>
                <a:cs typeface="Arial"/>
                <a:sym typeface="Arial"/>
              </a:rPr>
              <a:t> à </a:t>
            </a:r>
            <a:r>
              <a:rPr lang="en-US" sz="2000" dirty="0" err="1">
                <a:solidFill>
                  <a:srgbClr val="000000"/>
                </a:solidFill>
                <a:latin typeface="Arial"/>
                <a:ea typeface="Arial"/>
                <a:cs typeface="Arial"/>
                <a:sym typeface="Arial"/>
              </a:rPr>
              <a:t>rebours</a:t>
            </a:r>
            <a:r>
              <a:rPr lang="en-US" sz="2000" dirty="0">
                <a:solidFill>
                  <a:srgbClr val="000000"/>
                </a:solidFill>
                <a:latin typeface="Arial"/>
                <a:ea typeface="Arial"/>
                <a:cs typeface="Arial"/>
                <a:sym typeface="Arial"/>
              </a:rPr>
              <a:t> </a:t>
            </a:r>
            <a:r>
              <a:rPr lang="en-US" sz="2000" dirty="0" err="1">
                <a:solidFill>
                  <a:srgbClr val="000000"/>
                </a:solidFill>
                <a:latin typeface="Arial"/>
                <a:ea typeface="Arial"/>
                <a:cs typeface="Arial"/>
                <a:sym typeface="Arial"/>
              </a:rPr>
              <a:t>depuis</a:t>
            </a:r>
            <a:r>
              <a:rPr lang="en-US" sz="2000" dirty="0">
                <a:solidFill>
                  <a:srgbClr val="000000"/>
                </a:solidFill>
                <a:latin typeface="Arial"/>
                <a:ea typeface="Arial"/>
                <a:cs typeface="Arial"/>
                <a:sym typeface="Arial"/>
              </a:rPr>
              <a:t> cent</a:t>
            </a:r>
          </a:p>
          <a:p>
            <a:pPr algn="l">
              <a:lnSpc>
                <a:spcPts val="2430"/>
              </a:lnSpc>
              <a:spcBef>
                <a:spcPct val="0"/>
              </a:spcBef>
            </a:pPr>
            <a:r>
              <a:rPr lang="en-US" sz="2000" dirty="0">
                <a:solidFill>
                  <a:srgbClr val="000000"/>
                </a:solidFill>
                <a:latin typeface="Arial"/>
                <a:ea typeface="Arial"/>
                <a:cs typeface="Arial"/>
                <a:sym typeface="Arial"/>
              </a:rPr>
              <a:t>Lis un livre </a:t>
            </a:r>
            <a:r>
              <a:rPr lang="en-US" sz="2000" dirty="0" err="1">
                <a:solidFill>
                  <a:srgbClr val="000000"/>
                </a:solidFill>
                <a:latin typeface="Arial"/>
                <a:ea typeface="Arial"/>
                <a:cs typeface="Arial"/>
                <a:sym typeface="Arial"/>
              </a:rPr>
              <a:t>ou</a:t>
            </a:r>
            <a:r>
              <a:rPr lang="en-US" sz="2000" dirty="0">
                <a:solidFill>
                  <a:srgbClr val="000000"/>
                </a:solidFill>
                <a:latin typeface="Arial"/>
                <a:ea typeface="Arial"/>
                <a:cs typeface="Arial"/>
                <a:sym typeface="Arial"/>
              </a:rPr>
              <a:t> un magazine</a:t>
            </a:r>
          </a:p>
          <a:p>
            <a:pPr algn="l">
              <a:lnSpc>
                <a:spcPts val="2430"/>
              </a:lnSpc>
              <a:spcBef>
                <a:spcPct val="0"/>
              </a:spcBef>
            </a:pPr>
            <a:r>
              <a:rPr lang="en-US" sz="2000" dirty="0" err="1">
                <a:solidFill>
                  <a:srgbClr val="000000"/>
                </a:solidFill>
                <a:latin typeface="Arial"/>
                <a:ea typeface="Arial"/>
                <a:cs typeface="Arial"/>
                <a:sym typeface="Arial"/>
              </a:rPr>
              <a:t>Prends</a:t>
            </a:r>
            <a:r>
              <a:rPr lang="en-US" sz="2000" dirty="0">
                <a:solidFill>
                  <a:srgbClr val="000000"/>
                </a:solidFill>
                <a:latin typeface="Arial"/>
                <a:ea typeface="Arial"/>
                <a:cs typeface="Arial"/>
                <a:sym typeface="Arial"/>
              </a:rPr>
              <a:t> un </a:t>
            </a:r>
            <a:r>
              <a:rPr lang="en-US" sz="2000" dirty="0" err="1">
                <a:solidFill>
                  <a:srgbClr val="000000"/>
                </a:solidFill>
                <a:latin typeface="Arial"/>
                <a:ea typeface="Arial"/>
                <a:cs typeface="Arial"/>
                <a:sym typeface="Arial"/>
              </a:rPr>
              <a:t>bain</a:t>
            </a:r>
            <a:r>
              <a:rPr lang="en-US" sz="2000" dirty="0">
                <a:solidFill>
                  <a:srgbClr val="000000"/>
                </a:solidFill>
                <a:latin typeface="Arial"/>
                <a:ea typeface="Arial"/>
                <a:cs typeface="Arial"/>
                <a:sym typeface="Arial"/>
              </a:rPr>
              <a:t> </a:t>
            </a:r>
            <a:r>
              <a:rPr lang="en-US" sz="2000" dirty="0" err="1">
                <a:solidFill>
                  <a:srgbClr val="000000"/>
                </a:solidFill>
                <a:latin typeface="Arial"/>
                <a:ea typeface="Arial"/>
                <a:cs typeface="Arial"/>
                <a:sym typeface="Arial"/>
              </a:rPr>
              <a:t>chaud</a:t>
            </a:r>
            <a:endParaRPr lang="en-US" sz="2000" dirty="0">
              <a:solidFill>
                <a:srgbClr val="000000"/>
              </a:solidFill>
              <a:latin typeface="Arial"/>
              <a:ea typeface="Arial"/>
              <a:cs typeface="Arial"/>
              <a:sym typeface="Arial"/>
            </a:endParaRPr>
          </a:p>
          <a:p>
            <a:pPr algn="l">
              <a:lnSpc>
                <a:spcPts val="2430"/>
              </a:lnSpc>
              <a:spcBef>
                <a:spcPct val="0"/>
              </a:spcBef>
            </a:pPr>
            <a:r>
              <a:rPr lang="en-US" sz="2000" dirty="0">
                <a:solidFill>
                  <a:srgbClr val="000000"/>
                </a:solidFill>
                <a:latin typeface="Arial"/>
                <a:ea typeface="Arial"/>
                <a:cs typeface="Arial"/>
                <a:sym typeface="Arial"/>
              </a:rPr>
              <a:t>Souffle des </a:t>
            </a:r>
            <a:r>
              <a:rPr lang="en-US" sz="2000" dirty="0" err="1">
                <a:solidFill>
                  <a:srgbClr val="000000"/>
                </a:solidFill>
                <a:latin typeface="Arial"/>
                <a:ea typeface="Arial"/>
                <a:cs typeface="Arial"/>
                <a:sym typeface="Arial"/>
              </a:rPr>
              <a:t>bulles</a:t>
            </a:r>
            <a:endParaRPr lang="en-US" sz="2000" dirty="0">
              <a:solidFill>
                <a:srgbClr val="000000"/>
              </a:solidFill>
              <a:latin typeface="Arial"/>
              <a:ea typeface="Arial"/>
              <a:cs typeface="Arial"/>
              <a:sym typeface="Arial"/>
            </a:endParaRPr>
          </a:p>
          <a:p>
            <a:pPr algn="l">
              <a:lnSpc>
                <a:spcPts val="2430"/>
              </a:lnSpc>
              <a:spcBef>
                <a:spcPct val="0"/>
              </a:spcBef>
            </a:pPr>
            <a:r>
              <a:rPr lang="en-US" sz="2000" dirty="0" err="1">
                <a:solidFill>
                  <a:srgbClr val="000000"/>
                </a:solidFill>
                <a:latin typeface="Arial"/>
                <a:ea typeface="Arial"/>
                <a:cs typeface="Arial"/>
                <a:sym typeface="Arial"/>
              </a:rPr>
              <a:t>Câline</a:t>
            </a:r>
            <a:r>
              <a:rPr lang="en-US" sz="2000" dirty="0">
                <a:solidFill>
                  <a:srgbClr val="000000"/>
                </a:solidFill>
                <a:latin typeface="Arial"/>
                <a:ea typeface="Arial"/>
                <a:cs typeface="Arial"/>
                <a:sym typeface="Arial"/>
              </a:rPr>
              <a:t> </a:t>
            </a:r>
            <a:r>
              <a:rPr lang="en-US" sz="2000" dirty="0" err="1">
                <a:solidFill>
                  <a:srgbClr val="000000"/>
                </a:solidFill>
                <a:latin typeface="Arial"/>
                <a:ea typeface="Arial"/>
                <a:cs typeface="Arial"/>
                <a:sym typeface="Arial"/>
              </a:rPr>
              <a:t>une</a:t>
            </a:r>
            <a:r>
              <a:rPr lang="en-US" sz="2000" dirty="0">
                <a:solidFill>
                  <a:srgbClr val="000000"/>
                </a:solidFill>
                <a:latin typeface="Arial"/>
                <a:ea typeface="Arial"/>
                <a:cs typeface="Arial"/>
                <a:sym typeface="Arial"/>
              </a:rPr>
              <a:t> </a:t>
            </a:r>
            <a:r>
              <a:rPr lang="en-US" sz="2000" dirty="0" err="1">
                <a:solidFill>
                  <a:srgbClr val="000000"/>
                </a:solidFill>
                <a:latin typeface="Arial"/>
                <a:ea typeface="Arial"/>
                <a:cs typeface="Arial"/>
                <a:sym typeface="Arial"/>
              </a:rPr>
              <a:t>peluche</a:t>
            </a:r>
            <a:endParaRPr lang="en-US" sz="2000" dirty="0">
              <a:solidFill>
                <a:srgbClr val="000000"/>
              </a:solidFill>
              <a:latin typeface="Arial"/>
              <a:ea typeface="Arial"/>
              <a:cs typeface="Arial"/>
              <a:sym typeface="Arial"/>
            </a:endParaRPr>
          </a:p>
          <a:p>
            <a:pPr algn="l">
              <a:lnSpc>
                <a:spcPts val="2430"/>
              </a:lnSpc>
              <a:spcBef>
                <a:spcPct val="0"/>
              </a:spcBef>
            </a:pPr>
            <a:r>
              <a:rPr lang="en-US" sz="2000" dirty="0">
                <a:solidFill>
                  <a:srgbClr val="000000"/>
                </a:solidFill>
                <a:latin typeface="Arial"/>
                <a:ea typeface="Arial"/>
                <a:cs typeface="Arial"/>
                <a:sym typeface="Arial"/>
              </a:rPr>
              <a:t>Passe du temps dehors</a:t>
            </a:r>
          </a:p>
        </p:txBody>
      </p:sp>
      <p:sp>
        <p:nvSpPr>
          <p:cNvPr id="11" name="TextBox 11"/>
          <p:cNvSpPr txBox="1"/>
          <p:nvPr/>
        </p:nvSpPr>
        <p:spPr>
          <a:xfrm>
            <a:off x="9899180" y="3679804"/>
            <a:ext cx="8285262" cy="2487861"/>
          </a:xfrm>
          <a:prstGeom prst="rect">
            <a:avLst/>
          </a:prstGeom>
        </p:spPr>
        <p:txBody>
          <a:bodyPr lIns="0" tIns="0" rIns="0" bIns="0" rtlCol="0" anchor="t">
            <a:spAutoFit/>
          </a:bodyPr>
          <a:lstStyle/>
          <a:p>
            <a:pPr algn="l">
              <a:lnSpc>
                <a:spcPts val="2551"/>
              </a:lnSpc>
              <a:spcBef>
                <a:spcPct val="0"/>
              </a:spcBef>
            </a:pPr>
            <a:r>
              <a:rPr lang="en-US" sz="2100">
                <a:solidFill>
                  <a:srgbClr val="3BA27A"/>
                </a:solidFill>
                <a:latin typeface="Arial Bold"/>
                <a:ea typeface="Arial Bold"/>
                <a:cs typeface="Arial Bold"/>
                <a:sym typeface="Arial Bold"/>
              </a:rPr>
              <a:t>Changer d’état d’esprit</a:t>
            </a:r>
            <a:r>
              <a:rPr lang="en-US" sz="2100">
                <a:solidFill>
                  <a:srgbClr val="000000"/>
                </a:solidFill>
                <a:latin typeface="Arial Bold"/>
                <a:ea typeface="Arial Bold"/>
                <a:cs typeface="Arial Bold"/>
                <a:sym typeface="Arial Bold"/>
              </a:rPr>
              <a:t> </a:t>
            </a:r>
            <a:r>
              <a:rPr lang="en-US" sz="2100">
                <a:solidFill>
                  <a:srgbClr val="000000"/>
                </a:solidFill>
                <a:latin typeface="Arial"/>
                <a:ea typeface="Arial"/>
                <a:cs typeface="Arial"/>
                <a:sym typeface="Arial"/>
              </a:rPr>
              <a:t>:</a:t>
            </a:r>
          </a:p>
          <a:p>
            <a:pPr algn="l">
              <a:lnSpc>
                <a:spcPts val="2430"/>
              </a:lnSpc>
              <a:spcBef>
                <a:spcPct val="0"/>
              </a:spcBef>
            </a:pPr>
            <a:r>
              <a:rPr lang="en-US" sz="2000">
                <a:solidFill>
                  <a:srgbClr val="000000"/>
                </a:solidFill>
                <a:latin typeface="Arial"/>
                <a:ea typeface="Arial"/>
                <a:cs typeface="Arial"/>
                <a:sym typeface="Arial"/>
              </a:rPr>
              <a:t>Pense positivement</a:t>
            </a:r>
          </a:p>
          <a:p>
            <a:pPr algn="l">
              <a:lnSpc>
                <a:spcPts val="2430"/>
              </a:lnSpc>
              <a:spcBef>
                <a:spcPct val="0"/>
              </a:spcBef>
            </a:pPr>
            <a:r>
              <a:rPr lang="en-US" sz="2000">
                <a:solidFill>
                  <a:srgbClr val="000000"/>
                </a:solidFill>
                <a:latin typeface="Arial"/>
                <a:ea typeface="Arial"/>
                <a:cs typeface="Arial"/>
                <a:sym typeface="Arial"/>
              </a:rPr>
              <a:t>Concentre-toi sur quelque chose pour lequel tu es reconnaissant(e)</a:t>
            </a:r>
          </a:p>
          <a:p>
            <a:pPr algn="l">
              <a:lnSpc>
                <a:spcPts val="2430"/>
              </a:lnSpc>
              <a:spcBef>
                <a:spcPct val="0"/>
              </a:spcBef>
            </a:pPr>
            <a:r>
              <a:rPr lang="en-US" sz="2000">
                <a:solidFill>
                  <a:srgbClr val="000000"/>
                </a:solidFill>
                <a:latin typeface="Arial"/>
                <a:ea typeface="Arial"/>
                <a:cs typeface="Arial"/>
                <a:sym typeface="Arial"/>
              </a:rPr>
              <a:t>Ferme les yeux et pense à quelque chose que tu attends avec impatience</a:t>
            </a:r>
          </a:p>
          <a:p>
            <a:pPr algn="l">
              <a:lnSpc>
                <a:spcPts val="2430"/>
              </a:lnSpc>
              <a:spcBef>
                <a:spcPct val="0"/>
              </a:spcBef>
            </a:pPr>
            <a:r>
              <a:rPr lang="en-US" sz="2000">
                <a:solidFill>
                  <a:srgbClr val="000000"/>
                </a:solidFill>
                <a:latin typeface="Arial"/>
                <a:ea typeface="Arial"/>
                <a:cs typeface="Arial"/>
                <a:sym typeface="Arial"/>
              </a:rPr>
              <a:t>Regarde des photos ou pense à un beau souvenir</a:t>
            </a:r>
          </a:p>
          <a:p>
            <a:pPr algn="l">
              <a:lnSpc>
                <a:spcPts val="2430"/>
              </a:lnSpc>
              <a:spcBef>
                <a:spcPct val="0"/>
              </a:spcBef>
            </a:pPr>
            <a:r>
              <a:rPr lang="en-US" sz="2000">
                <a:solidFill>
                  <a:srgbClr val="000000"/>
                </a:solidFill>
                <a:latin typeface="Arial"/>
                <a:ea typeface="Arial"/>
                <a:cs typeface="Arial"/>
                <a:sym typeface="Arial"/>
              </a:rPr>
              <a:t>Concentre-toi sur le moment présent (technique d’ancrage 5–4–3–2–1)</a:t>
            </a:r>
          </a:p>
          <a:p>
            <a:pPr algn="l">
              <a:lnSpc>
                <a:spcPts val="2430"/>
              </a:lnSpc>
              <a:spcBef>
                <a:spcPct val="0"/>
              </a:spcBef>
            </a:pPr>
            <a:r>
              <a:rPr lang="en-US" sz="2000">
                <a:solidFill>
                  <a:srgbClr val="000000"/>
                </a:solidFill>
                <a:latin typeface="Arial"/>
                <a:ea typeface="Arial"/>
                <a:cs typeface="Arial"/>
                <a:sym typeface="Arial"/>
              </a:rPr>
              <a:t>Change ta façon de penser</a:t>
            </a:r>
          </a:p>
        </p:txBody>
      </p:sp>
      <p:grpSp>
        <p:nvGrpSpPr>
          <p:cNvPr id="12" name="Group 12"/>
          <p:cNvGrpSpPr/>
          <p:nvPr/>
        </p:nvGrpSpPr>
        <p:grpSpPr>
          <a:xfrm>
            <a:off x="-284466" y="9169298"/>
            <a:ext cx="6371325" cy="1117702"/>
            <a:chOff x="0" y="0"/>
            <a:chExt cx="8495100" cy="1490269"/>
          </a:xfrm>
        </p:grpSpPr>
        <p:grpSp>
          <p:nvGrpSpPr>
            <p:cNvPr id="13" name="Group 13"/>
            <p:cNvGrpSpPr/>
            <p:nvPr/>
          </p:nvGrpSpPr>
          <p:grpSpPr>
            <a:xfrm>
              <a:off x="0" y="0"/>
              <a:ext cx="8495100" cy="1490269"/>
              <a:chOff x="0" y="0"/>
              <a:chExt cx="1678045" cy="294374"/>
            </a:xfrm>
          </p:grpSpPr>
          <p:sp>
            <p:nvSpPr>
              <p:cNvPr id="14" name="Freeform 14"/>
              <p:cNvSpPr/>
              <p:nvPr/>
            </p:nvSpPr>
            <p:spPr>
              <a:xfrm>
                <a:off x="0" y="0"/>
                <a:ext cx="1678044" cy="294374"/>
              </a:xfrm>
              <a:custGeom>
                <a:avLst/>
                <a:gdLst/>
                <a:ahLst/>
                <a:cxnLst/>
                <a:rect l="l" t="t" r="r" b="b"/>
                <a:pathLst>
                  <a:path w="1678044" h="294374">
                    <a:moveTo>
                      <a:pt x="61971" y="0"/>
                    </a:moveTo>
                    <a:lnTo>
                      <a:pt x="1616073" y="0"/>
                    </a:lnTo>
                    <a:cubicBezTo>
                      <a:pt x="1650299" y="0"/>
                      <a:pt x="1678044" y="27745"/>
                      <a:pt x="1678044" y="61971"/>
                    </a:cubicBezTo>
                    <a:lnTo>
                      <a:pt x="1678044" y="232403"/>
                    </a:lnTo>
                    <a:cubicBezTo>
                      <a:pt x="1678044" y="248839"/>
                      <a:pt x="1671515" y="264601"/>
                      <a:pt x="1659894" y="276223"/>
                    </a:cubicBezTo>
                    <a:cubicBezTo>
                      <a:pt x="1648272" y="287845"/>
                      <a:pt x="1632509" y="294374"/>
                      <a:pt x="1616073" y="294374"/>
                    </a:cubicBezTo>
                    <a:lnTo>
                      <a:pt x="61971" y="294374"/>
                    </a:lnTo>
                    <a:cubicBezTo>
                      <a:pt x="45535" y="294374"/>
                      <a:pt x="29773" y="287845"/>
                      <a:pt x="18151" y="276223"/>
                    </a:cubicBezTo>
                    <a:cubicBezTo>
                      <a:pt x="6529" y="264601"/>
                      <a:pt x="0" y="248839"/>
                      <a:pt x="0" y="232403"/>
                    </a:cubicBezTo>
                    <a:lnTo>
                      <a:pt x="0" y="61971"/>
                    </a:lnTo>
                    <a:cubicBezTo>
                      <a:pt x="0" y="45535"/>
                      <a:pt x="6529" y="29773"/>
                      <a:pt x="18151" y="18151"/>
                    </a:cubicBezTo>
                    <a:cubicBezTo>
                      <a:pt x="29773" y="6529"/>
                      <a:pt x="45535" y="0"/>
                      <a:pt x="61971" y="0"/>
                    </a:cubicBezTo>
                    <a:close/>
                  </a:path>
                </a:pathLst>
              </a:custGeom>
              <a:solidFill>
                <a:srgbClr val="FFFFFF"/>
              </a:solidFill>
            </p:spPr>
            <p:txBody>
              <a:bodyPr/>
              <a:lstStyle/>
              <a:p>
                <a:endParaRPr lang="en-CA"/>
              </a:p>
            </p:txBody>
          </p:sp>
          <p:sp>
            <p:nvSpPr>
              <p:cNvPr id="15" name="TextBox 15"/>
              <p:cNvSpPr txBox="1"/>
              <p:nvPr/>
            </p:nvSpPr>
            <p:spPr>
              <a:xfrm>
                <a:off x="0" y="-47625"/>
                <a:ext cx="1678045" cy="341999"/>
              </a:xfrm>
              <a:prstGeom prst="rect">
                <a:avLst/>
              </a:prstGeom>
            </p:spPr>
            <p:txBody>
              <a:bodyPr lIns="50800" tIns="50800" rIns="50800" bIns="50800" rtlCol="0" anchor="ctr"/>
              <a:lstStyle/>
              <a:p>
                <a:pPr algn="ctr">
                  <a:lnSpc>
                    <a:spcPts val="2430"/>
                  </a:lnSpc>
                </a:pPr>
                <a:endParaRPr/>
              </a:p>
            </p:txBody>
          </p:sp>
        </p:grpSp>
        <p:sp>
          <p:nvSpPr>
            <p:cNvPr id="16" name="Freeform 16"/>
            <p:cNvSpPr/>
            <p:nvPr/>
          </p:nvSpPr>
          <p:spPr>
            <a:xfrm>
              <a:off x="514509" y="106298"/>
              <a:ext cx="7843301" cy="1277674"/>
            </a:xfrm>
            <a:custGeom>
              <a:avLst/>
              <a:gdLst/>
              <a:ahLst/>
              <a:cxnLst/>
              <a:rect l="l" t="t" r="r" b="b"/>
              <a:pathLst>
                <a:path w="7843301" h="1277674">
                  <a:moveTo>
                    <a:pt x="0" y="0"/>
                  </a:moveTo>
                  <a:lnTo>
                    <a:pt x="7843301" y="0"/>
                  </a:lnTo>
                  <a:lnTo>
                    <a:pt x="7843301" y="1277674"/>
                  </a:lnTo>
                  <a:lnTo>
                    <a:pt x="0" y="1277674"/>
                  </a:lnTo>
                  <a:lnTo>
                    <a:pt x="0" y="0"/>
                  </a:lnTo>
                  <a:close/>
                </a:path>
              </a:pathLst>
            </a:custGeom>
            <a:blipFill>
              <a:blip r:embed="rId4"/>
              <a:stretch>
                <a:fillRect t="-465" b="-465"/>
              </a:stretch>
            </a:blipFill>
          </p:spPr>
          <p:txBody>
            <a:bodyPr/>
            <a:lstStyle/>
            <a:p>
              <a:endParaRPr lang="en-CA"/>
            </a:p>
          </p:txBody>
        </p:sp>
      </p:gr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24384000" cy="13716000"/>
          </a:xfrm>
        </p:grpSpPr>
        <p:sp>
          <p:nvSpPr>
            <p:cNvPr id="3" name="Freeform 3"/>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lnTo>
                    <a:pt x="0" y="0"/>
                  </a:lnTo>
                  <a:close/>
                </a:path>
              </a:pathLst>
            </a:custGeom>
            <a:blipFill>
              <a:blip r:embed="rId3"/>
              <a:stretch>
                <a:fillRect/>
              </a:stretch>
            </a:blipFill>
          </p:spPr>
          <p:txBody>
            <a:bodyPr/>
            <a:lstStyle/>
            <a:p>
              <a:endParaRPr lang="en-CA"/>
            </a:p>
          </p:txBody>
        </p:sp>
      </p:grpSp>
      <p:sp>
        <p:nvSpPr>
          <p:cNvPr id="4" name="TextBox 4"/>
          <p:cNvSpPr txBox="1"/>
          <p:nvPr/>
        </p:nvSpPr>
        <p:spPr>
          <a:xfrm>
            <a:off x="10430076" y="2697916"/>
            <a:ext cx="7492052" cy="4591131"/>
          </a:xfrm>
          <a:prstGeom prst="rect">
            <a:avLst/>
          </a:prstGeom>
        </p:spPr>
        <p:txBody>
          <a:bodyPr lIns="0" tIns="0" rIns="0" bIns="0" rtlCol="0" anchor="t">
            <a:spAutoFit/>
          </a:bodyPr>
          <a:lstStyle/>
          <a:p>
            <a:pPr algn="ctr">
              <a:lnSpc>
                <a:spcPts val="10560"/>
              </a:lnSpc>
            </a:pPr>
            <a:r>
              <a:rPr lang="en-US" sz="8800" b="1">
                <a:solidFill>
                  <a:srgbClr val="761D8F"/>
                </a:solidFill>
                <a:latin typeface="Arial Bold"/>
                <a:ea typeface="Arial Bold"/>
                <a:cs typeface="Arial Bold"/>
                <a:sym typeface="Arial Bold"/>
              </a:rPr>
              <a:t>Respiration profonde et</a:t>
            </a:r>
          </a:p>
          <a:p>
            <a:pPr algn="ctr">
              <a:lnSpc>
                <a:spcPts val="10560"/>
              </a:lnSpc>
            </a:pPr>
            <a:r>
              <a:rPr lang="en-US" sz="8800" b="1">
                <a:solidFill>
                  <a:srgbClr val="761D8F"/>
                </a:solidFill>
                <a:latin typeface="Arial Bold"/>
                <a:ea typeface="Arial Bold"/>
                <a:cs typeface="Arial Bold"/>
                <a:sym typeface="Arial Bold"/>
              </a:rPr>
              <a:t>pleine conscience</a:t>
            </a:r>
          </a:p>
        </p:txBody>
      </p:sp>
      <p:grpSp>
        <p:nvGrpSpPr>
          <p:cNvPr id="5" name="Group 5"/>
          <p:cNvGrpSpPr/>
          <p:nvPr/>
        </p:nvGrpSpPr>
        <p:grpSpPr>
          <a:xfrm>
            <a:off x="285731" y="1028700"/>
            <a:ext cx="10144345" cy="8229600"/>
            <a:chOff x="0" y="0"/>
            <a:chExt cx="13525793" cy="10972800"/>
          </a:xfrm>
        </p:grpSpPr>
        <p:sp>
          <p:nvSpPr>
            <p:cNvPr id="6" name="Freeform 6"/>
            <p:cNvSpPr/>
            <p:nvPr/>
          </p:nvSpPr>
          <p:spPr>
            <a:xfrm>
              <a:off x="0" y="0"/>
              <a:ext cx="13525754" cy="10972800"/>
            </a:xfrm>
            <a:custGeom>
              <a:avLst/>
              <a:gdLst/>
              <a:ahLst/>
              <a:cxnLst/>
              <a:rect l="l" t="t" r="r" b="b"/>
              <a:pathLst>
                <a:path w="13525754" h="10972800">
                  <a:moveTo>
                    <a:pt x="0" y="0"/>
                  </a:moveTo>
                  <a:lnTo>
                    <a:pt x="13525754" y="0"/>
                  </a:lnTo>
                  <a:lnTo>
                    <a:pt x="13525754" y="10972800"/>
                  </a:lnTo>
                  <a:lnTo>
                    <a:pt x="0" y="10972800"/>
                  </a:lnTo>
                  <a:lnTo>
                    <a:pt x="0" y="0"/>
                  </a:lnTo>
                  <a:close/>
                </a:path>
              </a:pathLst>
            </a:custGeom>
            <a:blipFill>
              <a:blip r:embed="rId4"/>
              <a:stretch>
                <a:fillRect l="-8" r="-9"/>
              </a:stretch>
            </a:blipFill>
          </p:spPr>
          <p:txBody>
            <a:bodyPr/>
            <a:lstStyle/>
            <a:p>
              <a:endParaRPr lang="en-CA"/>
            </a:p>
          </p:txBody>
        </p:sp>
      </p:grpSp>
      <p:grpSp>
        <p:nvGrpSpPr>
          <p:cNvPr id="7" name="Group 7"/>
          <p:cNvGrpSpPr/>
          <p:nvPr/>
        </p:nvGrpSpPr>
        <p:grpSpPr>
          <a:xfrm>
            <a:off x="5877119" y="9169298"/>
            <a:ext cx="6371325" cy="1117702"/>
            <a:chOff x="0" y="0"/>
            <a:chExt cx="8495100" cy="1490269"/>
          </a:xfrm>
        </p:grpSpPr>
        <p:grpSp>
          <p:nvGrpSpPr>
            <p:cNvPr id="8" name="Group 8"/>
            <p:cNvGrpSpPr/>
            <p:nvPr/>
          </p:nvGrpSpPr>
          <p:grpSpPr>
            <a:xfrm>
              <a:off x="0" y="0"/>
              <a:ext cx="8495100" cy="1490269"/>
              <a:chOff x="0" y="0"/>
              <a:chExt cx="1678045" cy="294374"/>
            </a:xfrm>
          </p:grpSpPr>
          <p:sp>
            <p:nvSpPr>
              <p:cNvPr id="9" name="Freeform 9"/>
              <p:cNvSpPr/>
              <p:nvPr/>
            </p:nvSpPr>
            <p:spPr>
              <a:xfrm>
                <a:off x="0" y="0"/>
                <a:ext cx="1678044" cy="294374"/>
              </a:xfrm>
              <a:custGeom>
                <a:avLst/>
                <a:gdLst/>
                <a:ahLst/>
                <a:cxnLst/>
                <a:rect l="l" t="t" r="r" b="b"/>
                <a:pathLst>
                  <a:path w="1678044" h="294374">
                    <a:moveTo>
                      <a:pt x="61971" y="0"/>
                    </a:moveTo>
                    <a:lnTo>
                      <a:pt x="1616073" y="0"/>
                    </a:lnTo>
                    <a:cubicBezTo>
                      <a:pt x="1650299" y="0"/>
                      <a:pt x="1678044" y="27745"/>
                      <a:pt x="1678044" y="61971"/>
                    </a:cubicBezTo>
                    <a:lnTo>
                      <a:pt x="1678044" y="232403"/>
                    </a:lnTo>
                    <a:cubicBezTo>
                      <a:pt x="1678044" y="248839"/>
                      <a:pt x="1671515" y="264601"/>
                      <a:pt x="1659894" y="276223"/>
                    </a:cubicBezTo>
                    <a:cubicBezTo>
                      <a:pt x="1648272" y="287845"/>
                      <a:pt x="1632509" y="294374"/>
                      <a:pt x="1616073" y="294374"/>
                    </a:cubicBezTo>
                    <a:lnTo>
                      <a:pt x="61971" y="294374"/>
                    </a:lnTo>
                    <a:cubicBezTo>
                      <a:pt x="45535" y="294374"/>
                      <a:pt x="29773" y="287845"/>
                      <a:pt x="18151" y="276223"/>
                    </a:cubicBezTo>
                    <a:cubicBezTo>
                      <a:pt x="6529" y="264601"/>
                      <a:pt x="0" y="248839"/>
                      <a:pt x="0" y="232403"/>
                    </a:cubicBezTo>
                    <a:lnTo>
                      <a:pt x="0" y="61971"/>
                    </a:lnTo>
                    <a:cubicBezTo>
                      <a:pt x="0" y="45535"/>
                      <a:pt x="6529" y="29773"/>
                      <a:pt x="18151" y="18151"/>
                    </a:cubicBezTo>
                    <a:cubicBezTo>
                      <a:pt x="29773" y="6529"/>
                      <a:pt x="45535" y="0"/>
                      <a:pt x="61971" y="0"/>
                    </a:cubicBezTo>
                    <a:close/>
                  </a:path>
                </a:pathLst>
              </a:custGeom>
              <a:solidFill>
                <a:srgbClr val="FFFFFF"/>
              </a:solidFill>
            </p:spPr>
            <p:txBody>
              <a:bodyPr/>
              <a:lstStyle/>
              <a:p>
                <a:endParaRPr lang="en-CA"/>
              </a:p>
            </p:txBody>
          </p:sp>
          <p:sp>
            <p:nvSpPr>
              <p:cNvPr id="10" name="TextBox 10"/>
              <p:cNvSpPr txBox="1"/>
              <p:nvPr/>
            </p:nvSpPr>
            <p:spPr>
              <a:xfrm>
                <a:off x="0" y="-47625"/>
                <a:ext cx="1678045" cy="341999"/>
              </a:xfrm>
              <a:prstGeom prst="rect">
                <a:avLst/>
              </a:prstGeom>
            </p:spPr>
            <p:txBody>
              <a:bodyPr lIns="50800" tIns="50800" rIns="50800" bIns="50800" rtlCol="0" anchor="ctr"/>
              <a:lstStyle/>
              <a:p>
                <a:pPr algn="ctr">
                  <a:lnSpc>
                    <a:spcPts val="2430"/>
                  </a:lnSpc>
                </a:pPr>
                <a:endParaRPr/>
              </a:p>
            </p:txBody>
          </p:sp>
        </p:grpSp>
        <p:sp>
          <p:nvSpPr>
            <p:cNvPr id="11" name="Freeform 11"/>
            <p:cNvSpPr/>
            <p:nvPr/>
          </p:nvSpPr>
          <p:spPr>
            <a:xfrm>
              <a:off x="514509" y="106298"/>
              <a:ext cx="7843301" cy="1277674"/>
            </a:xfrm>
            <a:custGeom>
              <a:avLst/>
              <a:gdLst/>
              <a:ahLst/>
              <a:cxnLst/>
              <a:rect l="l" t="t" r="r" b="b"/>
              <a:pathLst>
                <a:path w="7843301" h="1277674">
                  <a:moveTo>
                    <a:pt x="0" y="0"/>
                  </a:moveTo>
                  <a:lnTo>
                    <a:pt x="7843301" y="0"/>
                  </a:lnTo>
                  <a:lnTo>
                    <a:pt x="7843301" y="1277674"/>
                  </a:lnTo>
                  <a:lnTo>
                    <a:pt x="0" y="1277674"/>
                  </a:lnTo>
                  <a:lnTo>
                    <a:pt x="0" y="0"/>
                  </a:lnTo>
                  <a:close/>
                </a:path>
              </a:pathLst>
            </a:custGeom>
            <a:blipFill>
              <a:blip r:embed="rId5"/>
              <a:stretch>
                <a:fillRect t="-465" b="-465"/>
              </a:stretch>
            </a:blipFill>
          </p:spPr>
          <p:txBody>
            <a:bodyPr/>
            <a:lstStyle/>
            <a:p>
              <a:endParaRPr lang="en-CA"/>
            </a:p>
          </p:txBody>
        </p:sp>
      </p:gr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gradFill rotWithShape="1">
          <a:gsLst>
            <a:gs pos="0">
              <a:srgbClr val="0CC0DF">
                <a:alpha val="100000"/>
              </a:srgbClr>
            </a:gs>
            <a:gs pos="100000">
              <a:srgbClr val="FFDE59">
                <a:alpha val="100000"/>
              </a:srgbClr>
            </a:gs>
          </a:gsLst>
          <a:lin ang="0"/>
        </a:gradFill>
        <a:effectLst/>
      </p:bgPr>
    </p:bg>
    <p:spTree>
      <p:nvGrpSpPr>
        <p:cNvPr id="1" name=""/>
        <p:cNvGrpSpPr/>
        <p:nvPr/>
      </p:nvGrpSpPr>
      <p:grpSpPr>
        <a:xfrm>
          <a:off x="0" y="0"/>
          <a:ext cx="0" cy="0"/>
          <a:chOff x="0" y="0"/>
          <a:chExt cx="0" cy="0"/>
        </a:xfrm>
      </p:grpSpPr>
      <p:sp>
        <p:nvSpPr>
          <p:cNvPr id="2" name="TextBox 2"/>
          <p:cNvSpPr txBox="1"/>
          <p:nvPr/>
        </p:nvSpPr>
        <p:spPr>
          <a:xfrm>
            <a:off x="9492391" y="1878524"/>
            <a:ext cx="8518988" cy="6129902"/>
          </a:xfrm>
          <a:prstGeom prst="rect">
            <a:avLst/>
          </a:prstGeom>
        </p:spPr>
        <p:txBody>
          <a:bodyPr lIns="0" tIns="0" rIns="0" bIns="0" rtlCol="0" anchor="t">
            <a:spAutoFit/>
          </a:bodyPr>
          <a:lstStyle/>
          <a:p>
            <a:pPr algn="ctr">
              <a:lnSpc>
                <a:spcPts val="14039"/>
              </a:lnSpc>
            </a:pPr>
            <a:r>
              <a:rPr lang="en-US" sz="11699" b="1">
                <a:solidFill>
                  <a:srgbClr val="761D8F"/>
                </a:solidFill>
                <a:latin typeface="Arial Bold"/>
                <a:ea typeface="Arial Bold"/>
                <a:cs typeface="Arial Bold"/>
                <a:sym typeface="Arial Bold"/>
              </a:rPr>
              <a:t>Peinture murale anti-stress</a:t>
            </a:r>
          </a:p>
        </p:txBody>
      </p:sp>
      <p:sp>
        <p:nvSpPr>
          <p:cNvPr id="3" name="Freeform 3"/>
          <p:cNvSpPr/>
          <p:nvPr/>
        </p:nvSpPr>
        <p:spPr>
          <a:xfrm>
            <a:off x="6486600" y="8860483"/>
            <a:ext cx="5314800" cy="1219774"/>
          </a:xfrm>
          <a:custGeom>
            <a:avLst/>
            <a:gdLst/>
            <a:ahLst/>
            <a:cxnLst/>
            <a:rect l="l" t="t" r="r" b="b"/>
            <a:pathLst>
              <a:path w="5314800" h="1219774">
                <a:moveTo>
                  <a:pt x="0" y="0"/>
                </a:moveTo>
                <a:lnTo>
                  <a:pt x="5314800" y="0"/>
                </a:lnTo>
                <a:lnTo>
                  <a:pt x="5314800" y="1219774"/>
                </a:lnTo>
                <a:lnTo>
                  <a:pt x="0" y="121977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CA"/>
          </a:p>
        </p:txBody>
      </p:sp>
      <p:sp>
        <p:nvSpPr>
          <p:cNvPr id="4" name="Freeform 4"/>
          <p:cNvSpPr/>
          <p:nvPr/>
        </p:nvSpPr>
        <p:spPr>
          <a:xfrm rot="9935128">
            <a:off x="1384733" y="5554479"/>
            <a:ext cx="3426506" cy="4114800"/>
          </a:xfrm>
          <a:custGeom>
            <a:avLst/>
            <a:gdLst/>
            <a:ahLst/>
            <a:cxnLst/>
            <a:rect l="l" t="t" r="r" b="b"/>
            <a:pathLst>
              <a:path w="3426506" h="4114800">
                <a:moveTo>
                  <a:pt x="0" y="0"/>
                </a:moveTo>
                <a:lnTo>
                  <a:pt x="3426506" y="0"/>
                </a:lnTo>
                <a:lnTo>
                  <a:pt x="3426506"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l="-59" r="-59"/>
            </a:stretch>
          </a:blipFill>
        </p:spPr>
        <p:txBody>
          <a:bodyPr/>
          <a:lstStyle/>
          <a:p>
            <a:endParaRPr lang="en-CA"/>
          </a:p>
        </p:txBody>
      </p:sp>
      <p:grpSp>
        <p:nvGrpSpPr>
          <p:cNvPr id="5" name="Group 5"/>
          <p:cNvGrpSpPr/>
          <p:nvPr/>
        </p:nvGrpSpPr>
        <p:grpSpPr>
          <a:xfrm>
            <a:off x="3695955" y="1028700"/>
            <a:ext cx="4803848" cy="5451175"/>
            <a:chOff x="0" y="0"/>
            <a:chExt cx="6405131" cy="7268233"/>
          </a:xfrm>
        </p:grpSpPr>
        <p:sp>
          <p:nvSpPr>
            <p:cNvPr id="6" name="Freeform 6"/>
            <p:cNvSpPr/>
            <p:nvPr/>
          </p:nvSpPr>
          <p:spPr>
            <a:xfrm>
              <a:off x="0" y="0"/>
              <a:ext cx="6405118" cy="7268210"/>
            </a:xfrm>
            <a:custGeom>
              <a:avLst/>
              <a:gdLst/>
              <a:ahLst/>
              <a:cxnLst/>
              <a:rect l="l" t="t" r="r" b="b"/>
              <a:pathLst>
                <a:path w="6405118" h="7268210">
                  <a:moveTo>
                    <a:pt x="0" y="0"/>
                  </a:moveTo>
                  <a:lnTo>
                    <a:pt x="6405118" y="0"/>
                  </a:lnTo>
                  <a:lnTo>
                    <a:pt x="6405118" y="7268210"/>
                  </a:lnTo>
                  <a:lnTo>
                    <a:pt x="0" y="7268210"/>
                  </a:lnTo>
                  <a:lnTo>
                    <a:pt x="0" y="0"/>
                  </a:lnTo>
                  <a:close/>
                </a:path>
              </a:pathLst>
            </a:custGeom>
            <a:blipFill>
              <a:blip r:embed="rId7"/>
              <a:stretch>
                <a:fillRect t="-62" b="-62"/>
              </a:stretch>
            </a:blipFill>
          </p:spPr>
          <p:txBody>
            <a:bodyPr/>
            <a:lstStyle/>
            <a:p>
              <a:endParaRPr lang="en-CA"/>
            </a:p>
          </p:txBody>
        </p:sp>
      </p:grpSp>
      <p:grpSp>
        <p:nvGrpSpPr>
          <p:cNvPr id="7" name="Group 7"/>
          <p:cNvGrpSpPr/>
          <p:nvPr/>
        </p:nvGrpSpPr>
        <p:grpSpPr>
          <a:xfrm>
            <a:off x="5877119" y="9169298"/>
            <a:ext cx="6371325" cy="1117702"/>
            <a:chOff x="0" y="0"/>
            <a:chExt cx="8495100" cy="1490269"/>
          </a:xfrm>
        </p:grpSpPr>
        <p:grpSp>
          <p:nvGrpSpPr>
            <p:cNvPr id="8" name="Group 8"/>
            <p:cNvGrpSpPr/>
            <p:nvPr/>
          </p:nvGrpSpPr>
          <p:grpSpPr>
            <a:xfrm>
              <a:off x="0" y="0"/>
              <a:ext cx="8495100" cy="1490269"/>
              <a:chOff x="0" y="0"/>
              <a:chExt cx="1678045" cy="294374"/>
            </a:xfrm>
          </p:grpSpPr>
          <p:sp>
            <p:nvSpPr>
              <p:cNvPr id="9" name="Freeform 9"/>
              <p:cNvSpPr/>
              <p:nvPr/>
            </p:nvSpPr>
            <p:spPr>
              <a:xfrm>
                <a:off x="0" y="0"/>
                <a:ext cx="1678044" cy="294374"/>
              </a:xfrm>
              <a:custGeom>
                <a:avLst/>
                <a:gdLst/>
                <a:ahLst/>
                <a:cxnLst/>
                <a:rect l="l" t="t" r="r" b="b"/>
                <a:pathLst>
                  <a:path w="1678044" h="294374">
                    <a:moveTo>
                      <a:pt x="61971" y="0"/>
                    </a:moveTo>
                    <a:lnTo>
                      <a:pt x="1616073" y="0"/>
                    </a:lnTo>
                    <a:cubicBezTo>
                      <a:pt x="1650299" y="0"/>
                      <a:pt x="1678044" y="27745"/>
                      <a:pt x="1678044" y="61971"/>
                    </a:cubicBezTo>
                    <a:lnTo>
                      <a:pt x="1678044" y="232403"/>
                    </a:lnTo>
                    <a:cubicBezTo>
                      <a:pt x="1678044" y="248839"/>
                      <a:pt x="1671515" y="264601"/>
                      <a:pt x="1659894" y="276223"/>
                    </a:cubicBezTo>
                    <a:cubicBezTo>
                      <a:pt x="1648272" y="287845"/>
                      <a:pt x="1632509" y="294374"/>
                      <a:pt x="1616073" y="294374"/>
                    </a:cubicBezTo>
                    <a:lnTo>
                      <a:pt x="61971" y="294374"/>
                    </a:lnTo>
                    <a:cubicBezTo>
                      <a:pt x="45535" y="294374"/>
                      <a:pt x="29773" y="287845"/>
                      <a:pt x="18151" y="276223"/>
                    </a:cubicBezTo>
                    <a:cubicBezTo>
                      <a:pt x="6529" y="264601"/>
                      <a:pt x="0" y="248839"/>
                      <a:pt x="0" y="232403"/>
                    </a:cubicBezTo>
                    <a:lnTo>
                      <a:pt x="0" y="61971"/>
                    </a:lnTo>
                    <a:cubicBezTo>
                      <a:pt x="0" y="45535"/>
                      <a:pt x="6529" y="29773"/>
                      <a:pt x="18151" y="18151"/>
                    </a:cubicBezTo>
                    <a:cubicBezTo>
                      <a:pt x="29773" y="6529"/>
                      <a:pt x="45535" y="0"/>
                      <a:pt x="61971" y="0"/>
                    </a:cubicBezTo>
                    <a:close/>
                  </a:path>
                </a:pathLst>
              </a:custGeom>
              <a:solidFill>
                <a:srgbClr val="FFFFFF"/>
              </a:solidFill>
            </p:spPr>
            <p:txBody>
              <a:bodyPr/>
              <a:lstStyle/>
              <a:p>
                <a:endParaRPr lang="en-CA"/>
              </a:p>
            </p:txBody>
          </p:sp>
          <p:sp>
            <p:nvSpPr>
              <p:cNvPr id="10" name="TextBox 10"/>
              <p:cNvSpPr txBox="1"/>
              <p:nvPr/>
            </p:nvSpPr>
            <p:spPr>
              <a:xfrm>
                <a:off x="0" y="-47625"/>
                <a:ext cx="1678045" cy="341999"/>
              </a:xfrm>
              <a:prstGeom prst="rect">
                <a:avLst/>
              </a:prstGeom>
            </p:spPr>
            <p:txBody>
              <a:bodyPr lIns="50800" tIns="50800" rIns="50800" bIns="50800" rtlCol="0" anchor="ctr"/>
              <a:lstStyle/>
              <a:p>
                <a:pPr algn="ctr">
                  <a:lnSpc>
                    <a:spcPts val="2430"/>
                  </a:lnSpc>
                </a:pPr>
                <a:endParaRPr/>
              </a:p>
            </p:txBody>
          </p:sp>
        </p:grpSp>
        <p:sp>
          <p:nvSpPr>
            <p:cNvPr id="11" name="Freeform 11"/>
            <p:cNvSpPr/>
            <p:nvPr/>
          </p:nvSpPr>
          <p:spPr>
            <a:xfrm>
              <a:off x="514509" y="106298"/>
              <a:ext cx="7843301" cy="1277674"/>
            </a:xfrm>
            <a:custGeom>
              <a:avLst/>
              <a:gdLst/>
              <a:ahLst/>
              <a:cxnLst/>
              <a:rect l="l" t="t" r="r" b="b"/>
              <a:pathLst>
                <a:path w="7843301" h="1277674">
                  <a:moveTo>
                    <a:pt x="0" y="0"/>
                  </a:moveTo>
                  <a:lnTo>
                    <a:pt x="7843301" y="0"/>
                  </a:lnTo>
                  <a:lnTo>
                    <a:pt x="7843301" y="1277674"/>
                  </a:lnTo>
                  <a:lnTo>
                    <a:pt x="0" y="1277674"/>
                  </a:lnTo>
                  <a:lnTo>
                    <a:pt x="0" y="0"/>
                  </a:lnTo>
                  <a:close/>
                </a:path>
              </a:pathLst>
            </a:custGeom>
            <a:blipFill>
              <a:blip r:embed="rId8"/>
              <a:stretch>
                <a:fillRect t="-465" b="-465"/>
              </a:stretch>
            </a:blipFill>
          </p:spPr>
          <p:txBody>
            <a:bodyPr/>
            <a:lstStyle/>
            <a:p>
              <a:endParaRPr lang="en-CA"/>
            </a:p>
          </p:txBody>
        </p:sp>
      </p:gr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24384000" cy="13716000"/>
          </a:xfrm>
        </p:grpSpPr>
        <p:sp>
          <p:nvSpPr>
            <p:cNvPr id="3" name="Freeform 3"/>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lnTo>
                    <a:pt x="0" y="0"/>
                  </a:lnTo>
                  <a:close/>
                </a:path>
              </a:pathLst>
            </a:custGeom>
            <a:blipFill>
              <a:blip r:embed="rId3"/>
              <a:stretch>
                <a:fillRect/>
              </a:stretch>
            </a:blipFill>
          </p:spPr>
          <p:txBody>
            <a:bodyPr/>
            <a:lstStyle/>
            <a:p>
              <a:endParaRPr lang="en-CA"/>
            </a:p>
          </p:txBody>
        </p:sp>
      </p:grpSp>
      <p:sp>
        <p:nvSpPr>
          <p:cNvPr id="4" name="Freeform 4"/>
          <p:cNvSpPr/>
          <p:nvPr/>
        </p:nvSpPr>
        <p:spPr>
          <a:xfrm rot="758631">
            <a:off x="10467088" y="4660815"/>
            <a:ext cx="594765" cy="1797367"/>
          </a:xfrm>
          <a:custGeom>
            <a:avLst/>
            <a:gdLst/>
            <a:ahLst/>
            <a:cxnLst/>
            <a:rect l="l" t="t" r="r" b="b"/>
            <a:pathLst>
              <a:path w="594765" h="1797367">
                <a:moveTo>
                  <a:pt x="0" y="0"/>
                </a:moveTo>
                <a:lnTo>
                  <a:pt x="594765" y="0"/>
                </a:lnTo>
                <a:lnTo>
                  <a:pt x="594765" y="1797367"/>
                </a:lnTo>
                <a:lnTo>
                  <a:pt x="0" y="1797367"/>
                </a:lnTo>
                <a:lnTo>
                  <a:pt x="0" y="0"/>
                </a:lnTo>
                <a:close/>
              </a:path>
            </a:pathLst>
          </a:custGeom>
          <a:blipFill>
            <a:blip r:embed="rId4">
              <a:extLst>
                <a:ext uri="{96DAC541-7B7A-43D3-8B79-37D633B846F1}">
                  <asvg:svgBlip xmlns:asvg="http://schemas.microsoft.com/office/drawing/2016/SVG/main" r:embed="rId5"/>
                </a:ext>
              </a:extLst>
            </a:blip>
            <a:stretch>
              <a:fillRect l="-366" r="-366"/>
            </a:stretch>
          </a:blipFill>
        </p:spPr>
        <p:txBody>
          <a:bodyPr/>
          <a:lstStyle/>
          <a:p>
            <a:endParaRPr lang="en-CA"/>
          </a:p>
        </p:txBody>
      </p:sp>
      <p:sp>
        <p:nvSpPr>
          <p:cNvPr id="5" name="Freeform 5"/>
          <p:cNvSpPr/>
          <p:nvPr/>
        </p:nvSpPr>
        <p:spPr>
          <a:xfrm rot="8673157">
            <a:off x="8812923" y="1463785"/>
            <a:ext cx="1368921" cy="2560907"/>
          </a:xfrm>
          <a:custGeom>
            <a:avLst/>
            <a:gdLst/>
            <a:ahLst/>
            <a:cxnLst/>
            <a:rect l="l" t="t" r="r" b="b"/>
            <a:pathLst>
              <a:path w="1368921" h="2560907">
                <a:moveTo>
                  <a:pt x="0" y="0"/>
                </a:moveTo>
                <a:lnTo>
                  <a:pt x="1368921" y="0"/>
                </a:lnTo>
                <a:lnTo>
                  <a:pt x="1368921" y="2560907"/>
                </a:lnTo>
                <a:lnTo>
                  <a:pt x="0" y="2560907"/>
                </a:lnTo>
                <a:lnTo>
                  <a:pt x="0" y="0"/>
                </a:lnTo>
                <a:close/>
              </a:path>
            </a:pathLst>
          </a:custGeom>
          <a:blipFill>
            <a:blip r:embed="rId6">
              <a:extLst>
                <a:ext uri="{96DAC541-7B7A-43D3-8B79-37D633B846F1}">
                  <asvg:svgBlip xmlns:asvg="http://schemas.microsoft.com/office/drawing/2016/SVG/main" r:embed="rId7"/>
                </a:ext>
              </a:extLst>
            </a:blip>
            <a:stretch>
              <a:fillRect l="-72" r="-72"/>
            </a:stretch>
          </a:blipFill>
        </p:spPr>
        <p:txBody>
          <a:bodyPr/>
          <a:lstStyle/>
          <a:p>
            <a:endParaRPr lang="en-CA"/>
          </a:p>
        </p:txBody>
      </p:sp>
      <p:sp>
        <p:nvSpPr>
          <p:cNvPr id="6" name="Freeform 6"/>
          <p:cNvSpPr/>
          <p:nvPr/>
        </p:nvSpPr>
        <p:spPr>
          <a:xfrm rot="-7787083">
            <a:off x="-205118" y="1857017"/>
            <a:ext cx="3762215" cy="2373615"/>
          </a:xfrm>
          <a:custGeom>
            <a:avLst/>
            <a:gdLst/>
            <a:ahLst/>
            <a:cxnLst/>
            <a:rect l="l" t="t" r="r" b="b"/>
            <a:pathLst>
              <a:path w="3762215" h="2373615">
                <a:moveTo>
                  <a:pt x="0" y="0"/>
                </a:moveTo>
                <a:lnTo>
                  <a:pt x="3762215" y="0"/>
                </a:lnTo>
                <a:lnTo>
                  <a:pt x="3762215" y="2373615"/>
                </a:lnTo>
                <a:lnTo>
                  <a:pt x="0" y="2373615"/>
                </a:lnTo>
                <a:lnTo>
                  <a:pt x="0" y="0"/>
                </a:lnTo>
                <a:close/>
              </a:path>
            </a:pathLst>
          </a:custGeom>
          <a:blipFill>
            <a:blip r:embed="rId8">
              <a:extLst>
                <a:ext uri="{96DAC541-7B7A-43D3-8B79-37D633B846F1}">
                  <asvg:svgBlip xmlns:asvg="http://schemas.microsoft.com/office/drawing/2016/SVG/main" r:embed="rId9"/>
                </a:ext>
              </a:extLst>
            </a:blip>
            <a:stretch>
              <a:fillRect t="-158" b="-158"/>
            </a:stretch>
          </a:blipFill>
        </p:spPr>
        <p:txBody>
          <a:bodyPr/>
          <a:lstStyle/>
          <a:p>
            <a:endParaRPr lang="en-CA"/>
          </a:p>
        </p:txBody>
      </p:sp>
      <p:sp>
        <p:nvSpPr>
          <p:cNvPr id="7" name="Freeform 7"/>
          <p:cNvSpPr/>
          <p:nvPr/>
        </p:nvSpPr>
        <p:spPr>
          <a:xfrm rot="-1727478">
            <a:off x="14612378" y="1731790"/>
            <a:ext cx="2080709" cy="2543089"/>
          </a:xfrm>
          <a:custGeom>
            <a:avLst/>
            <a:gdLst/>
            <a:ahLst/>
            <a:cxnLst/>
            <a:rect l="l" t="t" r="r" b="b"/>
            <a:pathLst>
              <a:path w="2080709" h="2543089">
                <a:moveTo>
                  <a:pt x="0" y="0"/>
                </a:moveTo>
                <a:lnTo>
                  <a:pt x="2080709" y="0"/>
                </a:lnTo>
                <a:lnTo>
                  <a:pt x="2080709" y="2543089"/>
                </a:lnTo>
                <a:lnTo>
                  <a:pt x="0" y="2543089"/>
                </a:lnTo>
                <a:lnTo>
                  <a:pt x="0" y="0"/>
                </a:lnTo>
                <a:close/>
              </a:path>
            </a:pathLst>
          </a:custGeom>
          <a:blipFill>
            <a:blip r:embed="rId10">
              <a:extLst>
                <a:ext uri="{96DAC541-7B7A-43D3-8B79-37D633B846F1}">
                  <asvg:svgBlip xmlns:asvg="http://schemas.microsoft.com/office/drawing/2016/SVG/main" r:embed="rId11"/>
                </a:ext>
              </a:extLst>
            </a:blip>
            <a:stretch>
              <a:fillRect l="-124" r="-124"/>
            </a:stretch>
          </a:blipFill>
        </p:spPr>
        <p:txBody>
          <a:bodyPr/>
          <a:lstStyle/>
          <a:p>
            <a:endParaRPr lang="en-CA"/>
          </a:p>
        </p:txBody>
      </p:sp>
      <p:sp>
        <p:nvSpPr>
          <p:cNvPr id="8" name="Freeform 8"/>
          <p:cNvSpPr/>
          <p:nvPr/>
        </p:nvSpPr>
        <p:spPr>
          <a:xfrm rot="-9477311">
            <a:off x="6947261" y="2384158"/>
            <a:ext cx="1594361" cy="1775098"/>
          </a:xfrm>
          <a:custGeom>
            <a:avLst/>
            <a:gdLst/>
            <a:ahLst/>
            <a:cxnLst/>
            <a:rect l="l" t="t" r="r" b="b"/>
            <a:pathLst>
              <a:path w="1594361" h="1775098">
                <a:moveTo>
                  <a:pt x="0" y="0"/>
                </a:moveTo>
                <a:lnTo>
                  <a:pt x="1594361" y="0"/>
                </a:lnTo>
                <a:lnTo>
                  <a:pt x="1594361" y="1775098"/>
                </a:lnTo>
                <a:lnTo>
                  <a:pt x="0" y="1775098"/>
                </a:lnTo>
                <a:lnTo>
                  <a:pt x="0" y="0"/>
                </a:lnTo>
                <a:close/>
              </a:path>
            </a:pathLst>
          </a:custGeom>
          <a:blipFill>
            <a:blip r:embed="rId12">
              <a:extLst>
                <a:ext uri="{96DAC541-7B7A-43D3-8B79-37D633B846F1}">
                  <asvg:svgBlip xmlns:asvg="http://schemas.microsoft.com/office/drawing/2016/SVG/main" r:embed="rId13"/>
                </a:ext>
              </a:extLst>
            </a:blip>
            <a:stretch>
              <a:fillRect l="-11" r="-11"/>
            </a:stretch>
          </a:blipFill>
        </p:spPr>
        <p:txBody>
          <a:bodyPr/>
          <a:lstStyle/>
          <a:p>
            <a:endParaRPr lang="en-CA"/>
          </a:p>
        </p:txBody>
      </p:sp>
      <p:sp>
        <p:nvSpPr>
          <p:cNvPr id="9" name="Freeform 9"/>
          <p:cNvSpPr/>
          <p:nvPr/>
        </p:nvSpPr>
        <p:spPr>
          <a:xfrm rot="5400000">
            <a:off x="5187720" y="5196025"/>
            <a:ext cx="2642753" cy="1873952"/>
          </a:xfrm>
          <a:custGeom>
            <a:avLst/>
            <a:gdLst/>
            <a:ahLst/>
            <a:cxnLst/>
            <a:rect l="l" t="t" r="r" b="b"/>
            <a:pathLst>
              <a:path w="2642753" h="1873952">
                <a:moveTo>
                  <a:pt x="0" y="0"/>
                </a:moveTo>
                <a:lnTo>
                  <a:pt x="2642753" y="0"/>
                </a:lnTo>
                <a:lnTo>
                  <a:pt x="2642753" y="1873952"/>
                </a:lnTo>
                <a:lnTo>
                  <a:pt x="0" y="1873952"/>
                </a:lnTo>
                <a:lnTo>
                  <a:pt x="0" y="0"/>
                </a:lnTo>
                <a:close/>
              </a:path>
            </a:pathLst>
          </a:custGeom>
          <a:blipFill>
            <a:blip r:embed="rId14">
              <a:extLst>
                <a:ext uri="{96DAC541-7B7A-43D3-8B79-37D633B846F1}">
                  <asvg:svgBlip xmlns:asvg="http://schemas.microsoft.com/office/drawing/2016/SVG/main" r:embed="rId15"/>
                </a:ext>
              </a:extLst>
            </a:blip>
            <a:stretch>
              <a:fillRect l="-32" r="-32"/>
            </a:stretch>
          </a:blipFill>
        </p:spPr>
        <p:txBody>
          <a:bodyPr/>
          <a:lstStyle/>
          <a:p>
            <a:endParaRPr lang="en-CA"/>
          </a:p>
        </p:txBody>
      </p:sp>
      <p:sp>
        <p:nvSpPr>
          <p:cNvPr id="10" name="TextBox 10"/>
          <p:cNvSpPr txBox="1"/>
          <p:nvPr/>
        </p:nvSpPr>
        <p:spPr>
          <a:xfrm>
            <a:off x="10447752" y="8087220"/>
            <a:ext cx="7361665" cy="710057"/>
          </a:xfrm>
          <a:prstGeom prst="rect">
            <a:avLst/>
          </a:prstGeom>
        </p:spPr>
        <p:txBody>
          <a:bodyPr lIns="0" tIns="0" rIns="0" bIns="0" rtlCol="0" anchor="t">
            <a:spAutoFit/>
          </a:bodyPr>
          <a:lstStyle/>
          <a:p>
            <a:pPr algn="ctr">
              <a:lnSpc>
                <a:spcPts val="5599"/>
              </a:lnSpc>
            </a:pPr>
            <a:r>
              <a:rPr lang="en-US" sz="3200" b="1">
                <a:solidFill>
                  <a:srgbClr val="000000"/>
                </a:solidFill>
                <a:latin typeface="Arial Bold"/>
                <a:ea typeface="Arial Bold"/>
                <a:cs typeface="Arial Bold"/>
                <a:sym typeface="Arial Bold"/>
              </a:rPr>
              <a:t>Respecte la vie privée de chacun</a:t>
            </a:r>
          </a:p>
        </p:txBody>
      </p:sp>
      <p:sp>
        <p:nvSpPr>
          <p:cNvPr id="11" name="Freeform 11"/>
          <p:cNvSpPr/>
          <p:nvPr/>
        </p:nvSpPr>
        <p:spPr>
          <a:xfrm rot="2078622">
            <a:off x="2166724" y="4202725"/>
            <a:ext cx="748351" cy="2261500"/>
          </a:xfrm>
          <a:custGeom>
            <a:avLst/>
            <a:gdLst/>
            <a:ahLst/>
            <a:cxnLst/>
            <a:rect l="l" t="t" r="r" b="b"/>
            <a:pathLst>
              <a:path w="748351" h="2261500">
                <a:moveTo>
                  <a:pt x="0" y="0"/>
                </a:moveTo>
                <a:lnTo>
                  <a:pt x="748351" y="0"/>
                </a:lnTo>
                <a:lnTo>
                  <a:pt x="748351" y="2261500"/>
                </a:lnTo>
                <a:lnTo>
                  <a:pt x="0" y="2261500"/>
                </a:lnTo>
                <a:lnTo>
                  <a:pt x="0" y="0"/>
                </a:lnTo>
                <a:close/>
              </a:path>
            </a:pathLst>
          </a:custGeom>
          <a:blipFill>
            <a:blip r:embed="rId16">
              <a:extLst>
                <a:ext uri="{96DAC541-7B7A-43D3-8B79-37D633B846F1}">
                  <asvg:svgBlip xmlns:asvg="http://schemas.microsoft.com/office/drawing/2016/SVG/main" r:embed="rId17"/>
                </a:ext>
              </a:extLst>
            </a:blip>
            <a:stretch>
              <a:fillRect l="-789" r="-789"/>
            </a:stretch>
          </a:blipFill>
        </p:spPr>
        <p:txBody>
          <a:bodyPr/>
          <a:lstStyle/>
          <a:p>
            <a:endParaRPr lang="en-CA"/>
          </a:p>
        </p:txBody>
      </p:sp>
      <p:sp>
        <p:nvSpPr>
          <p:cNvPr id="12" name="Freeform 12"/>
          <p:cNvSpPr/>
          <p:nvPr/>
        </p:nvSpPr>
        <p:spPr>
          <a:xfrm rot="3862912">
            <a:off x="14614831" y="5102025"/>
            <a:ext cx="3895768" cy="2457875"/>
          </a:xfrm>
          <a:custGeom>
            <a:avLst/>
            <a:gdLst/>
            <a:ahLst/>
            <a:cxnLst/>
            <a:rect l="l" t="t" r="r" b="b"/>
            <a:pathLst>
              <a:path w="3895768" h="2457875">
                <a:moveTo>
                  <a:pt x="0" y="0"/>
                </a:moveTo>
                <a:lnTo>
                  <a:pt x="3895768" y="0"/>
                </a:lnTo>
                <a:lnTo>
                  <a:pt x="3895768" y="2457875"/>
                </a:lnTo>
                <a:lnTo>
                  <a:pt x="0" y="2457875"/>
                </a:lnTo>
                <a:lnTo>
                  <a:pt x="0" y="0"/>
                </a:lnTo>
                <a:close/>
              </a:path>
            </a:pathLst>
          </a:custGeom>
          <a:blipFill>
            <a:blip r:embed="rId8">
              <a:extLst>
                <a:ext uri="{96DAC541-7B7A-43D3-8B79-37D633B846F1}">
                  <asvg:svgBlip xmlns:asvg="http://schemas.microsoft.com/office/drawing/2016/SVG/main" r:embed="rId9"/>
                </a:ext>
              </a:extLst>
            </a:blip>
            <a:stretch>
              <a:fillRect t="-63" b="-63"/>
            </a:stretch>
          </a:blipFill>
        </p:spPr>
        <p:txBody>
          <a:bodyPr/>
          <a:lstStyle/>
          <a:p>
            <a:endParaRPr lang="en-CA"/>
          </a:p>
        </p:txBody>
      </p:sp>
      <p:sp>
        <p:nvSpPr>
          <p:cNvPr id="13" name="Freeform 13"/>
          <p:cNvSpPr/>
          <p:nvPr/>
        </p:nvSpPr>
        <p:spPr>
          <a:xfrm rot="-8100000">
            <a:off x="12139994" y="2276316"/>
            <a:ext cx="659786" cy="1993859"/>
          </a:xfrm>
          <a:custGeom>
            <a:avLst/>
            <a:gdLst/>
            <a:ahLst/>
            <a:cxnLst/>
            <a:rect l="l" t="t" r="r" b="b"/>
            <a:pathLst>
              <a:path w="659786" h="1993859">
                <a:moveTo>
                  <a:pt x="0" y="0"/>
                </a:moveTo>
                <a:lnTo>
                  <a:pt x="659786" y="0"/>
                </a:lnTo>
                <a:lnTo>
                  <a:pt x="659786" y="1993859"/>
                </a:lnTo>
                <a:lnTo>
                  <a:pt x="0" y="1993859"/>
                </a:lnTo>
                <a:lnTo>
                  <a:pt x="0" y="0"/>
                </a:lnTo>
                <a:close/>
              </a:path>
            </a:pathLst>
          </a:custGeom>
          <a:blipFill>
            <a:blip r:embed="rId18">
              <a:extLst>
                <a:ext uri="{96DAC541-7B7A-43D3-8B79-37D633B846F1}">
                  <asvg:svgBlip xmlns:asvg="http://schemas.microsoft.com/office/drawing/2016/SVG/main" r:embed="rId19"/>
                </a:ext>
              </a:extLst>
            </a:blip>
            <a:stretch>
              <a:fillRect l="-366" r="-366"/>
            </a:stretch>
          </a:blipFill>
        </p:spPr>
        <p:txBody>
          <a:bodyPr/>
          <a:lstStyle/>
          <a:p>
            <a:endParaRPr lang="en-CA"/>
          </a:p>
        </p:txBody>
      </p:sp>
      <p:sp>
        <p:nvSpPr>
          <p:cNvPr id="14" name="Freeform 14"/>
          <p:cNvSpPr/>
          <p:nvPr/>
        </p:nvSpPr>
        <p:spPr>
          <a:xfrm>
            <a:off x="2476151" y="3680519"/>
            <a:ext cx="13244245" cy="1652956"/>
          </a:xfrm>
          <a:custGeom>
            <a:avLst/>
            <a:gdLst/>
            <a:ahLst/>
            <a:cxnLst/>
            <a:rect l="l" t="t" r="r" b="b"/>
            <a:pathLst>
              <a:path w="13244245" h="1652956">
                <a:moveTo>
                  <a:pt x="0" y="0"/>
                </a:moveTo>
                <a:lnTo>
                  <a:pt x="13244245" y="0"/>
                </a:lnTo>
                <a:lnTo>
                  <a:pt x="13244245" y="1652956"/>
                </a:lnTo>
                <a:lnTo>
                  <a:pt x="0" y="1652956"/>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endParaRPr lang="en-CA"/>
          </a:p>
        </p:txBody>
      </p:sp>
      <p:sp>
        <p:nvSpPr>
          <p:cNvPr id="15" name="TextBox 15"/>
          <p:cNvSpPr txBox="1"/>
          <p:nvPr/>
        </p:nvSpPr>
        <p:spPr>
          <a:xfrm>
            <a:off x="2276664" y="3331314"/>
            <a:ext cx="13374009" cy="1644650"/>
          </a:xfrm>
          <a:prstGeom prst="rect">
            <a:avLst/>
          </a:prstGeom>
        </p:spPr>
        <p:txBody>
          <a:bodyPr lIns="0" tIns="0" rIns="0" bIns="0" rtlCol="0" anchor="t">
            <a:spAutoFit/>
          </a:bodyPr>
          <a:lstStyle/>
          <a:p>
            <a:pPr algn="ctr">
              <a:lnSpc>
                <a:spcPts val="12880"/>
              </a:lnSpc>
            </a:pPr>
            <a:r>
              <a:rPr lang="en-US" sz="5400" b="1">
                <a:solidFill>
                  <a:srgbClr val="0D0D0D"/>
                </a:solidFill>
                <a:latin typeface="FF Providence Sans Bold"/>
                <a:ea typeface="FF Providence Sans Bold"/>
                <a:cs typeface="FF Providence Sans Bold"/>
                <a:sym typeface="FF Providence Sans Bold"/>
              </a:rPr>
              <a:t>Lignes directrices pour un espace sûr</a:t>
            </a:r>
          </a:p>
        </p:txBody>
      </p:sp>
      <p:sp>
        <p:nvSpPr>
          <p:cNvPr id="16" name="TextBox 16"/>
          <p:cNvSpPr txBox="1"/>
          <p:nvPr/>
        </p:nvSpPr>
        <p:spPr>
          <a:xfrm>
            <a:off x="6657697" y="211018"/>
            <a:ext cx="5812190" cy="860633"/>
          </a:xfrm>
          <a:prstGeom prst="rect">
            <a:avLst/>
          </a:prstGeom>
        </p:spPr>
        <p:txBody>
          <a:bodyPr lIns="0" tIns="0" rIns="0" bIns="0" rtlCol="0" anchor="t">
            <a:spAutoFit/>
          </a:bodyPr>
          <a:lstStyle/>
          <a:p>
            <a:pPr algn="ctr">
              <a:lnSpc>
                <a:spcPts val="5599"/>
              </a:lnSpc>
            </a:pPr>
            <a:r>
              <a:rPr lang="en-US" sz="3200" b="1">
                <a:solidFill>
                  <a:srgbClr val="042433"/>
                </a:solidFill>
                <a:latin typeface="Arial Bold"/>
                <a:ea typeface="Arial Bold"/>
                <a:cs typeface="Arial Bold"/>
                <a:sym typeface="Arial Bold"/>
              </a:rPr>
              <a:t>Possibilité de passer outre</a:t>
            </a:r>
          </a:p>
        </p:txBody>
      </p:sp>
      <p:sp>
        <p:nvSpPr>
          <p:cNvPr id="17" name="TextBox 17"/>
          <p:cNvSpPr txBox="1"/>
          <p:nvPr/>
        </p:nvSpPr>
        <p:spPr>
          <a:xfrm>
            <a:off x="0" y="484084"/>
            <a:ext cx="5992741" cy="860633"/>
          </a:xfrm>
          <a:prstGeom prst="rect">
            <a:avLst/>
          </a:prstGeom>
        </p:spPr>
        <p:txBody>
          <a:bodyPr lIns="0" tIns="0" rIns="0" bIns="0" rtlCol="0" anchor="t">
            <a:spAutoFit/>
          </a:bodyPr>
          <a:lstStyle/>
          <a:p>
            <a:pPr algn="ctr">
              <a:lnSpc>
                <a:spcPts val="5599"/>
              </a:lnSpc>
            </a:pPr>
            <a:r>
              <a:rPr lang="en-US" sz="3200" b="1">
                <a:solidFill>
                  <a:srgbClr val="000000"/>
                </a:solidFill>
                <a:latin typeface="Arial Bold"/>
                <a:ea typeface="Arial Bold"/>
                <a:cs typeface="Arial Bold"/>
                <a:sym typeface="Arial Bold"/>
              </a:rPr>
              <a:t>Fais confiance au processus</a:t>
            </a:r>
          </a:p>
        </p:txBody>
      </p:sp>
      <p:sp>
        <p:nvSpPr>
          <p:cNvPr id="18" name="TextBox 18"/>
          <p:cNvSpPr txBox="1"/>
          <p:nvPr/>
        </p:nvSpPr>
        <p:spPr>
          <a:xfrm>
            <a:off x="13746913" y="5246"/>
            <a:ext cx="4285812" cy="1524943"/>
          </a:xfrm>
          <a:prstGeom prst="rect">
            <a:avLst/>
          </a:prstGeom>
        </p:spPr>
        <p:txBody>
          <a:bodyPr lIns="0" tIns="0" rIns="0" bIns="0" rtlCol="0" anchor="t">
            <a:spAutoFit/>
          </a:bodyPr>
          <a:lstStyle/>
          <a:p>
            <a:pPr algn="ctr">
              <a:lnSpc>
                <a:spcPts val="4359"/>
              </a:lnSpc>
            </a:pPr>
            <a:r>
              <a:rPr lang="en-US" sz="3200" b="1">
                <a:solidFill>
                  <a:srgbClr val="000000"/>
                </a:solidFill>
                <a:latin typeface="Arial Bold"/>
                <a:ea typeface="Arial Bold"/>
                <a:cs typeface="Arial Bold"/>
                <a:sym typeface="Arial Bold"/>
              </a:rPr>
              <a:t>Partage l’air</a:t>
            </a:r>
          </a:p>
          <a:p>
            <a:pPr algn="ctr">
              <a:lnSpc>
                <a:spcPts val="3270"/>
              </a:lnSpc>
            </a:pPr>
            <a:r>
              <a:rPr lang="en-US" sz="2400" b="1">
                <a:solidFill>
                  <a:srgbClr val="000000"/>
                </a:solidFill>
                <a:latin typeface="Arial Bold"/>
                <a:ea typeface="Arial Bold"/>
                <a:cs typeface="Arial Bold"/>
                <a:sym typeface="Arial Bold"/>
              </a:rPr>
              <a:t>Mets-toi de l’avant ou en retrait</a:t>
            </a:r>
          </a:p>
        </p:txBody>
      </p:sp>
      <p:sp>
        <p:nvSpPr>
          <p:cNvPr id="19" name="TextBox 19"/>
          <p:cNvSpPr txBox="1"/>
          <p:nvPr/>
        </p:nvSpPr>
        <p:spPr>
          <a:xfrm>
            <a:off x="9846246" y="1350790"/>
            <a:ext cx="5603825" cy="860633"/>
          </a:xfrm>
          <a:prstGeom prst="rect">
            <a:avLst/>
          </a:prstGeom>
        </p:spPr>
        <p:txBody>
          <a:bodyPr lIns="0" tIns="0" rIns="0" bIns="0" rtlCol="0" anchor="t">
            <a:spAutoFit/>
          </a:bodyPr>
          <a:lstStyle/>
          <a:p>
            <a:pPr algn="ctr">
              <a:lnSpc>
                <a:spcPts val="5599"/>
              </a:lnSpc>
            </a:pPr>
            <a:r>
              <a:rPr lang="en-US" sz="3200" b="1">
                <a:solidFill>
                  <a:srgbClr val="000000"/>
                </a:solidFill>
                <a:latin typeface="Arial Bold"/>
                <a:ea typeface="Arial Bold"/>
                <a:cs typeface="Arial Bold"/>
                <a:sym typeface="Arial Bold"/>
              </a:rPr>
              <a:t>Respectons nos différends</a:t>
            </a:r>
          </a:p>
        </p:txBody>
      </p:sp>
      <p:sp>
        <p:nvSpPr>
          <p:cNvPr id="20" name="TextBox 20"/>
          <p:cNvSpPr txBox="1"/>
          <p:nvPr/>
        </p:nvSpPr>
        <p:spPr>
          <a:xfrm>
            <a:off x="2276664" y="1468756"/>
            <a:ext cx="5603825" cy="872302"/>
          </a:xfrm>
          <a:prstGeom prst="rect">
            <a:avLst/>
          </a:prstGeom>
        </p:spPr>
        <p:txBody>
          <a:bodyPr lIns="0" tIns="0" rIns="0" bIns="0" rtlCol="0" anchor="t">
            <a:spAutoFit/>
          </a:bodyPr>
          <a:lstStyle/>
          <a:p>
            <a:pPr algn="ctr">
              <a:lnSpc>
                <a:spcPts val="5599"/>
              </a:lnSpc>
            </a:pPr>
            <a:r>
              <a:rPr lang="en-US" sz="3200" b="1">
                <a:solidFill>
                  <a:srgbClr val="000000"/>
                </a:solidFill>
                <a:latin typeface="Arial Bold"/>
                <a:ea typeface="Arial Bold"/>
                <a:cs typeface="Arial Bold"/>
                <a:sym typeface="Arial Bold"/>
              </a:rPr>
              <a:t>Respecte la technologie</a:t>
            </a:r>
          </a:p>
        </p:txBody>
      </p:sp>
      <p:sp>
        <p:nvSpPr>
          <p:cNvPr id="21" name="TextBox 21"/>
          <p:cNvSpPr txBox="1"/>
          <p:nvPr/>
        </p:nvSpPr>
        <p:spPr>
          <a:xfrm>
            <a:off x="3910062" y="7377163"/>
            <a:ext cx="6887522" cy="710057"/>
          </a:xfrm>
          <a:prstGeom prst="rect">
            <a:avLst/>
          </a:prstGeom>
        </p:spPr>
        <p:txBody>
          <a:bodyPr lIns="0" tIns="0" rIns="0" bIns="0" rtlCol="0" anchor="t">
            <a:spAutoFit/>
          </a:bodyPr>
          <a:lstStyle/>
          <a:p>
            <a:pPr algn="ctr">
              <a:lnSpc>
                <a:spcPts val="5599"/>
              </a:lnSpc>
            </a:pPr>
            <a:r>
              <a:rPr lang="en-US" sz="3200" b="1">
                <a:solidFill>
                  <a:srgbClr val="000000"/>
                </a:solidFill>
                <a:latin typeface="Arial Bold"/>
                <a:ea typeface="Arial Bold"/>
                <a:cs typeface="Arial Bold"/>
                <a:sym typeface="Arial Bold"/>
              </a:rPr>
              <a:t>Amuse-toi et prends soin de toi!</a:t>
            </a:r>
          </a:p>
        </p:txBody>
      </p:sp>
      <p:sp>
        <p:nvSpPr>
          <p:cNvPr id="22" name="TextBox 22"/>
          <p:cNvSpPr txBox="1"/>
          <p:nvPr/>
        </p:nvSpPr>
        <p:spPr>
          <a:xfrm>
            <a:off x="9192963" y="6216650"/>
            <a:ext cx="7354159" cy="860633"/>
          </a:xfrm>
          <a:prstGeom prst="rect">
            <a:avLst/>
          </a:prstGeom>
        </p:spPr>
        <p:txBody>
          <a:bodyPr lIns="0" tIns="0" rIns="0" bIns="0" rtlCol="0" anchor="t">
            <a:spAutoFit/>
          </a:bodyPr>
          <a:lstStyle/>
          <a:p>
            <a:pPr algn="ctr">
              <a:lnSpc>
                <a:spcPts val="5599"/>
              </a:lnSpc>
            </a:pPr>
            <a:r>
              <a:rPr lang="en-US" sz="3200" b="1">
                <a:solidFill>
                  <a:srgbClr val="000000"/>
                </a:solidFill>
                <a:latin typeface="Arial Bold"/>
                <a:ea typeface="Arial Bold"/>
                <a:cs typeface="Arial Bold"/>
                <a:sym typeface="Arial Bold"/>
              </a:rPr>
              <a:t>Fais preuve d’ouverture d’esprit</a:t>
            </a:r>
          </a:p>
        </p:txBody>
      </p:sp>
      <p:sp>
        <p:nvSpPr>
          <p:cNvPr id="23" name="TextBox 23"/>
          <p:cNvSpPr txBox="1"/>
          <p:nvPr/>
        </p:nvSpPr>
        <p:spPr>
          <a:xfrm>
            <a:off x="0" y="6291938"/>
            <a:ext cx="6543662" cy="710057"/>
          </a:xfrm>
          <a:prstGeom prst="rect">
            <a:avLst/>
          </a:prstGeom>
        </p:spPr>
        <p:txBody>
          <a:bodyPr lIns="0" tIns="0" rIns="0" bIns="0" rtlCol="0" anchor="t">
            <a:spAutoFit/>
          </a:bodyPr>
          <a:lstStyle/>
          <a:p>
            <a:pPr algn="ctr">
              <a:lnSpc>
                <a:spcPts val="5599"/>
              </a:lnSpc>
            </a:pPr>
            <a:r>
              <a:rPr lang="en-US" sz="3200" b="1">
                <a:solidFill>
                  <a:srgbClr val="000000"/>
                </a:solidFill>
                <a:latin typeface="Arial Bold"/>
                <a:ea typeface="Arial Bold"/>
                <a:cs typeface="Arial Bold"/>
                <a:sym typeface="Arial Bold"/>
              </a:rPr>
              <a:t>Soutenons-nous mutuellement</a:t>
            </a:r>
          </a:p>
        </p:txBody>
      </p:sp>
      <p:grpSp>
        <p:nvGrpSpPr>
          <p:cNvPr id="24" name="Group 24"/>
          <p:cNvGrpSpPr/>
          <p:nvPr/>
        </p:nvGrpSpPr>
        <p:grpSpPr>
          <a:xfrm>
            <a:off x="5801875" y="8921102"/>
            <a:ext cx="6782175" cy="1117702"/>
            <a:chOff x="0" y="0"/>
            <a:chExt cx="9042900" cy="1490269"/>
          </a:xfrm>
        </p:grpSpPr>
        <p:grpSp>
          <p:nvGrpSpPr>
            <p:cNvPr id="25" name="Group 25"/>
            <p:cNvGrpSpPr/>
            <p:nvPr/>
          </p:nvGrpSpPr>
          <p:grpSpPr>
            <a:xfrm>
              <a:off x="0" y="0"/>
              <a:ext cx="9042900" cy="1490269"/>
              <a:chOff x="0" y="0"/>
              <a:chExt cx="1786252" cy="294374"/>
            </a:xfrm>
          </p:grpSpPr>
          <p:sp>
            <p:nvSpPr>
              <p:cNvPr id="26" name="Freeform 26"/>
              <p:cNvSpPr/>
              <p:nvPr/>
            </p:nvSpPr>
            <p:spPr>
              <a:xfrm>
                <a:off x="0" y="0"/>
                <a:ext cx="1786252" cy="294374"/>
              </a:xfrm>
              <a:custGeom>
                <a:avLst/>
                <a:gdLst/>
                <a:ahLst/>
                <a:cxnLst/>
                <a:rect l="l" t="t" r="r" b="b"/>
                <a:pathLst>
                  <a:path w="1786252" h="294374">
                    <a:moveTo>
                      <a:pt x="58217" y="0"/>
                    </a:moveTo>
                    <a:lnTo>
                      <a:pt x="1728035" y="0"/>
                    </a:lnTo>
                    <a:cubicBezTo>
                      <a:pt x="1743475" y="0"/>
                      <a:pt x="1758283" y="6134"/>
                      <a:pt x="1769201" y="17051"/>
                    </a:cubicBezTo>
                    <a:cubicBezTo>
                      <a:pt x="1780118" y="27969"/>
                      <a:pt x="1786252" y="42777"/>
                      <a:pt x="1786252" y="58217"/>
                    </a:cubicBezTo>
                    <a:lnTo>
                      <a:pt x="1786252" y="236157"/>
                    </a:lnTo>
                    <a:cubicBezTo>
                      <a:pt x="1786252" y="268310"/>
                      <a:pt x="1760187" y="294374"/>
                      <a:pt x="1728035" y="294374"/>
                    </a:cubicBezTo>
                    <a:lnTo>
                      <a:pt x="58217" y="294374"/>
                    </a:lnTo>
                    <a:cubicBezTo>
                      <a:pt x="26065" y="294374"/>
                      <a:pt x="0" y="268310"/>
                      <a:pt x="0" y="236157"/>
                    </a:cubicBezTo>
                    <a:lnTo>
                      <a:pt x="0" y="58217"/>
                    </a:lnTo>
                    <a:cubicBezTo>
                      <a:pt x="0" y="26065"/>
                      <a:pt x="26065" y="0"/>
                      <a:pt x="58217" y="0"/>
                    </a:cubicBezTo>
                    <a:close/>
                  </a:path>
                </a:pathLst>
              </a:custGeom>
              <a:solidFill>
                <a:srgbClr val="FFFFFF"/>
              </a:solidFill>
            </p:spPr>
            <p:txBody>
              <a:bodyPr/>
              <a:lstStyle/>
              <a:p>
                <a:endParaRPr lang="en-CA"/>
              </a:p>
            </p:txBody>
          </p:sp>
          <p:sp>
            <p:nvSpPr>
              <p:cNvPr id="27" name="TextBox 27"/>
              <p:cNvSpPr txBox="1"/>
              <p:nvPr/>
            </p:nvSpPr>
            <p:spPr>
              <a:xfrm>
                <a:off x="0" y="-47625"/>
                <a:ext cx="1786252" cy="341999"/>
              </a:xfrm>
              <a:prstGeom prst="rect">
                <a:avLst/>
              </a:prstGeom>
            </p:spPr>
            <p:txBody>
              <a:bodyPr lIns="50800" tIns="50800" rIns="50800" bIns="50800" rtlCol="0" anchor="ctr"/>
              <a:lstStyle/>
              <a:p>
                <a:pPr algn="ctr">
                  <a:lnSpc>
                    <a:spcPts val="2430"/>
                  </a:lnSpc>
                </a:pPr>
                <a:endParaRPr/>
              </a:p>
            </p:txBody>
          </p:sp>
        </p:grpSp>
        <p:sp>
          <p:nvSpPr>
            <p:cNvPr id="28" name="Freeform 28"/>
            <p:cNvSpPr/>
            <p:nvPr/>
          </p:nvSpPr>
          <p:spPr>
            <a:xfrm>
              <a:off x="509758" y="106298"/>
              <a:ext cx="7770879" cy="1277674"/>
            </a:xfrm>
            <a:custGeom>
              <a:avLst/>
              <a:gdLst/>
              <a:ahLst/>
              <a:cxnLst/>
              <a:rect l="l" t="t" r="r" b="b"/>
              <a:pathLst>
                <a:path w="7770879" h="1277674">
                  <a:moveTo>
                    <a:pt x="0" y="0"/>
                  </a:moveTo>
                  <a:lnTo>
                    <a:pt x="7770879" y="0"/>
                  </a:lnTo>
                  <a:lnTo>
                    <a:pt x="7770879" y="1277674"/>
                  </a:lnTo>
                  <a:lnTo>
                    <a:pt x="0" y="1277674"/>
                  </a:lnTo>
                  <a:lnTo>
                    <a:pt x="0" y="0"/>
                  </a:lnTo>
                  <a:close/>
                </a:path>
              </a:pathLst>
            </a:custGeom>
            <a:blipFill>
              <a:blip r:embed="rId22"/>
              <a:stretch>
                <a:fillRect/>
              </a:stretch>
            </a:blipFill>
          </p:spPr>
          <p:txBody>
            <a:bodyPr/>
            <a:lstStyle/>
            <a:p>
              <a:endParaRPr lang="en-CA"/>
            </a:p>
          </p:txBody>
        </p:sp>
      </p:gr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24384000" cy="13716000"/>
          </a:xfrm>
        </p:grpSpPr>
        <p:sp>
          <p:nvSpPr>
            <p:cNvPr id="3" name="Freeform 3"/>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lnTo>
                    <a:pt x="0" y="0"/>
                  </a:lnTo>
                  <a:close/>
                </a:path>
              </a:pathLst>
            </a:custGeom>
            <a:blipFill>
              <a:blip r:embed="rId3"/>
              <a:stretch>
                <a:fillRect/>
              </a:stretch>
            </a:blipFill>
          </p:spPr>
          <p:txBody>
            <a:bodyPr/>
            <a:lstStyle/>
            <a:p>
              <a:endParaRPr lang="en-CA"/>
            </a:p>
          </p:txBody>
        </p:sp>
      </p:grpSp>
      <p:sp>
        <p:nvSpPr>
          <p:cNvPr id="4" name="TextBox 4"/>
          <p:cNvSpPr txBox="1"/>
          <p:nvPr/>
        </p:nvSpPr>
        <p:spPr>
          <a:xfrm>
            <a:off x="1213872" y="2559509"/>
            <a:ext cx="10025920" cy="2133600"/>
          </a:xfrm>
          <a:prstGeom prst="rect">
            <a:avLst/>
          </a:prstGeom>
        </p:spPr>
        <p:txBody>
          <a:bodyPr lIns="0" tIns="0" rIns="0" bIns="0" rtlCol="0" anchor="t">
            <a:spAutoFit/>
          </a:bodyPr>
          <a:lstStyle/>
          <a:p>
            <a:pPr algn="ctr">
              <a:lnSpc>
                <a:spcPts val="7920"/>
              </a:lnSpc>
            </a:pPr>
            <a:r>
              <a:rPr lang="en-US" sz="6600" b="1">
                <a:solidFill>
                  <a:srgbClr val="761D8F"/>
                </a:solidFill>
                <a:latin typeface="Arial Bold"/>
                <a:ea typeface="Arial Bold"/>
                <a:cs typeface="Arial Bold"/>
                <a:sym typeface="Arial Bold"/>
              </a:rPr>
              <a:t>Activité </a:t>
            </a:r>
          </a:p>
          <a:p>
            <a:pPr algn="ctr">
              <a:lnSpc>
                <a:spcPts val="7920"/>
              </a:lnSpc>
            </a:pPr>
            <a:r>
              <a:rPr lang="en-US" sz="6600" b="1">
                <a:solidFill>
                  <a:srgbClr val="761D8F"/>
                </a:solidFill>
                <a:latin typeface="Arial Bold"/>
                <a:ea typeface="Arial Bold"/>
                <a:cs typeface="Arial Bold"/>
                <a:sym typeface="Arial Bold"/>
              </a:rPr>
              <a:t>« Plus forts ensemble »</a:t>
            </a:r>
          </a:p>
        </p:txBody>
      </p:sp>
      <p:sp>
        <p:nvSpPr>
          <p:cNvPr id="5" name="Freeform 5"/>
          <p:cNvSpPr/>
          <p:nvPr/>
        </p:nvSpPr>
        <p:spPr>
          <a:xfrm>
            <a:off x="6486600" y="8860483"/>
            <a:ext cx="5314800" cy="1219774"/>
          </a:xfrm>
          <a:custGeom>
            <a:avLst/>
            <a:gdLst/>
            <a:ahLst/>
            <a:cxnLst/>
            <a:rect l="l" t="t" r="r" b="b"/>
            <a:pathLst>
              <a:path w="5314800" h="1219774">
                <a:moveTo>
                  <a:pt x="0" y="0"/>
                </a:moveTo>
                <a:lnTo>
                  <a:pt x="5314800" y="0"/>
                </a:lnTo>
                <a:lnTo>
                  <a:pt x="5314800" y="1219774"/>
                </a:lnTo>
                <a:lnTo>
                  <a:pt x="0" y="121977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CA"/>
          </a:p>
        </p:txBody>
      </p:sp>
      <p:sp>
        <p:nvSpPr>
          <p:cNvPr id="6" name="Freeform 6"/>
          <p:cNvSpPr/>
          <p:nvPr/>
        </p:nvSpPr>
        <p:spPr>
          <a:xfrm>
            <a:off x="10026006" y="1028700"/>
            <a:ext cx="7616121" cy="8229600"/>
          </a:xfrm>
          <a:custGeom>
            <a:avLst/>
            <a:gdLst/>
            <a:ahLst/>
            <a:cxnLst/>
            <a:rect l="l" t="t" r="r" b="b"/>
            <a:pathLst>
              <a:path w="7616121" h="8229600">
                <a:moveTo>
                  <a:pt x="0" y="0"/>
                </a:moveTo>
                <a:lnTo>
                  <a:pt x="7616121" y="0"/>
                </a:lnTo>
                <a:lnTo>
                  <a:pt x="7616121" y="8229600"/>
                </a:lnTo>
                <a:lnTo>
                  <a:pt x="0" y="8229600"/>
                </a:lnTo>
                <a:lnTo>
                  <a:pt x="0" y="0"/>
                </a:lnTo>
                <a:close/>
              </a:path>
            </a:pathLst>
          </a:custGeom>
          <a:blipFill>
            <a:blip r:embed="rId6">
              <a:extLst>
                <a:ext uri="{96DAC541-7B7A-43D3-8B79-37D633B846F1}">
                  <asvg:svgBlip xmlns:asvg="http://schemas.microsoft.com/office/drawing/2016/SVG/main" r:embed="rId7"/>
                </a:ext>
              </a:extLst>
            </a:blip>
            <a:stretch>
              <a:fillRect l="-150" r="-150"/>
            </a:stretch>
          </a:blipFill>
        </p:spPr>
        <p:txBody>
          <a:bodyPr/>
          <a:lstStyle/>
          <a:p>
            <a:endParaRPr lang="en-CA"/>
          </a:p>
        </p:txBody>
      </p:sp>
      <p:grpSp>
        <p:nvGrpSpPr>
          <p:cNvPr id="7" name="Group 7"/>
          <p:cNvGrpSpPr/>
          <p:nvPr/>
        </p:nvGrpSpPr>
        <p:grpSpPr>
          <a:xfrm>
            <a:off x="5877119" y="9169298"/>
            <a:ext cx="6371325" cy="1117702"/>
            <a:chOff x="0" y="0"/>
            <a:chExt cx="8495100" cy="1490269"/>
          </a:xfrm>
        </p:grpSpPr>
        <p:grpSp>
          <p:nvGrpSpPr>
            <p:cNvPr id="8" name="Group 8"/>
            <p:cNvGrpSpPr/>
            <p:nvPr/>
          </p:nvGrpSpPr>
          <p:grpSpPr>
            <a:xfrm>
              <a:off x="0" y="0"/>
              <a:ext cx="8495100" cy="1490269"/>
              <a:chOff x="0" y="0"/>
              <a:chExt cx="1678045" cy="294374"/>
            </a:xfrm>
          </p:grpSpPr>
          <p:sp>
            <p:nvSpPr>
              <p:cNvPr id="9" name="Freeform 9"/>
              <p:cNvSpPr/>
              <p:nvPr/>
            </p:nvSpPr>
            <p:spPr>
              <a:xfrm>
                <a:off x="0" y="0"/>
                <a:ext cx="1678044" cy="294374"/>
              </a:xfrm>
              <a:custGeom>
                <a:avLst/>
                <a:gdLst/>
                <a:ahLst/>
                <a:cxnLst/>
                <a:rect l="l" t="t" r="r" b="b"/>
                <a:pathLst>
                  <a:path w="1678044" h="294374">
                    <a:moveTo>
                      <a:pt x="61971" y="0"/>
                    </a:moveTo>
                    <a:lnTo>
                      <a:pt x="1616073" y="0"/>
                    </a:lnTo>
                    <a:cubicBezTo>
                      <a:pt x="1650299" y="0"/>
                      <a:pt x="1678044" y="27745"/>
                      <a:pt x="1678044" y="61971"/>
                    </a:cubicBezTo>
                    <a:lnTo>
                      <a:pt x="1678044" y="232403"/>
                    </a:lnTo>
                    <a:cubicBezTo>
                      <a:pt x="1678044" y="248839"/>
                      <a:pt x="1671515" y="264601"/>
                      <a:pt x="1659894" y="276223"/>
                    </a:cubicBezTo>
                    <a:cubicBezTo>
                      <a:pt x="1648272" y="287845"/>
                      <a:pt x="1632509" y="294374"/>
                      <a:pt x="1616073" y="294374"/>
                    </a:cubicBezTo>
                    <a:lnTo>
                      <a:pt x="61971" y="294374"/>
                    </a:lnTo>
                    <a:cubicBezTo>
                      <a:pt x="45535" y="294374"/>
                      <a:pt x="29773" y="287845"/>
                      <a:pt x="18151" y="276223"/>
                    </a:cubicBezTo>
                    <a:cubicBezTo>
                      <a:pt x="6529" y="264601"/>
                      <a:pt x="0" y="248839"/>
                      <a:pt x="0" y="232403"/>
                    </a:cubicBezTo>
                    <a:lnTo>
                      <a:pt x="0" y="61971"/>
                    </a:lnTo>
                    <a:cubicBezTo>
                      <a:pt x="0" y="45535"/>
                      <a:pt x="6529" y="29773"/>
                      <a:pt x="18151" y="18151"/>
                    </a:cubicBezTo>
                    <a:cubicBezTo>
                      <a:pt x="29773" y="6529"/>
                      <a:pt x="45535" y="0"/>
                      <a:pt x="61971" y="0"/>
                    </a:cubicBezTo>
                    <a:close/>
                  </a:path>
                </a:pathLst>
              </a:custGeom>
              <a:solidFill>
                <a:srgbClr val="FFFFFF"/>
              </a:solidFill>
            </p:spPr>
            <p:txBody>
              <a:bodyPr/>
              <a:lstStyle/>
              <a:p>
                <a:endParaRPr lang="en-CA"/>
              </a:p>
            </p:txBody>
          </p:sp>
          <p:sp>
            <p:nvSpPr>
              <p:cNvPr id="10" name="TextBox 10"/>
              <p:cNvSpPr txBox="1"/>
              <p:nvPr/>
            </p:nvSpPr>
            <p:spPr>
              <a:xfrm>
                <a:off x="0" y="-47625"/>
                <a:ext cx="1678045" cy="341999"/>
              </a:xfrm>
              <a:prstGeom prst="rect">
                <a:avLst/>
              </a:prstGeom>
            </p:spPr>
            <p:txBody>
              <a:bodyPr lIns="50800" tIns="50800" rIns="50800" bIns="50800" rtlCol="0" anchor="ctr"/>
              <a:lstStyle/>
              <a:p>
                <a:pPr algn="ctr">
                  <a:lnSpc>
                    <a:spcPts val="2430"/>
                  </a:lnSpc>
                </a:pPr>
                <a:endParaRPr/>
              </a:p>
            </p:txBody>
          </p:sp>
        </p:grpSp>
        <p:sp>
          <p:nvSpPr>
            <p:cNvPr id="11" name="Freeform 11"/>
            <p:cNvSpPr/>
            <p:nvPr/>
          </p:nvSpPr>
          <p:spPr>
            <a:xfrm>
              <a:off x="514509" y="106298"/>
              <a:ext cx="7843301" cy="1277674"/>
            </a:xfrm>
            <a:custGeom>
              <a:avLst/>
              <a:gdLst/>
              <a:ahLst/>
              <a:cxnLst/>
              <a:rect l="l" t="t" r="r" b="b"/>
              <a:pathLst>
                <a:path w="7843301" h="1277674">
                  <a:moveTo>
                    <a:pt x="0" y="0"/>
                  </a:moveTo>
                  <a:lnTo>
                    <a:pt x="7843301" y="0"/>
                  </a:lnTo>
                  <a:lnTo>
                    <a:pt x="7843301" y="1277674"/>
                  </a:lnTo>
                  <a:lnTo>
                    <a:pt x="0" y="1277674"/>
                  </a:lnTo>
                  <a:lnTo>
                    <a:pt x="0" y="0"/>
                  </a:lnTo>
                  <a:close/>
                </a:path>
              </a:pathLst>
            </a:custGeom>
            <a:blipFill>
              <a:blip r:embed="rId8"/>
              <a:stretch>
                <a:fillRect t="-465" b="-465"/>
              </a:stretch>
            </a:blipFill>
          </p:spPr>
          <p:txBody>
            <a:bodyPr/>
            <a:lstStyle/>
            <a:p>
              <a:endParaRPr lang="en-CA"/>
            </a:p>
          </p:txBody>
        </p:sp>
      </p:gr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24384000" cy="13716000"/>
          </a:xfrm>
        </p:grpSpPr>
        <p:sp>
          <p:nvSpPr>
            <p:cNvPr id="3" name="Freeform 3"/>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lnTo>
                    <a:pt x="0" y="0"/>
                  </a:lnTo>
                  <a:close/>
                </a:path>
              </a:pathLst>
            </a:custGeom>
            <a:blipFill>
              <a:blip r:embed="rId3"/>
              <a:stretch>
                <a:fillRect/>
              </a:stretch>
            </a:blipFill>
          </p:spPr>
          <p:txBody>
            <a:bodyPr/>
            <a:lstStyle/>
            <a:p>
              <a:endParaRPr lang="en-CA"/>
            </a:p>
          </p:txBody>
        </p:sp>
      </p:grpSp>
      <p:sp>
        <p:nvSpPr>
          <p:cNvPr id="4" name="Freeform 4"/>
          <p:cNvSpPr/>
          <p:nvPr/>
        </p:nvSpPr>
        <p:spPr>
          <a:xfrm>
            <a:off x="2088416" y="1471506"/>
            <a:ext cx="7447429" cy="5497557"/>
          </a:xfrm>
          <a:custGeom>
            <a:avLst/>
            <a:gdLst/>
            <a:ahLst/>
            <a:cxnLst/>
            <a:rect l="l" t="t" r="r" b="b"/>
            <a:pathLst>
              <a:path w="7447429" h="5497557">
                <a:moveTo>
                  <a:pt x="0" y="0"/>
                </a:moveTo>
                <a:lnTo>
                  <a:pt x="7447429" y="0"/>
                </a:lnTo>
                <a:lnTo>
                  <a:pt x="7447429" y="5497557"/>
                </a:lnTo>
                <a:lnTo>
                  <a:pt x="0" y="5497557"/>
                </a:lnTo>
                <a:lnTo>
                  <a:pt x="0" y="0"/>
                </a:lnTo>
                <a:close/>
              </a:path>
            </a:pathLst>
          </a:custGeom>
          <a:blipFill>
            <a:blip r:embed="rId4">
              <a:extLst>
                <a:ext uri="{96DAC541-7B7A-43D3-8B79-37D633B846F1}">
                  <asvg:svgBlip xmlns:asvg="http://schemas.microsoft.com/office/drawing/2016/SVG/main" r:embed="rId5"/>
                </a:ext>
              </a:extLst>
            </a:blip>
            <a:stretch>
              <a:fillRect t="-64" b="-64"/>
            </a:stretch>
          </a:blipFill>
        </p:spPr>
        <p:txBody>
          <a:bodyPr/>
          <a:lstStyle/>
          <a:p>
            <a:endParaRPr lang="en-CA"/>
          </a:p>
        </p:txBody>
      </p:sp>
      <p:grpSp>
        <p:nvGrpSpPr>
          <p:cNvPr id="5" name="Group 5"/>
          <p:cNvGrpSpPr/>
          <p:nvPr/>
        </p:nvGrpSpPr>
        <p:grpSpPr>
          <a:xfrm>
            <a:off x="3131103" y="2675139"/>
            <a:ext cx="5362054" cy="2637028"/>
            <a:chOff x="0" y="0"/>
            <a:chExt cx="7149405" cy="3516037"/>
          </a:xfrm>
        </p:grpSpPr>
        <p:sp>
          <p:nvSpPr>
            <p:cNvPr id="6" name="Freeform 6"/>
            <p:cNvSpPr/>
            <p:nvPr/>
          </p:nvSpPr>
          <p:spPr>
            <a:xfrm>
              <a:off x="0" y="0"/>
              <a:ext cx="7149405" cy="3516037"/>
            </a:xfrm>
            <a:custGeom>
              <a:avLst/>
              <a:gdLst/>
              <a:ahLst/>
              <a:cxnLst/>
              <a:rect l="l" t="t" r="r" b="b"/>
              <a:pathLst>
                <a:path w="7149405" h="3516037">
                  <a:moveTo>
                    <a:pt x="0" y="0"/>
                  </a:moveTo>
                  <a:lnTo>
                    <a:pt x="7149405" y="0"/>
                  </a:lnTo>
                  <a:lnTo>
                    <a:pt x="7149405" y="3516037"/>
                  </a:lnTo>
                  <a:lnTo>
                    <a:pt x="0" y="3516037"/>
                  </a:lnTo>
                  <a:close/>
                </a:path>
              </a:pathLst>
            </a:custGeom>
            <a:solidFill>
              <a:srgbClr val="000000">
                <a:alpha val="0"/>
              </a:srgbClr>
            </a:solidFill>
          </p:spPr>
          <p:txBody>
            <a:bodyPr/>
            <a:lstStyle/>
            <a:p>
              <a:endParaRPr lang="en-CA"/>
            </a:p>
          </p:txBody>
        </p:sp>
        <p:sp>
          <p:nvSpPr>
            <p:cNvPr id="7" name="TextBox 7"/>
            <p:cNvSpPr txBox="1"/>
            <p:nvPr/>
          </p:nvSpPr>
          <p:spPr>
            <a:xfrm>
              <a:off x="0" y="-38100"/>
              <a:ext cx="7149405" cy="3554137"/>
            </a:xfrm>
            <a:prstGeom prst="rect">
              <a:avLst/>
            </a:prstGeom>
          </p:spPr>
          <p:txBody>
            <a:bodyPr lIns="0" tIns="0" rIns="0" bIns="0" rtlCol="0" anchor="ctr"/>
            <a:lstStyle/>
            <a:p>
              <a:pPr algn="ctr">
                <a:lnSpc>
                  <a:spcPts val="4319"/>
                </a:lnSpc>
              </a:pPr>
              <a:r>
                <a:rPr lang="en-US" sz="3999" b="1">
                  <a:solidFill>
                    <a:srgbClr val="761D8F"/>
                  </a:solidFill>
                  <a:latin typeface="Arial Bold"/>
                  <a:ea typeface="Arial Bold"/>
                  <a:cs typeface="Arial Bold"/>
                  <a:sym typeface="Arial Bold"/>
                </a:rPr>
                <a:t>Discussion :</a:t>
              </a:r>
            </a:p>
            <a:p>
              <a:pPr algn="ctr">
                <a:lnSpc>
                  <a:spcPts val="7128"/>
                </a:lnSpc>
              </a:pPr>
              <a:r>
                <a:rPr lang="en-US" sz="6600" b="1">
                  <a:solidFill>
                    <a:srgbClr val="761D8F"/>
                  </a:solidFill>
                  <a:latin typeface="Arial Bold"/>
                  <a:ea typeface="Arial Bold"/>
                  <a:cs typeface="Arial Bold"/>
                  <a:sym typeface="Arial Bold"/>
                </a:rPr>
                <a:t> Recherche d’aide</a:t>
              </a:r>
            </a:p>
          </p:txBody>
        </p:sp>
      </p:grpSp>
      <p:sp>
        <p:nvSpPr>
          <p:cNvPr id="8" name="TextBox 8"/>
          <p:cNvSpPr txBox="1"/>
          <p:nvPr/>
        </p:nvSpPr>
        <p:spPr>
          <a:xfrm>
            <a:off x="10347192" y="3298008"/>
            <a:ext cx="7343617" cy="4503928"/>
          </a:xfrm>
          <a:prstGeom prst="rect">
            <a:avLst/>
          </a:prstGeom>
        </p:spPr>
        <p:txBody>
          <a:bodyPr lIns="0" tIns="0" rIns="0" bIns="0" rtlCol="0" anchor="t">
            <a:spAutoFit/>
          </a:bodyPr>
          <a:lstStyle/>
          <a:p>
            <a:pPr marL="632550" lvl="2" indent="-210850" algn="l">
              <a:lnSpc>
                <a:spcPts val="3873"/>
              </a:lnSpc>
              <a:buFont typeface="Arial"/>
              <a:buChar char="⚬"/>
            </a:pPr>
            <a:r>
              <a:rPr lang="en-US" sz="2767">
                <a:solidFill>
                  <a:srgbClr val="000000"/>
                </a:solidFill>
                <a:latin typeface="Arial"/>
                <a:ea typeface="Arial"/>
                <a:cs typeface="Arial"/>
                <a:sym typeface="Arial"/>
              </a:rPr>
              <a:t>Qu’est-ce que la recherche d’aide?</a:t>
            </a:r>
          </a:p>
          <a:p>
            <a:pPr marL="632550" lvl="2" indent="-210850" algn="l">
              <a:lnSpc>
                <a:spcPts val="3873"/>
              </a:lnSpc>
              <a:buFont typeface="Arial"/>
              <a:buChar char="⚬"/>
            </a:pPr>
            <a:r>
              <a:rPr lang="en-US" sz="2767">
                <a:solidFill>
                  <a:srgbClr val="000000"/>
                </a:solidFill>
                <a:latin typeface="Arial"/>
                <a:ea typeface="Arial"/>
                <a:cs typeface="Arial"/>
                <a:sym typeface="Arial"/>
              </a:rPr>
              <a:t>Que feriez-vous si votre ami était en difficulté? Était en crise?</a:t>
            </a:r>
          </a:p>
          <a:p>
            <a:pPr marL="632550" lvl="2" indent="-210850" algn="l">
              <a:lnSpc>
                <a:spcPts val="3873"/>
              </a:lnSpc>
              <a:buFont typeface="Arial"/>
              <a:buChar char="⚬"/>
            </a:pPr>
            <a:r>
              <a:rPr lang="en-US" sz="2767">
                <a:solidFill>
                  <a:srgbClr val="000000"/>
                </a:solidFill>
                <a:latin typeface="Arial"/>
                <a:ea typeface="Arial"/>
                <a:cs typeface="Arial"/>
                <a:sym typeface="Arial"/>
              </a:rPr>
              <a:t>Qui sont les adultes de confiance dans votre école ou communauté?</a:t>
            </a:r>
          </a:p>
          <a:p>
            <a:pPr marL="632550" lvl="2" indent="-210850" algn="l">
              <a:lnSpc>
                <a:spcPts val="3873"/>
              </a:lnSpc>
              <a:buFont typeface="Arial"/>
              <a:buChar char="⚬"/>
            </a:pPr>
            <a:r>
              <a:rPr lang="en-US" sz="2767">
                <a:solidFill>
                  <a:srgbClr val="000000"/>
                </a:solidFill>
                <a:latin typeface="Arial"/>
                <a:ea typeface="Arial"/>
                <a:cs typeface="Arial"/>
                <a:sym typeface="Arial"/>
              </a:rPr>
              <a:t>N’oubliez pas que votre rôle est d’écouter et d’aider votre ami à obtenir l’aide dont il a besoin. Vous n’avez pas besoin de connaître les réponses, et votre rôle n’est pas de tout régler.</a:t>
            </a:r>
          </a:p>
        </p:txBody>
      </p:sp>
      <p:grpSp>
        <p:nvGrpSpPr>
          <p:cNvPr id="9" name="Group 9"/>
          <p:cNvGrpSpPr/>
          <p:nvPr/>
        </p:nvGrpSpPr>
        <p:grpSpPr>
          <a:xfrm>
            <a:off x="5877119" y="9169298"/>
            <a:ext cx="6371325" cy="1117702"/>
            <a:chOff x="0" y="0"/>
            <a:chExt cx="8495100" cy="1490269"/>
          </a:xfrm>
        </p:grpSpPr>
        <p:grpSp>
          <p:nvGrpSpPr>
            <p:cNvPr id="10" name="Group 10"/>
            <p:cNvGrpSpPr/>
            <p:nvPr/>
          </p:nvGrpSpPr>
          <p:grpSpPr>
            <a:xfrm>
              <a:off x="0" y="0"/>
              <a:ext cx="8495100" cy="1490269"/>
              <a:chOff x="0" y="0"/>
              <a:chExt cx="1678045" cy="294374"/>
            </a:xfrm>
          </p:grpSpPr>
          <p:sp>
            <p:nvSpPr>
              <p:cNvPr id="11" name="Freeform 11"/>
              <p:cNvSpPr/>
              <p:nvPr/>
            </p:nvSpPr>
            <p:spPr>
              <a:xfrm>
                <a:off x="0" y="0"/>
                <a:ext cx="1678044" cy="294374"/>
              </a:xfrm>
              <a:custGeom>
                <a:avLst/>
                <a:gdLst/>
                <a:ahLst/>
                <a:cxnLst/>
                <a:rect l="l" t="t" r="r" b="b"/>
                <a:pathLst>
                  <a:path w="1678044" h="294374">
                    <a:moveTo>
                      <a:pt x="61971" y="0"/>
                    </a:moveTo>
                    <a:lnTo>
                      <a:pt x="1616073" y="0"/>
                    </a:lnTo>
                    <a:cubicBezTo>
                      <a:pt x="1650299" y="0"/>
                      <a:pt x="1678044" y="27745"/>
                      <a:pt x="1678044" y="61971"/>
                    </a:cubicBezTo>
                    <a:lnTo>
                      <a:pt x="1678044" y="232403"/>
                    </a:lnTo>
                    <a:cubicBezTo>
                      <a:pt x="1678044" y="248839"/>
                      <a:pt x="1671515" y="264601"/>
                      <a:pt x="1659894" y="276223"/>
                    </a:cubicBezTo>
                    <a:cubicBezTo>
                      <a:pt x="1648272" y="287845"/>
                      <a:pt x="1632509" y="294374"/>
                      <a:pt x="1616073" y="294374"/>
                    </a:cubicBezTo>
                    <a:lnTo>
                      <a:pt x="61971" y="294374"/>
                    </a:lnTo>
                    <a:cubicBezTo>
                      <a:pt x="45535" y="294374"/>
                      <a:pt x="29773" y="287845"/>
                      <a:pt x="18151" y="276223"/>
                    </a:cubicBezTo>
                    <a:cubicBezTo>
                      <a:pt x="6529" y="264601"/>
                      <a:pt x="0" y="248839"/>
                      <a:pt x="0" y="232403"/>
                    </a:cubicBezTo>
                    <a:lnTo>
                      <a:pt x="0" y="61971"/>
                    </a:lnTo>
                    <a:cubicBezTo>
                      <a:pt x="0" y="45535"/>
                      <a:pt x="6529" y="29773"/>
                      <a:pt x="18151" y="18151"/>
                    </a:cubicBezTo>
                    <a:cubicBezTo>
                      <a:pt x="29773" y="6529"/>
                      <a:pt x="45535" y="0"/>
                      <a:pt x="61971" y="0"/>
                    </a:cubicBezTo>
                    <a:close/>
                  </a:path>
                </a:pathLst>
              </a:custGeom>
              <a:solidFill>
                <a:srgbClr val="FFFFFF"/>
              </a:solidFill>
            </p:spPr>
            <p:txBody>
              <a:bodyPr/>
              <a:lstStyle/>
              <a:p>
                <a:endParaRPr lang="en-CA"/>
              </a:p>
            </p:txBody>
          </p:sp>
          <p:sp>
            <p:nvSpPr>
              <p:cNvPr id="12" name="TextBox 12"/>
              <p:cNvSpPr txBox="1"/>
              <p:nvPr/>
            </p:nvSpPr>
            <p:spPr>
              <a:xfrm>
                <a:off x="0" y="-47625"/>
                <a:ext cx="1678045" cy="341999"/>
              </a:xfrm>
              <a:prstGeom prst="rect">
                <a:avLst/>
              </a:prstGeom>
            </p:spPr>
            <p:txBody>
              <a:bodyPr lIns="50800" tIns="50800" rIns="50800" bIns="50800" rtlCol="0" anchor="ctr"/>
              <a:lstStyle/>
              <a:p>
                <a:pPr algn="ctr">
                  <a:lnSpc>
                    <a:spcPts val="2430"/>
                  </a:lnSpc>
                </a:pPr>
                <a:endParaRPr/>
              </a:p>
            </p:txBody>
          </p:sp>
        </p:grpSp>
        <p:sp>
          <p:nvSpPr>
            <p:cNvPr id="13" name="Freeform 13"/>
            <p:cNvSpPr/>
            <p:nvPr/>
          </p:nvSpPr>
          <p:spPr>
            <a:xfrm>
              <a:off x="514509" y="106298"/>
              <a:ext cx="7843301" cy="1277674"/>
            </a:xfrm>
            <a:custGeom>
              <a:avLst/>
              <a:gdLst/>
              <a:ahLst/>
              <a:cxnLst/>
              <a:rect l="l" t="t" r="r" b="b"/>
              <a:pathLst>
                <a:path w="7843301" h="1277674">
                  <a:moveTo>
                    <a:pt x="0" y="0"/>
                  </a:moveTo>
                  <a:lnTo>
                    <a:pt x="7843301" y="0"/>
                  </a:lnTo>
                  <a:lnTo>
                    <a:pt x="7843301" y="1277674"/>
                  </a:lnTo>
                  <a:lnTo>
                    <a:pt x="0" y="1277674"/>
                  </a:lnTo>
                  <a:lnTo>
                    <a:pt x="0" y="0"/>
                  </a:lnTo>
                  <a:close/>
                </a:path>
              </a:pathLst>
            </a:custGeom>
            <a:blipFill>
              <a:blip r:embed="rId6"/>
              <a:stretch>
                <a:fillRect t="-465" b="-465"/>
              </a:stretch>
            </a:blipFill>
          </p:spPr>
          <p:txBody>
            <a:bodyPr/>
            <a:lstStyle/>
            <a:p>
              <a:endParaRPr lang="en-CA"/>
            </a:p>
          </p:txBody>
        </p:sp>
      </p:gr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B3E3C0"/>
        </a:solidFill>
        <a:effectLst/>
      </p:bgPr>
    </p:bg>
    <p:spTree>
      <p:nvGrpSpPr>
        <p:cNvPr id="1" name=""/>
        <p:cNvGrpSpPr/>
        <p:nvPr/>
      </p:nvGrpSpPr>
      <p:grpSpPr>
        <a:xfrm>
          <a:off x="0" y="0"/>
          <a:ext cx="0" cy="0"/>
          <a:chOff x="0" y="0"/>
          <a:chExt cx="0" cy="0"/>
        </a:xfrm>
      </p:grpSpPr>
      <p:grpSp>
        <p:nvGrpSpPr>
          <p:cNvPr id="2" name="Group 2"/>
          <p:cNvGrpSpPr/>
          <p:nvPr/>
        </p:nvGrpSpPr>
        <p:grpSpPr>
          <a:xfrm>
            <a:off x="0" y="-165573"/>
            <a:ext cx="18288000" cy="2031206"/>
            <a:chOff x="0" y="0"/>
            <a:chExt cx="24384000" cy="2708275"/>
          </a:xfrm>
        </p:grpSpPr>
        <p:sp>
          <p:nvSpPr>
            <p:cNvPr id="3" name="Freeform 3"/>
            <p:cNvSpPr/>
            <p:nvPr/>
          </p:nvSpPr>
          <p:spPr>
            <a:xfrm>
              <a:off x="0" y="0"/>
              <a:ext cx="24384000" cy="2708275"/>
            </a:xfrm>
            <a:custGeom>
              <a:avLst/>
              <a:gdLst/>
              <a:ahLst/>
              <a:cxnLst/>
              <a:rect l="l" t="t" r="r" b="b"/>
              <a:pathLst>
                <a:path w="24384000" h="2708275">
                  <a:moveTo>
                    <a:pt x="0" y="0"/>
                  </a:moveTo>
                  <a:lnTo>
                    <a:pt x="24384000" y="0"/>
                  </a:lnTo>
                  <a:lnTo>
                    <a:pt x="24384000" y="2708275"/>
                  </a:lnTo>
                  <a:lnTo>
                    <a:pt x="0" y="2708275"/>
                  </a:lnTo>
                  <a:close/>
                </a:path>
              </a:pathLst>
            </a:custGeom>
            <a:solidFill>
              <a:srgbClr val="000000">
                <a:alpha val="0"/>
              </a:srgbClr>
            </a:solidFill>
          </p:spPr>
          <p:txBody>
            <a:bodyPr/>
            <a:lstStyle/>
            <a:p>
              <a:endParaRPr lang="en-CA"/>
            </a:p>
          </p:txBody>
        </p:sp>
        <p:sp>
          <p:nvSpPr>
            <p:cNvPr id="4" name="TextBox 4"/>
            <p:cNvSpPr txBox="1"/>
            <p:nvPr/>
          </p:nvSpPr>
          <p:spPr>
            <a:xfrm>
              <a:off x="0" y="-95250"/>
              <a:ext cx="24384000" cy="2803525"/>
            </a:xfrm>
            <a:prstGeom prst="rect">
              <a:avLst/>
            </a:prstGeom>
          </p:spPr>
          <p:txBody>
            <a:bodyPr lIns="0" tIns="0" rIns="0" bIns="0" rtlCol="0" anchor="ctr"/>
            <a:lstStyle/>
            <a:p>
              <a:pPr algn="ctr">
                <a:lnSpc>
                  <a:spcPts val="7559"/>
                </a:lnSpc>
              </a:pPr>
              <a:r>
                <a:rPr lang="en-US" sz="6600" b="1">
                  <a:solidFill>
                    <a:srgbClr val="761D8F"/>
                  </a:solidFill>
                  <a:latin typeface="Arial Bold"/>
                  <a:ea typeface="Arial Bold"/>
                  <a:cs typeface="Arial Bold"/>
                  <a:sym typeface="Arial Bold"/>
                </a:rPr>
                <a:t>Stratégies saines d’adaptation au stress </a:t>
              </a:r>
            </a:p>
          </p:txBody>
        </p:sp>
      </p:grpSp>
      <p:sp>
        <p:nvSpPr>
          <p:cNvPr id="5" name="Freeform 5"/>
          <p:cNvSpPr/>
          <p:nvPr/>
        </p:nvSpPr>
        <p:spPr>
          <a:xfrm>
            <a:off x="13459695" y="3156141"/>
            <a:ext cx="4367034" cy="2747261"/>
          </a:xfrm>
          <a:custGeom>
            <a:avLst/>
            <a:gdLst/>
            <a:ahLst/>
            <a:cxnLst/>
            <a:rect l="l" t="t" r="r" b="b"/>
            <a:pathLst>
              <a:path w="4367034" h="2747261">
                <a:moveTo>
                  <a:pt x="0" y="0"/>
                </a:moveTo>
                <a:lnTo>
                  <a:pt x="4367033" y="0"/>
                </a:lnTo>
                <a:lnTo>
                  <a:pt x="4367033" y="2747261"/>
                </a:lnTo>
                <a:lnTo>
                  <a:pt x="0" y="274726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CA"/>
          </a:p>
        </p:txBody>
      </p:sp>
      <p:sp>
        <p:nvSpPr>
          <p:cNvPr id="6" name="Freeform 6"/>
          <p:cNvSpPr/>
          <p:nvPr/>
        </p:nvSpPr>
        <p:spPr>
          <a:xfrm>
            <a:off x="12961200" y="6314393"/>
            <a:ext cx="4442429" cy="4114800"/>
          </a:xfrm>
          <a:custGeom>
            <a:avLst/>
            <a:gdLst/>
            <a:ahLst/>
            <a:cxnLst/>
            <a:rect l="l" t="t" r="r" b="b"/>
            <a:pathLst>
              <a:path w="4442429" h="4114800">
                <a:moveTo>
                  <a:pt x="0" y="0"/>
                </a:moveTo>
                <a:lnTo>
                  <a:pt x="4442429" y="0"/>
                </a:lnTo>
                <a:lnTo>
                  <a:pt x="4442429"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CA"/>
          </a:p>
        </p:txBody>
      </p:sp>
      <p:sp>
        <p:nvSpPr>
          <p:cNvPr id="7" name="Freeform 7"/>
          <p:cNvSpPr/>
          <p:nvPr/>
        </p:nvSpPr>
        <p:spPr>
          <a:xfrm rot="-541586">
            <a:off x="8957191" y="1429577"/>
            <a:ext cx="4346760" cy="4026202"/>
          </a:xfrm>
          <a:custGeom>
            <a:avLst/>
            <a:gdLst/>
            <a:ahLst/>
            <a:cxnLst/>
            <a:rect l="l" t="t" r="r" b="b"/>
            <a:pathLst>
              <a:path w="4346760" h="4026202">
                <a:moveTo>
                  <a:pt x="0" y="0"/>
                </a:moveTo>
                <a:lnTo>
                  <a:pt x="4346759" y="0"/>
                </a:lnTo>
                <a:lnTo>
                  <a:pt x="4346759" y="4026202"/>
                </a:lnTo>
                <a:lnTo>
                  <a:pt x="0" y="402620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CA"/>
          </a:p>
        </p:txBody>
      </p:sp>
      <p:sp>
        <p:nvSpPr>
          <p:cNvPr id="8" name="Freeform 8"/>
          <p:cNvSpPr/>
          <p:nvPr/>
        </p:nvSpPr>
        <p:spPr>
          <a:xfrm>
            <a:off x="7344884" y="5556447"/>
            <a:ext cx="4793010" cy="4872746"/>
          </a:xfrm>
          <a:custGeom>
            <a:avLst/>
            <a:gdLst/>
            <a:ahLst/>
            <a:cxnLst/>
            <a:rect l="l" t="t" r="r" b="b"/>
            <a:pathLst>
              <a:path w="4793010" h="4872746">
                <a:moveTo>
                  <a:pt x="0" y="0"/>
                </a:moveTo>
                <a:lnTo>
                  <a:pt x="4793010" y="0"/>
                </a:lnTo>
                <a:lnTo>
                  <a:pt x="4793010" y="4872746"/>
                </a:lnTo>
                <a:lnTo>
                  <a:pt x="0" y="487274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CA"/>
          </a:p>
        </p:txBody>
      </p:sp>
      <p:grpSp>
        <p:nvGrpSpPr>
          <p:cNvPr id="9" name="Group 9"/>
          <p:cNvGrpSpPr/>
          <p:nvPr/>
        </p:nvGrpSpPr>
        <p:grpSpPr>
          <a:xfrm>
            <a:off x="154408" y="8965174"/>
            <a:ext cx="6371325" cy="1117702"/>
            <a:chOff x="0" y="0"/>
            <a:chExt cx="8495100" cy="1490269"/>
          </a:xfrm>
        </p:grpSpPr>
        <p:grpSp>
          <p:nvGrpSpPr>
            <p:cNvPr id="10" name="Group 10"/>
            <p:cNvGrpSpPr/>
            <p:nvPr/>
          </p:nvGrpSpPr>
          <p:grpSpPr>
            <a:xfrm>
              <a:off x="0" y="0"/>
              <a:ext cx="8495100" cy="1490269"/>
              <a:chOff x="0" y="0"/>
              <a:chExt cx="1678045" cy="294374"/>
            </a:xfrm>
          </p:grpSpPr>
          <p:sp>
            <p:nvSpPr>
              <p:cNvPr id="11" name="Freeform 11"/>
              <p:cNvSpPr/>
              <p:nvPr/>
            </p:nvSpPr>
            <p:spPr>
              <a:xfrm>
                <a:off x="0" y="0"/>
                <a:ext cx="1678044" cy="294374"/>
              </a:xfrm>
              <a:custGeom>
                <a:avLst/>
                <a:gdLst/>
                <a:ahLst/>
                <a:cxnLst/>
                <a:rect l="l" t="t" r="r" b="b"/>
                <a:pathLst>
                  <a:path w="1678044" h="294374">
                    <a:moveTo>
                      <a:pt x="61971" y="0"/>
                    </a:moveTo>
                    <a:lnTo>
                      <a:pt x="1616073" y="0"/>
                    </a:lnTo>
                    <a:cubicBezTo>
                      <a:pt x="1650299" y="0"/>
                      <a:pt x="1678044" y="27745"/>
                      <a:pt x="1678044" y="61971"/>
                    </a:cubicBezTo>
                    <a:lnTo>
                      <a:pt x="1678044" y="232403"/>
                    </a:lnTo>
                    <a:cubicBezTo>
                      <a:pt x="1678044" y="248839"/>
                      <a:pt x="1671515" y="264601"/>
                      <a:pt x="1659894" y="276223"/>
                    </a:cubicBezTo>
                    <a:cubicBezTo>
                      <a:pt x="1648272" y="287845"/>
                      <a:pt x="1632509" y="294374"/>
                      <a:pt x="1616073" y="294374"/>
                    </a:cubicBezTo>
                    <a:lnTo>
                      <a:pt x="61971" y="294374"/>
                    </a:lnTo>
                    <a:cubicBezTo>
                      <a:pt x="45535" y="294374"/>
                      <a:pt x="29773" y="287845"/>
                      <a:pt x="18151" y="276223"/>
                    </a:cubicBezTo>
                    <a:cubicBezTo>
                      <a:pt x="6529" y="264601"/>
                      <a:pt x="0" y="248839"/>
                      <a:pt x="0" y="232403"/>
                    </a:cubicBezTo>
                    <a:lnTo>
                      <a:pt x="0" y="61971"/>
                    </a:lnTo>
                    <a:cubicBezTo>
                      <a:pt x="0" y="45535"/>
                      <a:pt x="6529" y="29773"/>
                      <a:pt x="18151" y="18151"/>
                    </a:cubicBezTo>
                    <a:cubicBezTo>
                      <a:pt x="29773" y="6529"/>
                      <a:pt x="45535" y="0"/>
                      <a:pt x="61971" y="0"/>
                    </a:cubicBezTo>
                    <a:close/>
                  </a:path>
                </a:pathLst>
              </a:custGeom>
              <a:solidFill>
                <a:srgbClr val="FFFFFF"/>
              </a:solidFill>
            </p:spPr>
            <p:txBody>
              <a:bodyPr/>
              <a:lstStyle/>
              <a:p>
                <a:endParaRPr lang="en-CA"/>
              </a:p>
            </p:txBody>
          </p:sp>
          <p:sp>
            <p:nvSpPr>
              <p:cNvPr id="12" name="TextBox 12"/>
              <p:cNvSpPr txBox="1"/>
              <p:nvPr/>
            </p:nvSpPr>
            <p:spPr>
              <a:xfrm>
                <a:off x="0" y="-47625"/>
                <a:ext cx="1678045" cy="341999"/>
              </a:xfrm>
              <a:prstGeom prst="rect">
                <a:avLst/>
              </a:prstGeom>
            </p:spPr>
            <p:txBody>
              <a:bodyPr lIns="50800" tIns="50800" rIns="50800" bIns="50800" rtlCol="0" anchor="ctr"/>
              <a:lstStyle/>
              <a:p>
                <a:pPr algn="ctr">
                  <a:lnSpc>
                    <a:spcPts val="2430"/>
                  </a:lnSpc>
                </a:pPr>
                <a:endParaRPr/>
              </a:p>
            </p:txBody>
          </p:sp>
        </p:grpSp>
        <p:sp>
          <p:nvSpPr>
            <p:cNvPr id="13" name="Freeform 13"/>
            <p:cNvSpPr/>
            <p:nvPr/>
          </p:nvSpPr>
          <p:spPr>
            <a:xfrm>
              <a:off x="514509" y="106298"/>
              <a:ext cx="7843301" cy="1277674"/>
            </a:xfrm>
            <a:custGeom>
              <a:avLst/>
              <a:gdLst/>
              <a:ahLst/>
              <a:cxnLst/>
              <a:rect l="l" t="t" r="r" b="b"/>
              <a:pathLst>
                <a:path w="7843301" h="1277674">
                  <a:moveTo>
                    <a:pt x="0" y="0"/>
                  </a:moveTo>
                  <a:lnTo>
                    <a:pt x="7843301" y="0"/>
                  </a:lnTo>
                  <a:lnTo>
                    <a:pt x="7843301" y="1277674"/>
                  </a:lnTo>
                  <a:lnTo>
                    <a:pt x="0" y="1277674"/>
                  </a:lnTo>
                  <a:lnTo>
                    <a:pt x="0" y="0"/>
                  </a:lnTo>
                  <a:close/>
                </a:path>
              </a:pathLst>
            </a:custGeom>
            <a:blipFill>
              <a:blip r:embed="rId10"/>
              <a:stretch>
                <a:fillRect t="-465" b="-465"/>
              </a:stretch>
            </a:blipFill>
          </p:spPr>
          <p:txBody>
            <a:bodyPr/>
            <a:lstStyle/>
            <a:p>
              <a:endParaRPr lang="en-CA"/>
            </a:p>
          </p:txBody>
        </p:sp>
      </p:grpSp>
      <p:sp>
        <p:nvSpPr>
          <p:cNvPr id="14" name="Freeform 14"/>
          <p:cNvSpPr/>
          <p:nvPr/>
        </p:nvSpPr>
        <p:spPr>
          <a:xfrm>
            <a:off x="15631521" y="1348089"/>
            <a:ext cx="2195207" cy="1808052"/>
          </a:xfrm>
          <a:custGeom>
            <a:avLst/>
            <a:gdLst/>
            <a:ahLst/>
            <a:cxnLst/>
            <a:rect l="l" t="t" r="r" b="b"/>
            <a:pathLst>
              <a:path w="2195207" h="1808052">
                <a:moveTo>
                  <a:pt x="0" y="0"/>
                </a:moveTo>
                <a:lnTo>
                  <a:pt x="2195207" y="0"/>
                </a:lnTo>
                <a:lnTo>
                  <a:pt x="2195207" y="1808052"/>
                </a:lnTo>
                <a:lnTo>
                  <a:pt x="0" y="1808052"/>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CA"/>
          </a:p>
        </p:txBody>
      </p:sp>
      <p:sp>
        <p:nvSpPr>
          <p:cNvPr id="15" name="TextBox 15"/>
          <p:cNvSpPr txBox="1"/>
          <p:nvPr/>
        </p:nvSpPr>
        <p:spPr>
          <a:xfrm>
            <a:off x="541561" y="1770383"/>
            <a:ext cx="7030790" cy="6358890"/>
          </a:xfrm>
          <a:prstGeom prst="rect">
            <a:avLst/>
          </a:prstGeom>
        </p:spPr>
        <p:txBody>
          <a:bodyPr lIns="0" tIns="0" rIns="0" bIns="0" rtlCol="0" anchor="t">
            <a:spAutoFit/>
          </a:bodyPr>
          <a:lstStyle/>
          <a:p>
            <a:pPr marL="777240" lvl="1" indent="-388620" algn="l">
              <a:lnSpc>
                <a:spcPts val="4500"/>
              </a:lnSpc>
              <a:buAutoNum type="arabicPeriod"/>
            </a:pPr>
            <a:r>
              <a:rPr lang="en-US" sz="3600">
                <a:solidFill>
                  <a:srgbClr val="000000"/>
                </a:solidFill>
                <a:latin typeface="Arial"/>
                <a:ea typeface="Arial"/>
                <a:cs typeface="Arial"/>
                <a:sym typeface="Arial"/>
              </a:rPr>
              <a:t>Deux stratégies saines que tu utilises déjà.</a:t>
            </a:r>
          </a:p>
          <a:p>
            <a:pPr marL="777240" lvl="1" indent="-388620" algn="l">
              <a:lnSpc>
                <a:spcPts val="4500"/>
              </a:lnSpc>
              <a:buAutoNum type="arabicPeriod"/>
            </a:pPr>
            <a:r>
              <a:rPr lang="en-US" sz="3600">
                <a:solidFill>
                  <a:srgbClr val="000000"/>
                </a:solidFill>
                <a:latin typeface="Arial"/>
                <a:ea typeface="Arial"/>
                <a:cs typeface="Arial"/>
                <a:sym typeface="Arial"/>
              </a:rPr>
              <a:t>Deux stratégies que tu vas essayer et que tu as apprises aujourd’hui.</a:t>
            </a:r>
          </a:p>
          <a:p>
            <a:pPr marL="777240" lvl="1" indent="-388620" algn="l">
              <a:lnSpc>
                <a:spcPts val="4500"/>
              </a:lnSpc>
              <a:buAutoNum type="arabicPeriod"/>
            </a:pPr>
            <a:r>
              <a:rPr lang="en-US" sz="3600">
                <a:solidFill>
                  <a:srgbClr val="000000"/>
                </a:solidFill>
                <a:latin typeface="Arial"/>
                <a:ea typeface="Arial"/>
                <a:cs typeface="Arial"/>
                <a:sym typeface="Arial"/>
              </a:rPr>
              <a:t>Une stratégie que tu veux partager avec ta communauté scolaire pour aider d’autres élèves à développer des compétences en santé mentale.</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BB4F82"/>
        </a:solidFill>
        <a:effectLst/>
      </p:bgPr>
    </p:bg>
    <p:spTree>
      <p:nvGrpSpPr>
        <p:cNvPr id="1" name=""/>
        <p:cNvGrpSpPr/>
        <p:nvPr/>
      </p:nvGrpSpPr>
      <p:grpSpPr>
        <a:xfrm>
          <a:off x="0" y="0"/>
          <a:ext cx="0" cy="0"/>
          <a:chOff x="0" y="0"/>
          <a:chExt cx="0" cy="0"/>
        </a:xfrm>
      </p:grpSpPr>
      <p:grpSp>
        <p:nvGrpSpPr>
          <p:cNvPr id="2" name="Group 2"/>
          <p:cNvGrpSpPr/>
          <p:nvPr/>
        </p:nvGrpSpPr>
        <p:grpSpPr>
          <a:xfrm>
            <a:off x="7763298" y="-743434"/>
            <a:ext cx="12326750" cy="12925308"/>
            <a:chOff x="0" y="0"/>
            <a:chExt cx="999867" cy="1048419"/>
          </a:xfrm>
        </p:grpSpPr>
        <p:sp>
          <p:nvSpPr>
            <p:cNvPr id="3" name="Freeform 3"/>
            <p:cNvSpPr/>
            <p:nvPr/>
          </p:nvSpPr>
          <p:spPr>
            <a:xfrm>
              <a:off x="0" y="0"/>
              <a:ext cx="999867" cy="1048419"/>
            </a:xfrm>
            <a:custGeom>
              <a:avLst/>
              <a:gdLst/>
              <a:ahLst/>
              <a:cxnLst/>
              <a:rect l="l" t="t" r="r" b="b"/>
              <a:pathLst>
                <a:path w="999867" h="1048419">
                  <a:moveTo>
                    <a:pt x="499934" y="0"/>
                  </a:moveTo>
                  <a:lnTo>
                    <a:pt x="596979" y="144449"/>
                  </a:lnTo>
                  <a:lnTo>
                    <a:pt x="749900" y="70231"/>
                  </a:lnTo>
                  <a:lnTo>
                    <a:pt x="765064" y="246205"/>
                  </a:lnTo>
                  <a:lnTo>
                    <a:pt x="932889" y="262105"/>
                  </a:lnTo>
                  <a:lnTo>
                    <a:pt x="862107" y="422452"/>
                  </a:lnTo>
                  <a:lnTo>
                    <a:pt x="999867" y="524209"/>
                  </a:lnTo>
                  <a:lnTo>
                    <a:pt x="862107" y="625966"/>
                  </a:lnTo>
                  <a:lnTo>
                    <a:pt x="932889" y="786314"/>
                  </a:lnTo>
                  <a:lnTo>
                    <a:pt x="765064" y="802214"/>
                  </a:lnTo>
                  <a:lnTo>
                    <a:pt x="749900" y="978188"/>
                  </a:lnTo>
                  <a:lnTo>
                    <a:pt x="596979" y="903969"/>
                  </a:lnTo>
                  <a:lnTo>
                    <a:pt x="499934" y="1048419"/>
                  </a:lnTo>
                  <a:lnTo>
                    <a:pt x="402889" y="903969"/>
                  </a:lnTo>
                  <a:lnTo>
                    <a:pt x="249967" y="978188"/>
                  </a:lnTo>
                  <a:lnTo>
                    <a:pt x="234803" y="802214"/>
                  </a:lnTo>
                  <a:lnTo>
                    <a:pt x="66978" y="786314"/>
                  </a:lnTo>
                  <a:lnTo>
                    <a:pt x="137760" y="625966"/>
                  </a:lnTo>
                  <a:lnTo>
                    <a:pt x="0" y="524209"/>
                  </a:lnTo>
                  <a:lnTo>
                    <a:pt x="137760" y="422452"/>
                  </a:lnTo>
                  <a:lnTo>
                    <a:pt x="66978" y="262105"/>
                  </a:lnTo>
                  <a:lnTo>
                    <a:pt x="234803" y="246205"/>
                  </a:lnTo>
                  <a:lnTo>
                    <a:pt x="249967" y="70231"/>
                  </a:lnTo>
                  <a:lnTo>
                    <a:pt x="402889" y="144449"/>
                  </a:lnTo>
                  <a:lnTo>
                    <a:pt x="499934" y="0"/>
                  </a:lnTo>
                  <a:close/>
                </a:path>
              </a:pathLst>
            </a:custGeom>
            <a:solidFill>
              <a:srgbClr val="DECBF1"/>
            </a:solidFill>
          </p:spPr>
          <p:txBody>
            <a:bodyPr/>
            <a:lstStyle/>
            <a:p>
              <a:endParaRPr lang="en-CA"/>
            </a:p>
          </p:txBody>
        </p:sp>
        <p:sp>
          <p:nvSpPr>
            <p:cNvPr id="4" name="TextBox 4"/>
            <p:cNvSpPr txBox="1"/>
            <p:nvPr/>
          </p:nvSpPr>
          <p:spPr>
            <a:xfrm>
              <a:off x="156229" y="116190"/>
              <a:ext cx="687409" cy="768413"/>
            </a:xfrm>
            <a:prstGeom prst="rect">
              <a:avLst/>
            </a:prstGeom>
          </p:spPr>
          <p:txBody>
            <a:bodyPr lIns="50800" tIns="50800" rIns="50800" bIns="50800" rtlCol="0" anchor="ctr"/>
            <a:lstStyle/>
            <a:p>
              <a:pPr algn="ctr">
                <a:lnSpc>
                  <a:spcPts val="2430"/>
                </a:lnSpc>
              </a:pPr>
              <a:endParaRPr/>
            </a:p>
          </p:txBody>
        </p:sp>
      </p:grpSp>
      <p:sp>
        <p:nvSpPr>
          <p:cNvPr id="5" name="Freeform 5"/>
          <p:cNvSpPr/>
          <p:nvPr/>
        </p:nvSpPr>
        <p:spPr>
          <a:xfrm>
            <a:off x="10048116" y="1478993"/>
            <a:ext cx="7757115" cy="8274256"/>
          </a:xfrm>
          <a:custGeom>
            <a:avLst/>
            <a:gdLst/>
            <a:ahLst/>
            <a:cxnLst/>
            <a:rect l="l" t="t" r="r" b="b"/>
            <a:pathLst>
              <a:path w="7757115" h="8274256">
                <a:moveTo>
                  <a:pt x="0" y="0"/>
                </a:moveTo>
                <a:lnTo>
                  <a:pt x="7757114" y="0"/>
                </a:lnTo>
                <a:lnTo>
                  <a:pt x="7757114" y="8274256"/>
                </a:lnTo>
                <a:lnTo>
                  <a:pt x="0" y="827425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CA"/>
          </a:p>
        </p:txBody>
      </p:sp>
      <p:sp>
        <p:nvSpPr>
          <p:cNvPr id="6" name="TextBox 6"/>
          <p:cNvSpPr txBox="1"/>
          <p:nvPr/>
        </p:nvSpPr>
        <p:spPr>
          <a:xfrm>
            <a:off x="0" y="380475"/>
            <a:ext cx="10271179" cy="2120837"/>
          </a:xfrm>
          <a:prstGeom prst="rect">
            <a:avLst/>
          </a:prstGeom>
        </p:spPr>
        <p:txBody>
          <a:bodyPr lIns="0" tIns="0" rIns="0" bIns="0" rtlCol="0" anchor="t">
            <a:spAutoFit/>
          </a:bodyPr>
          <a:lstStyle/>
          <a:p>
            <a:pPr algn="ctr">
              <a:lnSpc>
                <a:spcPts val="8140"/>
              </a:lnSpc>
              <a:spcBef>
                <a:spcPct val="0"/>
              </a:spcBef>
            </a:pPr>
            <a:r>
              <a:rPr lang="en-US" sz="6699">
                <a:solidFill>
                  <a:srgbClr val="C1E5F5"/>
                </a:solidFill>
                <a:latin typeface="Bryndan Write"/>
                <a:ea typeface="Bryndan Write"/>
                <a:cs typeface="Bryndan Write"/>
                <a:sym typeface="Bryndan Write"/>
              </a:rPr>
              <a:t>école et santé mentale... quel est le lien ?</a:t>
            </a:r>
          </a:p>
        </p:txBody>
      </p:sp>
      <p:sp>
        <p:nvSpPr>
          <p:cNvPr id="7" name="TextBox 7"/>
          <p:cNvSpPr txBox="1"/>
          <p:nvPr/>
        </p:nvSpPr>
        <p:spPr>
          <a:xfrm>
            <a:off x="1028700" y="3052982"/>
            <a:ext cx="3517756" cy="2804160"/>
          </a:xfrm>
          <a:prstGeom prst="rect">
            <a:avLst/>
          </a:prstGeom>
        </p:spPr>
        <p:txBody>
          <a:bodyPr lIns="0" tIns="0" rIns="0" bIns="0" rtlCol="0" anchor="t">
            <a:spAutoFit/>
          </a:bodyPr>
          <a:lstStyle/>
          <a:p>
            <a:pPr algn="ctr">
              <a:lnSpc>
                <a:spcPts val="3645"/>
              </a:lnSpc>
              <a:spcBef>
                <a:spcPct val="0"/>
              </a:spcBef>
            </a:pPr>
            <a:r>
              <a:rPr lang="en-US" sz="3000">
                <a:solidFill>
                  <a:srgbClr val="FFFFFF"/>
                </a:solidFill>
                <a:latin typeface="Arial"/>
                <a:ea typeface="Arial"/>
                <a:cs typeface="Arial"/>
                <a:sym typeface="Arial"/>
              </a:rPr>
              <a:t>Quels sont les éléments qui peuvent affecter la santé mentale et le bien-être des étudiants ?</a:t>
            </a:r>
          </a:p>
        </p:txBody>
      </p:sp>
      <p:sp>
        <p:nvSpPr>
          <p:cNvPr id="8" name="TextBox 8"/>
          <p:cNvSpPr txBox="1"/>
          <p:nvPr/>
        </p:nvSpPr>
        <p:spPr>
          <a:xfrm>
            <a:off x="4279020" y="5427276"/>
            <a:ext cx="3484277" cy="2346960"/>
          </a:xfrm>
          <a:prstGeom prst="rect">
            <a:avLst/>
          </a:prstGeom>
        </p:spPr>
        <p:txBody>
          <a:bodyPr lIns="0" tIns="0" rIns="0" bIns="0" rtlCol="0" anchor="t">
            <a:spAutoFit/>
          </a:bodyPr>
          <a:lstStyle/>
          <a:p>
            <a:pPr algn="ctr">
              <a:lnSpc>
                <a:spcPts val="3645"/>
              </a:lnSpc>
              <a:spcBef>
                <a:spcPct val="0"/>
              </a:spcBef>
            </a:pPr>
            <a:r>
              <a:rPr lang="en-US" sz="3000">
                <a:solidFill>
                  <a:srgbClr val="FFFFFF"/>
                </a:solidFill>
                <a:latin typeface="Arial"/>
                <a:ea typeface="Arial"/>
                <a:cs typeface="Arial"/>
                <a:sym typeface="Arial"/>
              </a:rPr>
              <a:t>Pourquoi est-il important de promouvoir la santé mentale et le bien-être à l’école ?</a:t>
            </a:r>
          </a:p>
        </p:txBody>
      </p:sp>
      <p:grpSp>
        <p:nvGrpSpPr>
          <p:cNvPr id="9" name="Group 9"/>
          <p:cNvGrpSpPr/>
          <p:nvPr/>
        </p:nvGrpSpPr>
        <p:grpSpPr>
          <a:xfrm>
            <a:off x="154408" y="8965174"/>
            <a:ext cx="6371325" cy="1117702"/>
            <a:chOff x="0" y="0"/>
            <a:chExt cx="8495100" cy="1490269"/>
          </a:xfrm>
        </p:grpSpPr>
        <p:grpSp>
          <p:nvGrpSpPr>
            <p:cNvPr id="10" name="Group 10"/>
            <p:cNvGrpSpPr/>
            <p:nvPr/>
          </p:nvGrpSpPr>
          <p:grpSpPr>
            <a:xfrm>
              <a:off x="0" y="0"/>
              <a:ext cx="8495100" cy="1490269"/>
              <a:chOff x="0" y="0"/>
              <a:chExt cx="1678045" cy="294374"/>
            </a:xfrm>
          </p:grpSpPr>
          <p:sp>
            <p:nvSpPr>
              <p:cNvPr id="11" name="Freeform 11"/>
              <p:cNvSpPr/>
              <p:nvPr/>
            </p:nvSpPr>
            <p:spPr>
              <a:xfrm>
                <a:off x="0" y="0"/>
                <a:ext cx="1678044" cy="294374"/>
              </a:xfrm>
              <a:custGeom>
                <a:avLst/>
                <a:gdLst/>
                <a:ahLst/>
                <a:cxnLst/>
                <a:rect l="l" t="t" r="r" b="b"/>
                <a:pathLst>
                  <a:path w="1678044" h="294374">
                    <a:moveTo>
                      <a:pt x="61971" y="0"/>
                    </a:moveTo>
                    <a:lnTo>
                      <a:pt x="1616073" y="0"/>
                    </a:lnTo>
                    <a:cubicBezTo>
                      <a:pt x="1650299" y="0"/>
                      <a:pt x="1678044" y="27745"/>
                      <a:pt x="1678044" y="61971"/>
                    </a:cubicBezTo>
                    <a:lnTo>
                      <a:pt x="1678044" y="232403"/>
                    </a:lnTo>
                    <a:cubicBezTo>
                      <a:pt x="1678044" y="248839"/>
                      <a:pt x="1671515" y="264601"/>
                      <a:pt x="1659894" y="276223"/>
                    </a:cubicBezTo>
                    <a:cubicBezTo>
                      <a:pt x="1648272" y="287845"/>
                      <a:pt x="1632509" y="294374"/>
                      <a:pt x="1616073" y="294374"/>
                    </a:cubicBezTo>
                    <a:lnTo>
                      <a:pt x="61971" y="294374"/>
                    </a:lnTo>
                    <a:cubicBezTo>
                      <a:pt x="45535" y="294374"/>
                      <a:pt x="29773" y="287845"/>
                      <a:pt x="18151" y="276223"/>
                    </a:cubicBezTo>
                    <a:cubicBezTo>
                      <a:pt x="6529" y="264601"/>
                      <a:pt x="0" y="248839"/>
                      <a:pt x="0" y="232403"/>
                    </a:cubicBezTo>
                    <a:lnTo>
                      <a:pt x="0" y="61971"/>
                    </a:lnTo>
                    <a:cubicBezTo>
                      <a:pt x="0" y="45535"/>
                      <a:pt x="6529" y="29773"/>
                      <a:pt x="18151" y="18151"/>
                    </a:cubicBezTo>
                    <a:cubicBezTo>
                      <a:pt x="29773" y="6529"/>
                      <a:pt x="45535" y="0"/>
                      <a:pt x="61971" y="0"/>
                    </a:cubicBezTo>
                    <a:close/>
                  </a:path>
                </a:pathLst>
              </a:custGeom>
              <a:solidFill>
                <a:srgbClr val="FFFFFF"/>
              </a:solidFill>
            </p:spPr>
            <p:txBody>
              <a:bodyPr/>
              <a:lstStyle/>
              <a:p>
                <a:endParaRPr lang="en-CA"/>
              </a:p>
            </p:txBody>
          </p:sp>
          <p:sp>
            <p:nvSpPr>
              <p:cNvPr id="12" name="TextBox 12"/>
              <p:cNvSpPr txBox="1"/>
              <p:nvPr/>
            </p:nvSpPr>
            <p:spPr>
              <a:xfrm>
                <a:off x="0" y="-47625"/>
                <a:ext cx="1678045" cy="341999"/>
              </a:xfrm>
              <a:prstGeom prst="rect">
                <a:avLst/>
              </a:prstGeom>
            </p:spPr>
            <p:txBody>
              <a:bodyPr lIns="50800" tIns="50800" rIns="50800" bIns="50800" rtlCol="0" anchor="ctr"/>
              <a:lstStyle/>
              <a:p>
                <a:pPr algn="ctr">
                  <a:lnSpc>
                    <a:spcPts val="2430"/>
                  </a:lnSpc>
                </a:pPr>
                <a:endParaRPr/>
              </a:p>
            </p:txBody>
          </p:sp>
        </p:grpSp>
        <p:sp>
          <p:nvSpPr>
            <p:cNvPr id="13" name="Freeform 13"/>
            <p:cNvSpPr/>
            <p:nvPr/>
          </p:nvSpPr>
          <p:spPr>
            <a:xfrm>
              <a:off x="514509" y="106298"/>
              <a:ext cx="7843301" cy="1277674"/>
            </a:xfrm>
            <a:custGeom>
              <a:avLst/>
              <a:gdLst/>
              <a:ahLst/>
              <a:cxnLst/>
              <a:rect l="l" t="t" r="r" b="b"/>
              <a:pathLst>
                <a:path w="7843301" h="1277674">
                  <a:moveTo>
                    <a:pt x="0" y="0"/>
                  </a:moveTo>
                  <a:lnTo>
                    <a:pt x="7843301" y="0"/>
                  </a:lnTo>
                  <a:lnTo>
                    <a:pt x="7843301" y="1277674"/>
                  </a:lnTo>
                  <a:lnTo>
                    <a:pt x="0" y="1277674"/>
                  </a:lnTo>
                  <a:lnTo>
                    <a:pt x="0" y="0"/>
                  </a:lnTo>
                  <a:close/>
                </a:path>
              </a:pathLst>
            </a:custGeom>
            <a:blipFill>
              <a:blip r:embed="rId5"/>
              <a:stretch>
                <a:fillRect t="-465" b="-465"/>
              </a:stretch>
            </a:blipFill>
          </p:spPr>
          <p:txBody>
            <a:bodyPr/>
            <a:lstStyle/>
            <a:p>
              <a:endParaRPr lang="en-CA"/>
            </a:p>
          </p:txBody>
        </p:sp>
      </p:gr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24384000" cy="13716000"/>
          </a:xfrm>
        </p:grpSpPr>
        <p:sp>
          <p:nvSpPr>
            <p:cNvPr id="3" name="Freeform 3"/>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lnTo>
                    <a:pt x="0" y="0"/>
                  </a:lnTo>
                  <a:close/>
                </a:path>
              </a:pathLst>
            </a:custGeom>
            <a:blipFill>
              <a:blip r:embed="rId2"/>
              <a:stretch>
                <a:fillRect/>
              </a:stretch>
            </a:blipFill>
          </p:spPr>
          <p:txBody>
            <a:bodyPr/>
            <a:lstStyle/>
            <a:p>
              <a:endParaRPr lang="en-CA"/>
            </a:p>
          </p:txBody>
        </p:sp>
      </p:grpSp>
      <p:sp>
        <p:nvSpPr>
          <p:cNvPr id="4" name="Freeform 4"/>
          <p:cNvSpPr/>
          <p:nvPr/>
        </p:nvSpPr>
        <p:spPr>
          <a:xfrm>
            <a:off x="416499" y="726476"/>
            <a:ext cx="6681424" cy="8135827"/>
          </a:xfrm>
          <a:custGeom>
            <a:avLst/>
            <a:gdLst/>
            <a:ahLst/>
            <a:cxnLst/>
            <a:rect l="l" t="t" r="r" b="b"/>
            <a:pathLst>
              <a:path w="6681424" h="8135827">
                <a:moveTo>
                  <a:pt x="0" y="0"/>
                </a:moveTo>
                <a:lnTo>
                  <a:pt x="6681424" y="0"/>
                </a:lnTo>
                <a:lnTo>
                  <a:pt x="6681424" y="8135827"/>
                </a:lnTo>
                <a:lnTo>
                  <a:pt x="0" y="813582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CA"/>
          </a:p>
        </p:txBody>
      </p:sp>
      <p:grpSp>
        <p:nvGrpSpPr>
          <p:cNvPr id="5" name="Group 5"/>
          <p:cNvGrpSpPr/>
          <p:nvPr/>
        </p:nvGrpSpPr>
        <p:grpSpPr>
          <a:xfrm>
            <a:off x="676505" y="1688837"/>
            <a:ext cx="6161412" cy="6889592"/>
            <a:chOff x="0" y="0"/>
            <a:chExt cx="8215216" cy="9186122"/>
          </a:xfrm>
        </p:grpSpPr>
        <p:sp>
          <p:nvSpPr>
            <p:cNvPr id="6" name="Freeform 6"/>
            <p:cNvSpPr/>
            <p:nvPr/>
          </p:nvSpPr>
          <p:spPr>
            <a:xfrm>
              <a:off x="0" y="0"/>
              <a:ext cx="8215216" cy="9186122"/>
            </a:xfrm>
            <a:custGeom>
              <a:avLst/>
              <a:gdLst/>
              <a:ahLst/>
              <a:cxnLst/>
              <a:rect l="l" t="t" r="r" b="b"/>
              <a:pathLst>
                <a:path w="8215216" h="9186122">
                  <a:moveTo>
                    <a:pt x="0" y="0"/>
                  </a:moveTo>
                  <a:lnTo>
                    <a:pt x="8215216" y="0"/>
                  </a:lnTo>
                  <a:lnTo>
                    <a:pt x="8215216" y="9186122"/>
                  </a:lnTo>
                  <a:lnTo>
                    <a:pt x="0" y="9186122"/>
                  </a:lnTo>
                  <a:close/>
                </a:path>
              </a:pathLst>
            </a:custGeom>
            <a:solidFill>
              <a:srgbClr val="000000">
                <a:alpha val="0"/>
              </a:srgbClr>
            </a:solidFill>
          </p:spPr>
          <p:txBody>
            <a:bodyPr/>
            <a:lstStyle/>
            <a:p>
              <a:endParaRPr lang="en-CA"/>
            </a:p>
          </p:txBody>
        </p:sp>
        <p:sp>
          <p:nvSpPr>
            <p:cNvPr id="7" name="TextBox 7"/>
            <p:cNvSpPr txBox="1"/>
            <p:nvPr/>
          </p:nvSpPr>
          <p:spPr>
            <a:xfrm>
              <a:off x="0" y="-85725"/>
              <a:ext cx="8215216" cy="9271847"/>
            </a:xfrm>
            <a:prstGeom prst="rect">
              <a:avLst/>
            </a:prstGeom>
          </p:spPr>
          <p:txBody>
            <a:bodyPr lIns="0" tIns="0" rIns="0" bIns="0" rtlCol="0" anchor="ctr"/>
            <a:lstStyle/>
            <a:p>
              <a:pPr algn="ctr">
                <a:lnSpc>
                  <a:spcPts val="5280"/>
                </a:lnSpc>
              </a:pPr>
              <a:r>
                <a:rPr lang="en-US" sz="4400" b="1">
                  <a:solidFill>
                    <a:srgbClr val="FFFFFF"/>
                  </a:solidFill>
                  <a:latin typeface="Arial Bold"/>
                  <a:ea typeface="Arial Bold"/>
                  <a:cs typeface="Arial Bold"/>
                  <a:sym typeface="Arial Bold"/>
                </a:rPr>
                <a:t>Comment pouvons-nous nous soutenir mutuellement pour utiliser </a:t>
              </a:r>
              <a:r>
                <a:rPr lang="en-US" sz="4400" b="1">
                  <a:solidFill>
                    <a:srgbClr val="F7E166"/>
                  </a:solidFill>
                  <a:latin typeface="Arial Bold"/>
                  <a:ea typeface="Arial Bold"/>
                  <a:cs typeface="Arial Bold"/>
                  <a:sym typeface="Arial Bold"/>
                </a:rPr>
                <a:t>des mécanismes d’adaptation sains</a:t>
              </a:r>
              <a:r>
                <a:rPr lang="en-US" sz="4400" b="1">
                  <a:solidFill>
                    <a:srgbClr val="FFFFFF"/>
                  </a:solidFill>
                  <a:latin typeface="Arial Bold"/>
                  <a:ea typeface="Arial Bold"/>
                  <a:cs typeface="Arial Bold"/>
                  <a:sym typeface="Arial Bold"/>
                </a:rPr>
                <a:t> </a:t>
              </a:r>
            </a:p>
            <a:p>
              <a:pPr algn="ctr">
                <a:lnSpc>
                  <a:spcPts val="5280"/>
                </a:lnSpc>
              </a:pPr>
              <a:r>
                <a:rPr lang="en-US" sz="4400" b="1">
                  <a:solidFill>
                    <a:srgbClr val="FFFFFF"/>
                  </a:solidFill>
                  <a:latin typeface="Arial Bold"/>
                  <a:ea typeface="Arial Bold"/>
                  <a:cs typeface="Arial Bold"/>
                  <a:sym typeface="Arial Bold"/>
                </a:rPr>
                <a:t>et maintenir notre bien-être mental?</a:t>
              </a:r>
              <a:r>
                <a:rPr lang="en-US" sz="4400" b="1">
                  <a:solidFill>
                    <a:srgbClr val="761D8F"/>
                  </a:solidFill>
                  <a:latin typeface="Arial Bold"/>
                  <a:ea typeface="Arial Bold"/>
                  <a:cs typeface="Arial Bold"/>
                  <a:sym typeface="Arial Bold"/>
                </a:rPr>
                <a:t> </a:t>
              </a:r>
            </a:p>
          </p:txBody>
        </p:sp>
      </p:grpSp>
      <p:sp>
        <p:nvSpPr>
          <p:cNvPr id="8" name="Freeform 8"/>
          <p:cNvSpPr/>
          <p:nvPr/>
        </p:nvSpPr>
        <p:spPr>
          <a:xfrm>
            <a:off x="6486600" y="8860483"/>
            <a:ext cx="5314800" cy="1219774"/>
          </a:xfrm>
          <a:custGeom>
            <a:avLst/>
            <a:gdLst/>
            <a:ahLst/>
            <a:cxnLst/>
            <a:rect l="l" t="t" r="r" b="b"/>
            <a:pathLst>
              <a:path w="5314800" h="1219774">
                <a:moveTo>
                  <a:pt x="0" y="0"/>
                </a:moveTo>
                <a:lnTo>
                  <a:pt x="5314800" y="0"/>
                </a:lnTo>
                <a:lnTo>
                  <a:pt x="5314800" y="1219774"/>
                </a:lnTo>
                <a:lnTo>
                  <a:pt x="0" y="121977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CA"/>
          </a:p>
        </p:txBody>
      </p:sp>
      <p:sp>
        <p:nvSpPr>
          <p:cNvPr id="9" name="TextBox 9"/>
          <p:cNvSpPr txBox="1"/>
          <p:nvPr/>
        </p:nvSpPr>
        <p:spPr>
          <a:xfrm>
            <a:off x="7818120" y="1072846"/>
            <a:ext cx="9035944" cy="4258270"/>
          </a:xfrm>
          <a:prstGeom prst="rect">
            <a:avLst/>
          </a:prstGeom>
        </p:spPr>
        <p:txBody>
          <a:bodyPr lIns="0" tIns="0" rIns="0" bIns="0" rtlCol="0" anchor="t">
            <a:spAutoFit/>
          </a:bodyPr>
          <a:lstStyle/>
          <a:p>
            <a:pPr algn="l">
              <a:lnSpc>
                <a:spcPts val="4340"/>
              </a:lnSpc>
              <a:spcBef>
                <a:spcPct val="0"/>
              </a:spcBef>
            </a:pPr>
            <a:r>
              <a:rPr lang="en-US" sz="3099">
                <a:solidFill>
                  <a:srgbClr val="61007D"/>
                </a:solidFill>
                <a:latin typeface="Lucidity Condensed"/>
                <a:ea typeface="Lucidity Condensed"/>
                <a:cs typeface="Lucidity Condensed"/>
                <a:sym typeface="Lucidity Condensed"/>
              </a:rPr>
              <a:t>Environnement social</a:t>
            </a:r>
          </a:p>
          <a:p>
            <a:pPr algn="l">
              <a:lnSpc>
                <a:spcPts val="2940"/>
              </a:lnSpc>
              <a:spcBef>
                <a:spcPct val="0"/>
              </a:spcBef>
            </a:pPr>
            <a:r>
              <a:rPr lang="en-US" sz="2100">
                <a:solidFill>
                  <a:srgbClr val="000000"/>
                </a:solidFill>
                <a:latin typeface="Arial"/>
                <a:ea typeface="Arial"/>
                <a:cs typeface="Arial"/>
                <a:sym typeface="Arial"/>
              </a:rPr>
              <a:t>C’est tout ce qui touche aux relations humaines dans l’école — entre le personnel et les élèves, entre les élèves eux-mêmes. Ça inclut ce qu’on voit, ce qu’on entend, et comment les gens interagissent.</a:t>
            </a:r>
          </a:p>
          <a:p>
            <a:pPr marL="453390" lvl="1" indent="-226695" algn="l">
              <a:lnSpc>
                <a:spcPts val="2940"/>
              </a:lnSpc>
              <a:buFont typeface="Arial"/>
              <a:buChar char="•"/>
            </a:pPr>
            <a:r>
              <a:rPr lang="en-US" sz="2100">
                <a:solidFill>
                  <a:srgbClr val="000000"/>
                </a:solidFill>
                <a:latin typeface="Arial"/>
                <a:ea typeface="Arial"/>
                <a:cs typeface="Arial"/>
                <a:sym typeface="Arial"/>
              </a:rPr>
              <a:t>Les politiques et règlements scolaires</a:t>
            </a:r>
          </a:p>
          <a:p>
            <a:pPr marL="453390" lvl="1" indent="-226695" algn="l">
              <a:lnSpc>
                <a:spcPts val="2940"/>
              </a:lnSpc>
              <a:buFont typeface="Arial"/>
              <a:buChar char="•"/>
            </a:pPr>
            <a:r>
              <a:rPr lang="en-US" sz="2100">
                <a:solidFill>
                  <a:srgbClr val="000000"/>
                </a:solidFill>
                <a:latin typeface="Arial"/>
                <a:ea typeface="Arial"/>
                <a:cs typeface="Arial"/>
                <a:sym typeface="Arial"/>
              </a:rPr>
              <a:t>Les clubs et groupes de soutien</a:t>
            </a:r>
          </a:p>
          <a:p>
            <a:pPr marL="453390" lvl="1" indent="-226695" algn="l">
              <a:lnSpc>
                <a:spcPts val="2940"/>
              </a:lnSpc>
              <a:buFont typeface="Arial"/>
              <a:buChar char="•"/>
            </a:pPr>
            <a:r>
              <a:rPr lang="en-US" sz="2100">
                <a:solidFill>
                  <a:srgbClr val="000000"/>
                </a:solidFill>
                <a:latin typeface="Arial"/>
                <a:ea typeface="Arial"/>
                <a:cs typeface="Arial"/>
                <a:sym typeface="Arial"/>
              </a:rPr>
              <a:t>Les valeurs véhiculées par l’école</a:t>
            </a:r>
          </a:p>
          <a:p>
            <a:pPr marL="453390" lvl="1" indent="-226695" algn="l">
              <a:lnSpc>
                <a:spcPts val="2940"/>
              </a:lnSpc>
              <a:buFont typeface="Arial"/>
              <a:buChar char="•"/>
            </a:pPr>
            <a:r>
              <a:rPr lang="en-US" sz="2100">
                <a:solidFill>
                  <a:srgbClr val="000000"/>
                </a:solidFill>
                <a:latin typeface="Arial"/>
                <a:ea typeface="Arial"/>
                <a:cs typeface="Arial"/>
                <a:sym typeface="Arial"/>
              </a:rPr>
              <a:t>Les moments informels entre élèves (comme les pauses ou les dîners)</a:t>
            </a:r>
          </a:p>
          <a:p>
            <a:pPr marL="453390" lvl="1" indent="-226695" algn="l">
              <a:lnSpc>
                <a:spcPts val="2940"/>
              </a:lnSpc>
              <a:buFont typeface="Arial"/>
              <a:buChar char="•"/>
            </a:pPr>
            <a:r>
              <a:rPr lang="en-US" sz="2100">
                <a:solidFill>
                  <a:srgbClr val="000000"/>
                </a:solidFill>
                <a:latin typeface="Arial"/>
                <a:ea typeface="Arial"/>
                <a:cs typeface="Arial"/>
                <a:sym typeface="Arial"/>
              </a:rPr>
              <a:t>Les normes sociales de l’école</a:t>
            </a:r>
          </a:p>
          <a:p>
            <a:pPr marL="453390" lvl="1" indent="-226695" algn="l">
              <a:lnSpc>
                <a:spcPts val="2940"/>
              </a:lnSpc>
              <a:buFont typeface="Arial"/>
              <a:buChar char="•"/>
            </a:pPr>
            <a:r>
              <a:rPr lang="en-US" sz="2100">
                <a:solidFill>
                  <a:srgbClr val="000000"/>
                </a:solidFill>
                <a:latin typeface="Arial"/>
                <a:ea typeface="Arial"/>
                <a:cs typeface="Arial"/>
                <a:sym typeface="Arial"/>
              </a:rPr>
              <a:t>La culture scolaire</a:t>
            </a:r>
          </a:p>
          <a:p>
            <a:pPr marL="453390" lvl="1" indent="-226695" algn="l">
              <a:lnSpc>
                <a:spcPts val="2940"/>
              </a:lnSpc>
              <a:buFont typeface="Arial"/>
              <a:buChar char="•"/>
            </a:pPr>
            <a:r>
              <a:rPr lang="en-US" sz="2100">
                <a:solidFill>
                  <a:srgbClr val="000000"/>
                </a:solidFill>
                <a:latin typeface="Arial"/>
                <a:ea typeface="Arial"/>
                <a:cs typeface="Arial"/>
                <a:sym typeface="Arial"/>
              </a:rPr>
              <a:t>Est-ce que chaque élève se sent accepté et à sa place?</a:t>
            </a:r>
          </a:p>
        </p:txBody>
      </p:sp>
      <p:sp>
        <p:nvSpPr>
          <p:cNvPr id="10" name="TextBox 10"/>
          <p:cNvSpPr txBox="1"/>
          <p:nvPr/>
        </p:nvSpPr>
        <p:spPr>
          <a:xfrm>
            <a:off x="7818120" y="5351145"/>
            <a:ext cx="10262503" cy="3515320"/>
          </a:xfrm>
          <a:prstGeom prst="rect">
            <a:avLst/>
          </a:prstGeom>
        </p:spPr>
        <p:txBody>
          <a:bodyPr lIns="0" tIns="0" rIns="0" bIns="0" rtlCol="0" anchor="t">
            <a:spAutoFit/>
          </a:bodyPr>
          <a:lstStyle/>
          <a:p>
            <a:pPr algn="l">
              <a:lnSpc>
                <a:spcPts val="4340"/>
              </a:lnSpc>
              <a:spcBef>
                <a:spcPct val="0"/>
              </a:spcBef>
            </a:pPr>
            <a:r>
              <a:rPr lang="en-US" sz="3099">
                <a:solidFill>
                  <a:srgbClr val="61007D"/>
                </a:solidFill>
                <a:latin typeface="Lucidity Condensed"/>
                <a:ea typeface="Lucidity Condensed"/>
                <a:cs typeface="Lucidity Condensed"/>
                <a:sym typeface="Lucidity Condensed"/>
              </a:rPr>
              <a:t>Environnement physique</a:t>
            </a:r>
          </a:p>
          <a:p>
            <a:pPr algn="l">
              <a:lnSpc>
                <a:spcPts val="2940"/>
              </a:lnSpc>
              <a:spcBef>
                <a:spcPct val="0"/>
              </a:spcBef>
            </a:pPr>
            <a:r>
              <a:rPr lang="en-US" sz="2100">
                <a:solidFill>
                  <a:srgbClr val="000000"/>
                </a:solidFill>
                <a:latin typeface="Arial"/>
                <a:ea typeface="Arial"/>
                <a:cs typeface="Arial"/>
                <a:sym typeface="Arial"/>
              </a:rPr>
              <a:t>C’est l’espace concret, ce qu’on peut toucher et voir :</a:t>
            </a:r>
          </a:p>
          <a:p>
            <a:pPr marL="453390" lvl="1" indent="-226695" algn="l">
              <a:lnSpc>
                <a:spcPts val="2940"/>
              </a:lnSpc>
              <a:buFont typeface="Arial"/>
              <a:buChar char="•"/>
            </a:pPr>
            <a:r>
              <a:rPr lang="en-US" sz="2100">
                <a:solidFill>
                  <a:srgbClr val="000000"/>
                </a:solidFill>
                <a:latin typeface="Arial"/>
                <a:ea typeface="Arial"/>
                <a:cs typeface="Arial"/>
                <a:sym typeface="Arial"/>
              </a:rPr>
              <a:t>Le bâtiment : les murs, les corridors, les toilettes, les classes, les bureaux</a:t>
            </a:r>
          </a:p>
          <a:p>
            <a:pPr marL="453390" lvl="1" indent="-226695" algn="l">
              <a:lnSpc>
                <a:spcPts val="2940"/>
              </a:lnSpc>
              <a:buFont typeface="Arial"/>
              <a:buChar char="•"/>
            </a:pPr>
            <a:r>
              <a:rPr lang="en-US" sz="2100">
                <a:solidFill>
                  <a:srgbClr val="000000"/>
                </a:solidFill>
                <a:latin typeface="Arial"/>
                <a:ea typeface="Arial"/>
                <a:cs typeface="Arial"/>
                <a:sym typeface="Arial"/>
              </a:rPr>
              <a:t>Les terrains extérieurs : cours de récré, champs, arbres, jardins</a:t>
            </a:r>
          </a:p>
          <a:p>
            <a:pPr marL="453390" lvl="1" indent="-226695" algn="l">
              <a:lnSpc>
                <a:spcPts val="2940"/>
              </a:lnSpc>
              <a:buFont typeface="Arial"/>
              <a:buChar char="•"/>
            </a:pPr>
            <a:r>
              <a:rPr lang="en-US" sz="2100">
                <a:solidFill>
                  <a:srgbClr val="000000"/>
                </a:solidFill>
                <a:latin typeface="Arial"/>
                <a:ea typeface="Arial"/>
                <a:cs typeface="Arial"/>
                <a:sym typeface="Arial"/>
              </a:rPr>
              <a:t>L’équipement : gymnase, art, musique — tout ce qui est à l’intérieur ou autour de l’école</a:t>
            </a:r>
          </a:p>
          <a:p>
            <a:pPr marL="453390" lvl="1" indent="-226695" algn="l">
              <a:lnSpc>
                <a:spcPts val="2940"/>
              </a:lnSpc>
              <a:buFont typeface="Arial"/>
              <a:buChar char="•"/>
            </a:pPr>
            <a:r>
              <a:rPr lang="en-US" sz="2100">
                <a:solidFill>
                  <a:srgbClr val="000000"/>
                </a:solidFill>
                <a:latin typeface="Arial"/>
                <a:ea typeface="Arial"/>
                <a:cs typeface="Arial"/>
                <a:sym typeface="Arial"/>
              </a:rPr>
              <a:t>L’hygiène et la propreté</a:t>
            </a:r>
          </a:p>
          <a:p>
            <a:pPr marL="453390" lvl="1" indent="-226695" algn="l">
              <a:lnSpc>
                <a:spcPts val="2940"/>
              </a:lnSpc>
              <a:buFont typeface="Arial"/>
              <a:buChar char="•"/>
            </a:pPr>
            <a:r>
              <a:rPr lang="en-US" sz="2100">
                <a:solidFill>
                  <a:srgbClr val="000000"/>
                </a:solidFill>
                <a:latin typeface="Arial"/>
                <a:ea typeface="Arial"/>
                <a:cs typeface="Arial"/>
                <a:sym typeface="Arial"/>
              </a:rPr>
              <a:t>La qualité de l’air</a:t>
            </a:r>
          </a:p>
          <a:p>
            <a:pPr marL="453390" lvl="1" indent="-226695" algn="l">
              <a:lnSpc>
                <a:spcPts val="2940"/>
              </a:lnSpc>
              <a:buFont typeface="Arial"/>
              <a:buChar char="•"/>
            </a:pPr>
            <a:r>
              <a:rPr lang="en-US" sz="2100">
                <a:solidFill>
                  <a:srgbClr val="000000"/>
                </a:solidFill>
                <a:latin typeface="Arial"/>
                <a:ea typeface="Arial"/>
                <a:cs typeface="Arial"/>
                <a:sym typeface="Arial"/>
              </a:rPr>
              <a:t>Les espaces où on peut manger sainement</a:t>
            </a:r>
          </a:p>
        </p:txBody>
      </p:sp>
      <p:grpSp>
        <p:nvGrpSpPr>
          <p:cNvPr id="11" name="Group 11"/>
          <p:cNvGrpSpPr/>
          <p:nvPr/>
        </p:nvGrpSpPr>
        <p:grpSpPr>
          <a:xfrm>
            <a:off x="5958337" y="8963313"/>
            <a:ext cx="6371325" cy="1117702"/>
            <a:chOff x="0" y="0"/>
            <a:chExt cx="8495100" cy="1490269"/>
          </a:xfrm>
        </p:grpSpPr>
        <p:grpSp>
          <p:nvGrpSpPr>
            <p:cNvPr id="12" name="Group 12"/>
            <p:cNvGrpSpPr/>
            <p:nvPr/>
          </p:nvGrpSpPr>
          <p:grpSpPr>
            <a:xfrm>
              <a:off x="0" y="0"/>
              <a:ext cx="8495100" cy="1490269"/>
              <a:chOff x="0" y="0"/>
              <a:chExt cx="1678045" cy="294374"/>
            </a:xfrm>
          </p:grpSpPr>
          <p:sp>
            <p:nvSpPr>
              <p:cNvPr id="13" name="Freeform 13"/>
              <p:cNvSpPr/>
              <p:nvPr/>
            </p:nvSpPr>
            <p:spPr>
              <a:xfrm>
                <a:off x="0" y="0"/>
                <a:ext cx="1678044" cy="294374"/>
              </a:xfrm>
              <a:custGeom>
                <a:avLst/>
                <a:gdLst/>
                <a:ahLst/>
                <a:cxnLst/>
                <a:rect l="l" t="t" r="r" b="b"/>
                <a:pathLst>
                  <a:path w="1678044" h="294374">
                    <a:moveTo>
                      <a:pt x="61971" y="0"/>
                    </a:moveTo>
                    <a:lnTo>
                      <a:pt x="1616073" y="0"/>
                    </a:lnTo>
                    <a:cubicBezTo>
                      <a:pt x="1650299" y="0"/>
                      <a:pt x="1678044" y="27745"/>
                      <a:pt x="1678044" y="61971"/>
                    </a:cubicBezTo>
                    <a:lnTo>
                      <a:pt x="1678044" y="232403"/>
                    </a:lnTo>
                    <a:cubicBezTo>
                      <a:pt x="1678044" y="248839"/>
                      <a:pt x="1671515" y="264601"/>
                      <a:pt x="1659894" y="276223"/>
                    </a:cubicBezTo>
                    <a:cubicBezTo>
                      <a:pt x="1648272" y="287845"/>
                      <a:pt x="1632509" y="294374"/>
                      <a:pt x="1616073" y="294374"/>
                    </a:cubicBezTo>
                    <a:lnTo>
                      <a:pt x="61971" y="294374"/>
                    </a:lnTo>
                    <a:cubicBezTo>
                      <a:pt x="45535" y="294374"/>
                      <a:pt x="29773" y="287845"/>
                      <a:pt x="18151" y="276223"/>
                    </a:cubicBezTo>
                    <a:cubicBezTo>
                      <a:pt x="6529" y="264601"/>
                      <a:pt x="0" y="248839"/>
                      <a:pt x="0" y="232403"/>
                    </a:cubicBezTo>
                    <a:lnTo>
                      <a:pt x="0" y="61971"/>
                    </a:lnTo>
                    <a:cubicBezTo>
                      <a:pt x="0" y="45535"/>
                      <a:pt x="6529" y="29773"/>
                      <a:pt x="18151" y="18151"/>
                    </a:cubicBezTo>
                    <a:cubicBezTo>
                      <a:pt x="29773" y="6529"/>
                      <a:pt x="45535" y="0"/>
                      <a:pt x="61971" y="0"/>
                    </a:cubicBezTo>
                    <a:close/>
                  </a:path>
                </a:pathLst>
              </a:custGeom>
              <a:solidFill>
                <a:srgbClr val="FFFFFF"/>
              </a:solidFill>
            </p:spPr>
            <p:txBody>
              <a:bodyPr/>
              <a:lstStyle/>
              <a:p>
                <a:endParaRPr lang="en-CA"/>
              </a:p>
            </p:txBody>
          </p:sp>
          <p:sp>
            <p:nvSpPr>
              <p:cNvPr id="14" name="TextBox 14"/>
              <p:cNvSpPr txBox="1"/>
              <p:nvPr/>
            </p:nvSpPr>
            <p:spPr>
              <a:xfrm>
                <a:off x="0" y="-47625"/>
                <a:ext cx="1678045" cy="341999"/>
              </a:xfrm>
              <a:prstGeom prst="rect">
                <a:avLst/>
              </a:prstGeom>
            </p:spPr>
            <p:txBody>
              <a:bodyPr lIns="50800" tIns="50800" rIns="50800" bIns="50800" rtlCol="0" anchor="ctr"/>
              <a:lstStyle/>
              <a:p>
                <a:pPr algn="ctr">
                  <a:lnSpc>
                    <a:spcPts val="2430"/>
                  </a:lnSpc>
                </a:pPr>
                <a:endParaRPr/>
              </a:p>
            </p:txBody>
          </p:sp>
        </p:grpSp>
        <p:sp>
          <p:nvSpPr>
            <p:cNvPr id="15" name="Freeform 15"/>
            <p:cNvSpPr/>
            <p:nvPr/>
          </p:nvSpPr>
          <p:spPr>
            <a:xfrm>
              <a:off x="514509" y="106298"/>
              <a:ext cx="7843301" cy="1277674"/>
            </a:xfrm>
            <a:custGeom>
              <a:avLst/>
              <a:gdLst/>
              <a:ahLst/>
              <a:cxnLst/>
              <a:rect l="l" t="t" r="r" b="b"/>
              <a:pathLst>
                <a:path w="7843301" h="1277674">
                  <a:moveTo>
                    <a:pt x="0" y="0"/>
                  </a:moveTo>
                  <a:lnTo>
                    <a:pt x="7843301" y="0"/>
                  </a:lnTo>
                  <a:lnTo>
                    <a:pt x="7843301" y="1277674"/>
                  </a:lnTo>
                  <a:lnTo>
                    <a:pt x="0" y="1277674"/>
                  </a:lnTo>
                  <a:lnTo>
                    <a:pt x="0" y="0"/>
                  </a:lnTo>
                  <a:close/>
                </a:path>
              </a:pathLst>
            </a:custGeom>
            <a:blipFill>
              <a:blip r:embed="rId7"/>
              <a:stretch>
                <a:fillRect t="-465" b="-465"/>
              </a:stretch>
            </a:blipFill>
          </p:spPr>
          <p:txBody>
            <a:bodyPr/>
            <a:lstStyle/>
            <a:p>
              <a:endParaRPr lang="en-CA"/>
            </a:p>
          </p:txBody>
        </p:sp>
      </p:gr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24384000" cy="13716000"/>
          </a:xfrm>
        </p:grpSpPr>
        <p:sp>
          <p:nvSpPr>
            <p:cNvPr id="3" name="Freeform 3"/>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lnTo>
                    <a:pt x="0" y="0"/>
                  </a:lnTo>
                  <a:close/>
                </a:path>
              </a:pathLst>
            </a:custGeom>
            <a:blipFill>
              <a:blip r:embed="rId2"/>
              <a:stretch>
                <a:fillRect/>
              </a:stretch>
            </a:blipFill>
          </p:spPr>
          <p:txBody>
            <a:bodyPr/>
            <a:lstStyle/>
            <a:p>
              <a:endParaRPr lang="en-CA"/>
            </a:p>
          </p:txBody>
        </p:sp>
      </p:grpSp>
      <p:sp>
        <p:nvSpPr>
          <p:cNvPr id="4" name="Freeform 4"/>
          <p:cNvSpPr/>
          <p:nvPr/>
        </p:nvSpPr>
        <p:spPr>
          <a:xfrm>
            <a:off x="6486600" y="8860483"/>
            <a:ext cx="5314800" cy="1219774"/>
          </a:xfrm>
          <a:custGeom>
            <a:avLst/>
            <a:gdLst/>
            <a:ahLst/>
            <a:cxnLst/>
            <a:rect l="l" t="t" r="r" b="b"/>
            <a:pathLst>
              <a:path w="5314800" h="1219774">
                <a:moveTo>
                  <a:pt x="0" y="0"/>
                </a:moveTo>
                <a:lnTo>
                  <a:pt x="5314800" y="0"/>
                </a:lnTo>
                <a:lnTo>
                  <a:pt x="5314800" y="1219774"/>
                </a:lnTo>
                <a:lnTo>
                  <a:pt x="0" y="121977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CA"/>
          </a:p>
        </p:txBody>
      </p:sp>
      <p:sp>
        <p:nvSpPr>
          <p:cNvPr id="5" name="Freeform 5"/>
          <p:cNvSpPr/>
          <p:nvPr/>
        </p:nvSpPr>
        <p:spPr>
          <a:xfrm>
            <a:off x="2088416" y="1471506"/>
            <a:ext cx="7447429" cy="5497557"/>
          </a:xfrm>
          <a:custGeom>
            <a:avLst/>
            <a:gdLst/>
            <a:ahLst/>
            <a:cxnLst/>
            <a:rect l="l" t="t" r="r" b="b"/>
            <a:pathLst>
              <a:path w="7447429" h="5497557">
                <a:moveTo>
                  <a:pt x="0" y="0"/>
                </a:moveTo>
                <a:lnTo>
                  <a:pt x="7447429" y="0"/>
                </a:lnTo>
                <a:lnTo>
                  <a:pt x="7447429" y="5497557"/>
                </a:lnTo>
                <a:lnTo>
                  <a:pt x="0" y="5497557"/>
                </a:lnTo>
                <a:lnTo>
                  <a:pt x="0" y="0"/>
                </a:lnTo>
                <a:close/>
              </a:path>
            </a:pathLst>
          </a:custGeom>
          <a:blipFill>
            <a:blip r:embed="rId5">
              <a:extLst>
                <a:ext uri="{96DAC541-7B7A-43D3-8B79-37D633B846F1}">
                  <asvg:svgBlip xmlns:asvg="http://schemas.microsoft.com/office/drawing/2016/SVG/main" r:embed="rId6"/>
                </a:ext>
              </a:extLst>
            </a:blip>
            <a:stretch>
              <a:fillRect t="-64" b="-64"/>
            </a:stretch>
          </a:blipFill>
        </p:spPr>
        <p:txBody>
          <a:bodyPr/>
          <a:lstStyle/>
          <a:p>
            <a:endParaRPr lang="en-CA"/>
          </a:p>
        </p:txBody>
      </p:sp>
      <p:grpSp>
        <p:nvGrpSpPr>
          <p:cNvPr id="6" name="Group 6"/>
          <p:cNvGrpSpPr/>
          <p:nvPr/>
        </p:nvGrpSpPr>
        <p:grpSpPr>
          <a:xfrm>
            <a:off x="3131103" y="2997985"/>
            <a:ext cx="5362054" cy="2016920"/>
            <a:chOff x="0" y="0"/>
            <a:chExt cx="7149405" cy="2689227"/>
          </a:xfrm>
        </p:grpSpPr>
        <p:sp>
          <p:nvSpPr>
            <p:cNvPr id="7" name="Freeform 7"/>
            <p:cNvSpPr/>
            <p:nvPr/>
          </p:nvSpPr>
          <p:spPr>
            <a:xfrm>
              <a:off x="0" y="0"/>
              <a:ext cx="7149405" cy="2689227"/>
            </a:xfrm>
            <a:custGeom>
              <a:avLst/>
              <a:gdLst/>
              <a:ahLst/>
              <a:cxnLst/>
              <a:rect l="l" t="t" r="r" b="b"/>
              <a:pathLst>
                <a:path w="7149405" h="2689227">
                  <a:moveTo>
                    <a:pt x="0" y="0"/>
                  </a:moveTo>
                  <a:lnTo>
                    <a:pt x="7149405" y="0"/>
                  </a:lnTo>
                  <a:lnTo>
                    <a:pt x="7149405" y="2689227"/>
                  </a:lnTo>
                  <a:lnTo>
                    <a:pt x="0" y="2689227"/>
                  </a:lnTo>
                  <a:close/>
                </a:path>
              </a:pathLst>
            </a:custGeom>
            <a:solidFill>
              <a:srgbClr val="000000">
                <a:alpha val="0"/>
              </a:srgbClr>
            </a:solidFill>
          </p:spPr>
          <p:txBody>
            <a:bodyPr/>
            <a:lstStyle/>
            <a:p>
              <a:endParaRPr lang="en-CA"/>
            </a:p>
          </p:txBody>
        </p:sp>
        <p:sp>
          <p:nvSpPr>
            <p:cNvPr id="8" name="TextBox 8"/>
            <p:cNvSpPr txBox="1"/>
            <p:nvPr/>
          </p:nvSpPr>
          <p:spPr>
            <a:xfrm>
              <a:off x="0" y="-38100"/>
              <a:ext cx="7149405" cy="2727327"/>
            </a:xfrm>
            <a:prstGeom prst="rect">
              <a:avLst/>
            </a:prstGeom>
          </p:spPr>
          <p:txBody>
            <a:bodyPr lIns="0" tIns="0" rIns="0" bIns="0" rtlCol="0" anchor="ctr"/>
            <a:lstStyle/>
            <a:p>
              <a:pPr algn="ctr">
                <a:lnSpc>
                  <a:spcPts val="4319"/>
                </a:lnSpc>
              </a:pPr>
              <a:r>
                <a:rPr lang="en-US" sz="3999" b="1">
                  <a:solidFill>
                    <a:srgbClr val="761D8F"/>
                  </a:solidFill>
                  <a:latin typeface="Arial Bold"/>
                  <a:ea typeface="Arial Bold"/>
                  <a:cs typeface="Arial Bold"/>
                  <a:sym typeface="Arial Bold"/>
                </a:rPr>
                <a:t>Discussion</a:t>
              </a:r>
            </a:p>
          </p:txBody>
        </p:sp>
      </p:grpSp>
      <p:sp>
        <p:nvSpPr>
          <p:cNvPr id="9" name="TextBox 9"/>
          <p:cNvSpPr txBox="1"/>
          <p:nvPr/>
        </p:nvSpPr>
        <p:spPr>
          <a:xfrm>
            <a:off x="9798940" y="2718596"/>
            <a:ext cx="6115138" cy="4980940"/>
          </a:xfrm>
          <a:prstGeom prst="rect">
            <a:avLst/>
          </a:prstGeom>
        </p:spPr>
        <p:txBody>
          <a:bodyPr lIns="0" tIns="0" rIns="0" bIns="0" rtlCol="0" anchor="t">
            <a:spAutoFit/>
          </a:bodyPr>
          <a:lstStyle/>
          <a:p>
            <a:pPr algn="ctr">
              <a:lnSpc>
                <a:spcPts val="4759"/>
              </a:lnSpc>
            </a:pPr>
            <a:r>
              <a:rPr lang="en-US" sz="3399">
                <a:solidFill>
                  <a:srgbClr val="000000"/>
                </a:solidFill>
                <a:latin typeface="Arial"/>
                <a:ea typeface="Arial"/>
                <a:cs typeface="Arial"/>
                <a:sym typeface="Arial"/>
              </a:rPr>
              <a:t>Sécuritaire</a:t>
            </a:r>
          </a:p>
          <a:p>
            <a:pPr algn="ctr">
              <a:lnSpc>
                <a:spcPts val="4759"/>
              </a:lnSpc>
            </a:pPr>
            <a:r>
              <a:rPr lang="en-US" sz="3399">
                <a:solidFill>
                  <a:srgbClr val="000000"/>
                </a:solidFill>
                <a:latin typeface="Arial"/>
                <a:ea typeface="Arial"/>
                <a:cs typeface="Arial"/>
                <a:sym typeface="Arial"/>
              </a:rPr>
              <a:t>Accueillant</a:t>
            </a:r>
          </a:p>
          <a:p>
            <a:pPr algn="ctr">
              <a:lnSpc>
                <a:spcPts val="4759"/>
              </a:lnSpc>
            </a:pPr>
            <a:r>
              <a:rPr lang="en-US" sz="3399">
                <a:solidFill>
                  <a:srgbClr val="000000"/>
                </a:solidFill>
                <a:latin typeface="Arial"/>
                <a:ea typeface="Arial"/>
                <a:cs typeface="Arial"/>
                <a:sym typeface="Arial"/>
              </a:rPr>
              <a:t>Acceptant</a:t>
            </a:r>
          </a:p>
          <a:p>
            <a:pPr algn="ctr">
              <a:lnSpc>
                <a:spcPts val="4759"/>
              </a:lnSpc>
            </a:pPr>
            <a:r>
              <a:rPr lang="en-US" sz="3399">
                <a:solidFill>
                  <a:srgbClr val="000000"/>
                </a:solidFill>
                <a:latin typeface="Arial"/>
                <a:ea typeface="Arial"/>
                <a:cs typeface="Arial"/>
                <a:sym typeface="Arial"/>
              </a:rPr>
              <a:t>Respectueux</a:t>
            </a:r>
          </a:p>
          <a:p>
            <a:pPr algn="ctr">
              <a:lnSpc>
                <a:spcPts val="4759"/>
              </a:lnSpc>
            </a:pPr>
            <a:r>
              <a:rPr lang="en-US" sz="3399">
                <a:solidFill>
                  <a:srgbClr val="000000"/>
                </a:solidFill>
                <a:latin typeface="Arial"/>
                <a:ea typeface="Arial"/>
                <a:cs typeface="Arial"/>
                <a:sym typeface="Arial"/>
              </a:rPr>
              <a:t>En relation</a:t>
            </a:r>
          </a:p>
          <a:p>
            <a:pPr algn="ctr">
              <a:lnSpc>
                <a:spcPts val="4759"/>
              </a:lnSpc>
            </a:pPr>
            <a:r>
              <a:rPr lang="en-US" sz="3399">
                <a:solidFill>
                  <a:srgbClr val="000000"/>
                </a:solidFill>
                <a:latin typeface="Arial"/>
                <a:ea typeface="Arial"/>
                <a:cs typeface="Arial"/>
                <a:sym typeface="Arial"/>
              </a:rPr>
              <a:t>Valorisé</a:t>
            </a:r>
          </a:p>
          <a:p>
            <a:pPr algn="ctr">
              <a:lnSpc>
                <a:spcPts val="4759"/>
              </a:lnSpc>
            </a:pPr>
            <a:r>
              <a:rPr lang="en-US" sz="3399">
                <a:solidFill>
                  <a:srgbClr val="000000"/>
                </a:solidFill>
                <a:latin typeface="Arial"/>
                <a:ea typeface="Arial"/>
                <a:cs typeface="Arial"/>
                <a:sym typeface="Arial"/>
              </a:rPr>
              <a:t>Fait sentir qu’ils y ont leur place</a:t>
            </a:r>
          </a:p>
          <a:p>
            <a:pPr algn="ctr">
              <a:lnSpc>
                <a:spcPts val="4759"/>
              </a:lnSpc>
            </a:pPr>
            <a:r>
              <a:rPr lang="en-US" sz="3399">
                <a:solidFill>
                  <a:srgbClr val="000000"/>
                </a:solidFill>
                <a:latin typeface="Arial"/>
                <a:ea typeface="Arial"/>
                <a:cs typeface="Arial"/>
                <a:sym typeface="Arial"/>
              </a:rPr>
              <a:t>Confortable</a:t>
            </a:r>
          </a:p>
        </p:txBody>
      </p:sp>
      <p:grpSp>
        <p:nvGrpSpPr>
          <p:cNvPr id="10" name="Group 10"/>
          <p:cNvGrpSpPr/>
          <p:nvPr/>
        </p:nvGrpSpPr>
        <p:grpSpPr>
          <a:xfrm>
            <a:off x="5958337" y="8911519"/>
            <a:ext cx="6371325" cy="1117702"/>
            <a:chOff x="0" y="0"/>
            <a:chExt cx="8495100" cy="1490269"/>
          </a:xfrm>
        </p:grpSpPr>
        <p:grpSp>
          <p:nvGrpSpPr>
            <p:cNvPr id="11" name="Group 11"/>
            <p:cNvGrpSpPr/>
            <p:nvPr/>
          </p:nvGrpSpPr>
          <p:grpSpPr>
            <a:xfrm>
              <a:off x="0" y="0"/>
              <a:ext cx="8495100" cy="1490269"/>
              <a:chOff x="0" y="0"/>
              <a:chExt cx="1678045" cy="294374"/>
            </a:xfrm>
          </p:grpSpPr>
          <p:sp>
            <p:nvSpPr>
              <p:cNvPr id="12" name="Freeform 12"/>
              <p:cNvSpPr/>
              <p:nvPr/>
            </p:nvSpPr>
            <p:spPr>
              <a:xfrm>
                <a:off x="0" y="0"/>
                <a:ext cx="1678044" cy="294374"/>
              </a:xfrm>
              <a:custGeom>
                <a:avLst/>
                <a:gdLst/>
                <a:ahLst/>
                <a:cxnLst/>
                <a:rect l="l" t="t" r="r" b="b"/>
                <a:pathLst>
                  <a:path w="1678044" h="294374">
                    <a:moveTo>
                      <a:pt x="61971" y="0"/>
                    </a:moveTo>
                    <a:lnTo>
                      <a:pt x="1616073" y="0"/>
                    </a:lnTo>
                    <a:cubicBezTo>
                      <a:pt x="1650299" y="0"/>
                      <a:pt x="1678044" y="27745"/>
                      <a:pt x="1678044" y="61971"/>
                    </a:cubicBezTo>
                    <a:lnTo>
                      <a:pt x="1678044" y="232403"/>
                    </a:lnTo>
                    <a:cubicBezTo>
                      <a:pt x="1678044" y="248839"/>
                      <a:pt x="1671515" y="264601"/>
                      <a:pt x="1659894" y="276223"/>
                    </a:cubicBezTo>
                    <a:cubicBezTo>
                      <a:pt x="1648272" y="287845"/>
                      <a:pt x="1632509" y="294374"/>
                      <a:pt x="1616073" y="294374"/>
                    </a:cubicBezTo>
                    <a:lnTo>
                      <a:pt x="61971" y="294374"/>
                    </a:lnTo>
                    <a:cubicBezTo>
                      <a:pt x="45535" y="294374"/>
                      <a:pt x="29773" y="287845"/>
                      <a:pt x="18151" y="276223"/>
                    </a:cubicBezTo>
                    <a:cubicBezTo>
                      <a:pt x="6529" y="264601"/>
                      <a:pt x="0" y="248839"/>
                      <a:pt x="0" y="232403"/>
                    </a:cubicBezTo>
                    <a:lnTo>
                      <a:pt x="0" y="61971"/>
                    </a:lnTo>
                    <a:cubicBezTo>
                      <a:pt x="0" y="45535"/>
                      <a:pt x="6529" y="29773"/>
                      <a:pt x="18151" y="18151"/>
                    </a:cubicBezTo>
                    <a:cubicBezTo>
                      <a:pt x="29773" y="6529"/>
                      <a:pt x="45535" y="0"/>
                      <a:pt x="61971" y="0"/>
                    </a:cubicBezTo>
                    <a:close/>
                  </a:path>
                </a:pathLst>
              </a:custGeom>
              <a:solidFill>
                <a:srgbClr val="FFFFFF"/>
              </a:solidFill>
            </p:spPr>
            <p:txBody>
              <a:bodyPr/>
              <a:lstStyle/>
              <a:p>
                <a:endParaRPr lang="en-CA"/>
              </a:p>
            </p:txBody>
          </p:sp>
          <p:sp>
            <p:nvSpPr>
              <p:cNvPr id="13" name="TextBox 13"/>
              <p:cNvSpPr txBox="1"/>
              <p:nvPr/>
            </p:nvSpPr>
            <p:spPr>
              <a:xfrm>
                <a:off x="0" y="-47625"/>
                <a:ext cx="1678045" cy="341999"/>
              </a:xfrm>
              <a:prstGeom prst="rect">
                <a:avLst/>
              </a:prstGeom>
            </p:spPr>
            <p:txBody>
              <a:bodyPr lIns="50800" tIns="50800" rIns="50800" bIns="50800" rtlCol="0" anchor="ctr"/>
              <a:lstStyle/>
              <a:p>
                <a:pPr algn="ctr">
                  <a:lnSpc>
                    <a:spcPts val="2430"/>
                  </a:lnSpc>
                </a:pPr>
                <a:endParaRPr/>
              </a:p>
            </p:txBody>
          </p:sp>
        </p:grpSp>
        <p:sp>
          <p:nvSpPr>
            <p:cNvPr id="14" name="Freeform 14"/>
            <p:cNvSpPr/>
            <p:nvPr/>
          </p:nvSpPr>
          <p:spPr>
            <a:xfrm>
              <a:off x="514509" y="106298"/>
              <a:ext cx="7843301" cy="1277674"/>
            </a:xfrm>
            <a:custGeom>
              <a:avLst/>
              <a:gdLst/>
              <a:ahLst/>
              <a:cxnLst/>
              <a:rect l="l" t="t" r="r" b="b"/>
              <a:pathLst>
                <a:path w="7843301" h="1277674">
                  <a:moveTo>
                    <a:pt x="0" y="0"/>
                  </a:moveTo>
                  <a:lnTo>
                    <a:pt x="7843301" y="0"/>
                  </a:lnTo>
                  <a:lnTo>
                    <a:pt x="7843301" y="1277674"/>
                  </a:lnTo>
                  <a:lnTo>
                    <a:pt x="0" y="1277674"/>
                  </a:lnTo>
                  <a:lnTo>
                    <a:pt x="0" y="0"/>
                  </a:lnTo>
                  <a:close/>
                </a:path>
              </a:pathLst>
            </a:custGeom>
            <a:blipFill>
              <a:blip r:embed="rId7"/>
              <a:stretch>
                <a:fillRect t="-465" b="-465"/>
              </a:stretch>
            </a:blipFill>
          </p:spPr>
          <p:txBody>
            <a:bodyPr/>
            <a:lstStyle/>
            <a:p>
              <a:endParaRPr lang="en-CA"/>
            </a:p>
          </p:txBody>
        </p:sp>
      </p:gr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24384000" cy="13716000"/>
          </a:xfrm>
        </p:grpSpPr>
        <p:sp>
          <p:nvSpPr>
            <p:cNvPr id="3" name="Freeform 3"/>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lnTo>
                    <a:pt x="0" y="0"/>
                  </a:lnTo>
                  <a:close/>
                </a:path>
              </a:pathLst>
            </a:custGeom>
            <a:blipFill>
              <a:blip r:embed="rId3"/>
              <a:stretch>
                <a:fillRect/>
              </a:stretch>
            </a:blipFill>
          </p:spPr>
          <p:txBody>
            <a:bodyPr/>
            <a:lstStyle/>
            <a:p>
              <a:endParaRPr lang="en-CA"/>
            </a:p>
          </p:txBody>
        </p:sp>
      </p:grpSp>
      <p:grpSp>
        <p:nvGrpSpPr>
          <p:cNvPr id="4" name="Group 4"/>
          <p:cNvGrpSpPr/>
          <p:nvPr/>
        </p:nvGrpSpPr>
        <p:grpSpPr>
          <a:xfrm>
            <a:off x="-1100000" y="3390819"/>
            <a:ext cx="7911559" cy="1752681"/>
            <a:chOff x="0" y="0"/>
            <a:chExt cx="10548745" cy="2336908"/>
          </a:xfrm>
        </p:grpSpPr>
        <p:sp>
          <p:nvSpPr>
            <p:cNvPr id="5" name="Freeform 5"/>
            <p:cNvSpPr/>
            <p:nvPr/>
          </p:nvSpPr>
          <p:spPr>
            <a:xfrm>
              <a:off x="0" y="0"/>
              <a:ext cx="10548745" cy="2336908"/>
            </a:xfrm>
            <a:custGeom>
              <a:avLst/>
              <a:gdLst/>
              <a:ahLst/>
              <a:cxnLst/>
              <a:rect l="l" t="t" r="r" b="b"/>
              <a:pathLst>
                <a:path w="10548745" h="2336908">
                  <a:moveTo>
                    <a:pt x="0" y="0"/>
                  </a:moveTo>
                  <a:lnTo>
                    <a:pt x="10548745" y="0"/>
                  </a:lnTo>
                  <a:lnTo>
                    <a:pt x="10548745" y="2336908"/>
                  </a:lnTo>
                  <a:lnTo>
                    <a:pt x="0" y="2336908"/>
                  </a:lnTo>
                  <a:close/>
                </a:path>
              </a:pathLst>
            </a:custGeom>
            <a:solidFill>
              <a:srgbClr val="000000">
                <a:alpha val="0"/>
              </a:srgbClr>
            </a:solidFill>
          </p:spPr>
          <p:txBody>
            <a:bodyPr/>
            <a:lstStyle/>
            <a:p>
              <a:endParaRPr lang="en-CA"/>
            </a:p>
          </p:txBody>
        </p:sp>
        <p:sp>
          <p:nvSpPr>
            <p:cNvPr id="6" name="TextBox 6"/>
            <p:cNvSpPr txBox="1"/>
            <p:nvPr/>
          </p:nvSpPr>
          <p:spPr>
            <a:xfrm>
              <a:off x="0" y="-171450"/>
              <a:ext cx="10548745" cy="2508358"/>
            </a:xfrm>
            <a:prstGeom prst="rect">
              <a:avLst/>
            </a:prstGeom>
          </p:spPr>
          <p:txBody>
            <a:bodyPr lIns="0" tIns="0" rIns="0" bIns="0" rtlCol="0" anchor="b"/>
            <a:lstStyle/>
            <a:p>
              <a:pPr algn="ctr">
                <a:lnSpc>
                  <a:spcPts val="10560"/>
                </a:lnSpc>
              </a:pPr>
              <a:r>
                <a:rPr lang="en-US" sz="8800" b="1">
                  <a:solidFill>
                    <a:srgbClr val="156082"/>
                  </a:solidFill>
                  <a:latin typeface="Arial Bold"/>
                  <a:ea typeface="Arial Bold"/>
                  <a:cs typeface="Arial Bold"/>
                  <a:sym typeface="Arial Bold"/>
                </a:rPr>
                <a:t>L’heure du conte</a:t>
              </a:r>
            </a:p>
          </p:txBody>
        </p:sp>
      </p:grpSp>
      <p:sp>
        <p:nvSpPr>
          <p:cNvPr id="7" name="TextBox 7"/>
          <p:cNvSpPr txBox="1"/>
          <p:nvPr/>
        </p:nvSpPr>
        <p:spPr>
          <a:xfrm>
            <a:off x="6492700" y="1512318"/>
            <a:ext cx="11458114" cy="7130425"/>
          </a:xfrm>
          <a:prstGeom prst="rect">
            <a:avLst/>
          </a:prstGeom>
        </p:spPr>
        <p:txBody>
          <a:bodyPr lIns="0" tIns="0" rIns="0" bIns="0" rtlCol="0" anchor="t">
            <a:spAutoFit/>
          </a:bodyPr>
          <a:lstStyle/>
          <a:p>
            <a:pPr algn="l">
              <a:lnSpc>
                <a:spcPts val="4140"/>
              </a:lnSpc>
            </a:pPr>
            <a:r>
              <a:rPr lang="en-US" sz="3450">
                <a:solidFill>
                  <a:srgbClr val="3E3D2D"/>
                </a:solidFill>
                <a:latin typeface="Arial"/>
                <a:ea typeface="Arial"/>
                <a:cs typeface="Arial"/>
                <a:sym typeface="Arial"/>
              </a:rPr>
              <a:t>Il était une fois un bûcheron très fort. Il était le bûcheron le plus rapide et le plus fort du coin. Il a été embauché le premier jour, puis renvoyé le quatrième jour. </a:t>
            </a:r>
          </a:p>
          <a:p>
            <a:pPr algn="l">
              <a:lnSpc>
                <a:spcPts val="4140"/>
              </a:lnSpc>
            </a:pPr>
            <a:r>
              <a:rPr lang="en-US" sz="3450">
                <a:solidFill>
                  <a:srgbClr val="3E3D2D"/>
                </a:solidFill>
                <a:latin typeface="Arial"/>
                <a:ea typeface="Arial"/>
                <a:cs typeface="Arial"/>
                <a:sym typeface="Arial"/>
              </a:rPr>
              <a:t>Mais POURQUOI?!</a:t>
            </a:r>
          </a:p>
          <a:p>
            <a:pPr algn="l">
              <a:lnSpc>
                <a:spcPts val="4140"/>
              </a:lnSpc>
            </a:pPr>
            <a:endParaRPr lang="en-US" sz="3450">
              <a:solidFill>
                <a:srgbClr val="3E3D2D"/>
              </a:solidFill>
              <a:latin typeface="Arial"/>
              <a:ea typeface="Arial"/>
              <a:cs typeface="Arial"/>
              <a:sym typeface="Arial"/>
            </a:endParaRPr>
          </a:p>
          <a:p>
            <a:pPr algn="l">
              <a:lnSpc>
                <a:spcPts val="4140"/>
              </a:lnSpc>
            </a:pPr>
            <a:r>
              <a:rPr lang="en-US" sz="3450">
                <a:solidFill>
                  <a:srgbClr val="3E3D2D"/>
                </a:solidFill>
                <a:latin typeface="Arial"/>
                <a:ea typeface="Arial"/>
                <a:cs typeface="Arial"/>
                <a:sym typeface="Arial"/>
              </a:rPr>
              <a:t>Le premier jour, il a abattu 40 arbres. Le deuxième jour, il en a abattu 25. Le troisième jour, 20 arbres, et le quatrième, 10 arbres. </a:t>
            </a:r>
          </a:p>
          <a:p>
            <a:pPr algn="l">
              <a:lnSpc>
                <a:spcPts val="4140"/>
              </a:lnSpc>
            </a:pPr>
            <a:endParaRPr lang="en-US" sz="3450">
              <a:solidFill>
                <a:srgbClr val="3E3D2D"/>
              </a:solidFill>
              <a:latin typeface="Arial"/>
              <a:ea typeface="Arial"/>
              <a:cs typeface="Arial"/>
              <a:sym typeface="Arial"/>
            </a:endParaRPr>
          </a:p>
          <a:p>
            <a:pPr algn="l">
              <a:lnSpc>
                <a:spcPts val="4140"/>
              </a:lnSpc>
            </a:pPr>
            <a:r>
              <a:rPr lang="en-US" sz="3450">
                <a:solidFill>
                  <a:srgbClr val="3E3D2D"/>
                </a:solidFill>
                <a:latin typeface="Arial"/>
                <a:ea typeface="Arial"/>
                <a:cs typeface="Arial"/>
                <a:sym typeface="Arial"/>
              </a:rPr>
              <a:t>Lorsqu’il fut renvoyé, le bûcheron demanda : « Pourquoi? J’ai travaillé dur et je n’ai pas fait de pause ». Le directeur a répondu : « Peut-être, mais tu n’as jamais pris le temps d’aiguiser ta lame. »</a:t>
            </a:r>
          </a:p>
        </p:txBody>
      </p:sp>
      <p:sp>
        <p:nvSpPr>
          <p:cNvPr id="8" name="Freeform 8"/>
          <p:cNvSpPr/>
          <p:nvPr/>
        </p:nvSpPr>
        <p:spPr>
          <a:xfrm>
            <a:off x="6486600" y="8860483"/>
            <a:ext cx="5314800" cy="1219774"/>
          </a:xfrm>
          <a:custGeom>
            <a:avLst/>
            <a:gdLst/>
            <a:ahLst/>
            <a:cxnLst/>
            <a:rect l="l" t="t" r="r" b="b"/>
            <a:pathLst>
              <a:path w="5314800" h="1219774">
                <a:moveTo>
                  <a:pt x="0" y="0"/>
                </a:moveTo>
                <a:lnTo>
                  <a:pt x="5314800" y="0"/>
                </a:lnTo>
                <a:lnTo>
                  <a:pt x="5314800" y="1219774"/>
                </a:lnTo>
                <a:lnTo>
                  <a:pt x="0" y="121977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CA"/>
          </a:p>
        </p:txBody>
      </p:sp>
      <p:sp>
        <p:nvSpPr>
          <p:cNvPr id="9" name="Freeform 9"/>
          <p:cNvSpPr/>
          <p:nvPr/>
        </p:nvSpPr>
        <p:spPr>
          <a:xfrm>
            <a:off x="322908" y="6172200"/>
            <a:ext cx="5453349" cy="4114800"/>
          </a:xfrm>
          <a:custGeom>
            <a:avLst/>
            <a:gdLst/>
            <a:ahLst/>
            <a:cxnLst/>
            <a:rect l="l" t="t" r="r" b="b"/>
            <a:pathLst>
              <a:path w="5453349" h="4114800">
                <a:moveTo>
                  <a:pt x="0" y="0"/>
                </a:moveTo>
                <a:lnTo>
                  <a:pt x="5453349" y="0"/>
                </a:lnTo>
                <a:lnTo>
                  <a:pt x="5453349"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l="-41" r="-41"/>
            </a:stretch>
          </a:blipFill>
        </p:spPr>
        <p:txBody>
          <a:bodyPr/>
          <a:lstStyle/>
          <a:p>
            <a:endParaRPr lang="en-CA"/>
          </a:p>
        </p:txBody>
      </p:sp>
      <p:grpSp>
        <p:nvGrpSpPr>
          <p:cNvPr id="10" name="Group 10"/>
          <p:cNvGrpSpPr/>
          <p:nvPr/>
        </p:nvGrpSpPr>
        <p:grpSpPr>
          <a:xfrm>
            <a:off x="5958337" y="8911519"/>
            <a:ext cx="6371325" cy="1117702"/>
            <a:chOff x="0" y="0"/>
            <a:chExt cx="8495100" cy="1490269"/>
          </a:xfrm>
        </p:grpSpPr>
        <p:grpSp>
          <p:nvGrpSpPr>
            <p:cNvPr id="11" name="Group 11"/>
            <p:cNvGrpSpPr/>
            <p:nvPr/>
          </p:nvGrpSpPr>
          <p:grpSpPr>
            <a:xfrm>
              <a:off x="0" y="0"/>
              <a:ext cx="8495100" cy="1490269"/>
              <a:chOff x="0" y="0"/>
              <a:chExt cx="1678045" cy="294374"/>
            </a:xfrm>
          </p:grpSpPr>
          <p:sp>
            <p:nvSpPr>
              <p:cNvPr id="12" name="Freeform 12"/>
              <p:cNvSpPr/>
              <p:nvPr/>
            </p:nvSpPr>
            <p:spPr>
              <a:xfrm>
                <a:off x="0" y="0"/>
                <a:ext cx="1678044" cy="294374"/>
              </a:xfrm>
              <a:custGeom>
                <a:avLst/>
                <a:gdLst/>
                <a:ahLst/>
                <a:cxnLst/>
                <a:rect l="l" t="t" r="r" b="b"/>
                <a:pathLst>
                  <a:path w="1678044" h="294374">
                    <a:moveTo>
                      <a:pt x="61971" y="0"/>
                    </a:moveTo>
                    <a:lnTo>
                      <a:pt x="1616073" y="0"/>
                    </a:lnTo>
                    <a:cubicBezTo>
                      <a:pt x="1650299" y="0"/>
                      <a:pt x="1678044" y="27745"/>
                      <a:pt x="1678044" y="61971"/>
                    </a:cubicBezTo>
                    <a:lnTo>
                      <a:pt x="1678044" y="232403"/>
                    </a:lnTo>
                    <a:cubicBezTo>
                      <a:pt x="1678044" y="248839"/>
                      <a:pt x="1671515" y="264601"/>
                      <a:pt x="1659894" y="276223"/>
                    </a:cubicBezTo>
                    <a:cubicBezTo>
                      <a:pt x="1648272" y="287845"/>
                      <a:pt x="1632509" y="294374"/>
                      <a:pt x="1616073" y="294374"/>
                    </a:cubicBezTo>
                    <a:lnTo>
                      <a:pt x="61971" y="294374"/>
                    </a:lnTo>
                    <a:cubicBezTo>
                      <a:pt x="45535" y="294374"/>
                      <a:pt x="29773" y="287845"/>
                      <a:pt x="18151" y="276223"/>
                    </a:cubicBezTo>
                    <a:cubicBezTo>
                      <a:pt x="6529" y="264601"/>
                      <a:pt x="0" y="248839"/>
                      <a:pt x="0" y="232403"/>
                    </a:cubicBezTo>
                    <a:lnTo>
                      <a:pt x="0" y="61971"/>
                    </a:lnTo>
                    <a:cubicBezTo>
                      <a:pt x="0" y="45535"/>
                      <a:pt x="6529" y="29773"/>
                      <a:pt x="18151" y="18151"/>
                    </a:cubicBezTo>
                    <a:cubicBezTo>
                      <a:pt x="29773" y="6529"/>
                      <a:pt x="45535" y="0"/>
                      <a:pt x="61971" y="0"/>
                    </a:cubicBezTo>
                    <a:close/>
                  </a:path>
                </a:pathLst>
              </a:custGeom>
              <a:solidFill>
                <a:srgbClr val="FFFFFF"/>
              </a:solidFill>
            </p:spPr>
            <p:txBody>
              <a:bodyPr/>
              <a:lstStyle/>
              <a:p>
                <a:endParaRPr lang="en-CA"/>
              </a:p>
            </p:txBody>
          </p:sp>
          <p:sp>
            <p:nvSpPr>
              <p:cNvPr id="13" name="TextBox 13"/>
              <p:cNvSpPr txBox="1"/>
              <p:nvPr/>
            </p:nvSpPr>
            <p:spPr>
              <a:xfrm>
                <a:off x="0" y="-47625"/>
                <a:ext cx="1678045" cy="341999"/>
              </a:xfrm>
              <a:prstGeom prst="rect">
                <a:avLst/>
              </a:prstGeom>
            </p:spPr>
            <p:txBody>
              <a:bodyPr lIns="50800" tIns="50800" rIns="50800" bIns="50800" rtlCol="0" anchor="ctr"/>
              <a:lstStyle/>
              <a:p>
                <a:pPr algn="ctr">
                  <a:lnSpc>
                    <a:spcPts val="2430"/>
                  </a:lnSpc>
                </a:pPr>
                <a:endParaRPr/>
              </a:p>
            </p:txBody>
          </p:sp>
        </p:grpSp>
        <p:sp>
          <p:nvSpPr>
            <p:cNvPr id="14" name="Freeform 14"/>
            <p:cNvSpPr/>
            <p:nvPr/>
          </p:nvSpPr>
          <p:spPr>
            <a:xfrm>
              <a:off x="514509" y="106298"/>
              <a:ext cx="7843301" cy="1277674"/>
            </a:xfrm>
            <a:custGeom>
              <a:avLst/>
              <a:gdLst/>
              <a:ahLst/>
              <a:cxnLst/>
              <a:rect l="l" t="t" r="r" b="b"/>
              <a:pathLst>
                <a:path w="7843301" h="1277674">
                  <a:moveTo>
                    <a:pt x="0" y="0"/>
                  </a:moveTo>
                  <a:lnTo>
                    <a:pt x="7843301" y="0"/>
                  </a:lnTo>
                  <a:lnTo>
                    <a:pt x="7843301" y="1277674"/>
                  </a:lnTo>
                  <a:lnTo>
                    <a:pt x="0" y="1277674"/>
                  </a:lnTo>
                  <a:lnTo>
                    <a:pt x="0" y="0"/>
                  </a:lnTo>
                  <a:close/>
                </a:path>
              </a:pathLst>
            </a:custGeom>
            <a:blipFill>
              <a:blip r:embed="rId8"/>
              <a:stretch>
                <a:fillRect t="-465" b="-465"/>
              </a:stretch>
            </a:blipFill>
          </p:spPr>
          <p:txBody>
            <a:bodyPr/>
            <a:lstStyle/>
            <a:p>
              <a:endParaRPr lang="en-CA"/>
            </a:p>
          </p:txBody>
        </p:sp>
      </p:gr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24384000" cy="13716000"/>
          </a:xfrm>
        </p:grpSpPr>
        <p:sp>
          <p:nvSpPr>
            <p:cNvPr id="3" name="Freeform 3"/>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lnTo>
                    <a:pt x="0" y="0"/>
                  </a:lnTo>
                  <a:close/>
                </a:path>
              </a:pathLst>
            </a:custGeom>
            <a:blipFill>
              <a:blip r:embed="rId2"/>
              <a:stretch>
                <a:fillRect/>
              </a:stretch>
            </a:blipFill>
          </p:spPr>
          <p:txBody>
            <a:bodyPr/>
            <a:lstStyle/>
            <a:p>
              <a:endParaRPr lang="en-CA"/>
            </a:p>
          </p:txBody>
        </p:sp>
      </p:grpSp>
      <p:sp>
        <p:nvSpPr>
          <p:cNvPr id="4" name="TextBox 4"/>
          <p:cNvSpPr txBox="1"/>
          <p:nvPr/>
        </p:nvSpPr>
        <p:spPr>
          <a:xfrm>
            <a:off x="1257300" y="3777434"/>
            <a:ext cx="15773400" cy="2582113"/>
          </a:xfrm>
          <a:prstGeom prst="rect">
            <a:avLst/>
          </a:prstGeom>
        </p:spPr>
        <p:txBody>
          <a:bodyPr lIns="0" tIns="0" rIns="0" bIns="0" rtlCol="0" anchor="t">
            <a:spAutoFit/>
          </a:bodyPr>
          <a:lstStyle/>
          <a:p>
            <a:pPr algn="ctr">
              <a:lnSpc>
                <a:spcPts val="9418"/>
              </a:lnSpc>
            </a:pPr>
            <a:r>
              <a:rPr lang="en-US" sz="7848">
                <a:solidFill>
                  <a:srgbClr val="60BB46"/>
                </a:solidFill>
                <a:latin typeface="Bryndan Write"/>
                <a:ea typeface="Bryndan Write"/>
                <a:cs typeface="Bryndan Write"/>
                <a:sym typeface="Bryndan Write"/>
              </a:rPr>
              <a:t>Planification des Jeunes champions du bien-être </a:t>
            </a:r>
          </a:p>
          <a:p>
            <a:pPr algn="ctr">
              <a:lnSpc>
                <a:spcPts val="9418"/>
              </a:lnSpc>
            </a:pPr>
            <a:endParaRPr lang="en-US" sz="7848">
              <a:solidFill>
                <a:srgbClr val="60BB46"/>
              </a:solidFill>
              <a:latin typeface="Bryndan Write"/>
              <a:ea typeface="Bryndan Write"/>
              <a:cs typeface="Bryndan Write"/>
              <a:sym typeface="Bryndan Write"/>
            </a:endParaRPr>
          </a:p>
        </p:txBody>
      </p:sp>
      <p:sp>
        <p:nvSpPr>
          <p:cNvPr id="5" name="Freeform 5"/>
          <p:cNvSpPr/>
          <p:nvPr/>
        </p:nvSpPr>
        <p:spPr>
          <a:xfrm>
            <a:off x="785674" y="5624839"/>
            <a:ext cx="2012511" cy="4114800"/>
          </a:xfrm>
          <a:custGeom>
            <a:avLst/>
            <a:gdLst/>
            <a:ahLst/>
            <a:cxnLst/>
            <a:rect l="l" t="t" r="r" b="b"/>
            <a:pathLst>
              <a:path w="2012511" h="4114800">
                <a:moveTo>
                  <a:pt x="0" y="0"/>
                </a:moveTo>
                <a:lnTo>
                  <a:pt x="2012511" y="0"/>
                </a:lnTo>
                <a:lnTo>
                  <a:pt x="2012511"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l="-168" r="-168"/>
            </a:stretch>
          </a:blipFill>
        </p:spPr>
        <p:txBody>
          <a:bodyPr/>
          <a:lstStyle/>
          <a:p>
            <a:endParaRPr lang="en-CA"/>
          </a:p>
        </p:txBody>
      </p:sp>
      <p:sp>
        <p:nvSpPr>
          <p:cNvPr id="6" name="Freeform 6"/>
          <p:cNvSpPr/>
          <p:nvPr/>
        </p:nvSpPr>
        <p:spPr>
          <a:xfrm>
            <a:off x="14036991" y="5624839"/>
            <a:ext cx="3538728" cy="4114800"/>
          </a:xfrm>
          <a:custGeom>
            <a:avLst/>
            <a:gdLst/>
            <a:ahLst/>
            <a:cxnLst/>
            <a:rect l="l" t="t" r="r" b="b"/>
            <a:pathLst>
              <a:path w="3538728" h="4114800">
                <a:moveTo>
                  <a:pt x="0" y="0"/>
                </a:moveTo>
                <a:lnTo>
                  <a:pt x="3538728" y="0"/>
                </a:lnTo>
                <a:lnTo>
                  <a:pt x="3538728"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t="-166" b="-166"/>
            </a:stretch>
          </a:blipFill>
        </p:spPr>
        <p:txBody>
          <a:bodyPr/>
          <a:lstStyle/>
          <a:p>
            <a:endParaRPr lang="en-CA"/>
          </a:p>
        </p:txBody>
      </p:sp>
      <p:sp>
        <p:nvSpPr>
          <p:cNvPr id="7" name="TextBox 7"/>
          <p:cNvSpPr txBox="1"/>
          <p:nvPr/>
        </p:nvSpPr>
        <p:spPr>
          <a:xfrm>
            <a:off x="6258194" y="2607048"/>
            <a:ext cx="5347653" cy="1053848"/>
          </a:xfrm>
          <a:prstGeom prst="rect">
            <a:avLst/>
          </a:prstGeom>
        </p:spPr>
        <p:txBody>
          <a:bodyPr lIns="0" tIns="0" rIns="0" bIns="0" rtlCol="0" anchor="t">
            <a:spAutoFit/>
          </a:bodyPr>
          <a:lstStyle/>
          <a:p>
            <a:pPr algn="ctr">
              <a:lnSpc>
                <a:spcPts val="7278"/>
              </a:lnSpc>
            </a:pPr>
            <a:r>
              <a:rPr lang="en-US" sz="5198" b="1">
                <a:solidFill>
                  <a:srgbClr val="000000"/>
                </a:solidFill>
                <a:latin typeface="Arial Bold"/>
                <a:ea typeface="Arial Bold"/>
                <a:cs typeface="Arial Bold"/>
                <a:sym typeface="Arial Bold"/>
              </a:rPr>
              <a:t>Ordre du jour :</a:t>
            </a:r>
          </a:p>
        </p:txBody>
      </p:sp>
      <p:grpSp>
        <p:nvGrpSpPr>
          <p:cNvPr id="8" name="Group 8"/>
          <p:cNvGrpSpPr/>
          <p:nvPr/>
        </p:nvGrpSpPr>
        <p:grpSpPr>
          <a:xfrm>
            <a:off x="5958337" y="8911519"/>
            <a:ext cx="6371325" cy="1117702"/>
            <a:chOff x="0" y="0"/>
            <a:chExt cx="8495100" cy="1490269"/>
          </a:xfrm>
        </p:grpSpPr>
        <p:grpSp>
          <p:nvGrpSpPr>
            <p:cNvPr id="9" name="Group 9"/>
            <p:cNvGrpSpPr/>
            <p:nvPr/>
          </p:nvGrpSpPr>
          <p:grpSpPr>
            <a:xfrm>
              <a:off x="0" y="0"/>
              <a:ext cx="8495100" cy="1490269"/>
              <a:chOff x="0" y="0"/>
              <a:chExt cx="1678045" cy="294374"/>
            </a:xfrm>
          </p:grpSpPr>
          <p:sp>
            <p:nvSpPr>
              <p:cNvPr id="10" name="Freeform 10"/>
              <p:cNvSpPr/>
              <p:nvPr/>
            </p:nvSpPr>
            <p:spPr>
              <a:xfrm>
                <a:off x="0" y="0"/>
                <a:ext cx="1678044" cy="294374"/>
              </a:xfrm>
              <a:custGeom>
                <a:avLst/>
                <a:gdLst/>
                <a:ahLst/>
                <a:cxnLst/>
                <a:rect l="l" t="t" r="r" b="b"/>
                <a:pathLst>
                  <a:path w="1678044" h="294374">
                    <a:moveTo>
                      <a:pt x="61971" y="0"/>
                    </a:moveTo>
                    <a:lnTo>
                      <a:pt x="1616073" y="0"/>
                    </a:lnTo>
                    <a:cubicBezTo>
                      <a:pt x="1650299" y="0"/>
                      <a:pt x="1678044" y="27745"/>
                      <a:pt x="1678044" y="61971"/>
                    </a:cubicBezTo>
                    <a:lnTo>
                      <a:pt x="1678044" y="232403"/>
                    </a:lnTo>
                    <a:cubicBezTo>
                      <a:pt x="1678044" y="248839"/>
                      <a:pt x="1671515" y="264601"/>
                      <a:pt x="1659894" y="276223"/>
                    </a:cubicBezTo>
                    <a:cubicBezTo>
                      <a:pt x="1648272" y="287845"/>
                      <a:pt x="1632509" y="294374"/>
                      <a:pt x="1616073" y="294374"/>
                    </a:cubicBezTo>
                    <a:lnTo>
                      <a:pt x="61971" y="294374"/>
                    </a:lnTo>
                    <a:cubicBezTo>
                      <a:pt x="45535" y="294374"/>
                      <a:pt x="29773" y="287845"/>
                      <a:pt x="18151" y="276223"/>
                    </a:cubicBezTo>
                    <a:cubicBezTo>
                      <a:pt x="6529" y="264601"/>
                      <a:pt x="0" y="248839"/>
                      <a:pt x="0" y="232403"/>
                    </a:cubicBezTo>
                    <a:lnTo>
                      <a:pt x="0" y="61971"/>
                    </a:lnTo>
                    <a:cubicBezTo>
                      <a:pt x="0" y="45535"/>
                      <a:pt x="6529" y="29773"/>
                      <a:pt x="18151" y="18151"/>
                    </a:cubicBezTo>
                    <a:cubicBezTo>
                      <a:pt x="29773" y="6529"/>
                      <a:pt x="45535" y="0"/>
                      <a:pt x="61971" y="0"/>
                    </a:cubicBezTo>
                    <a:close/>
                  </a:path>
                </a:pathLst>
              </a:custGeom>
              <a:solidFill>
                <a:srgbClr val="FFFFFF"/>
              </a:solidFill>
            </p:spPr>
            <p:txBody>
              <a:bodyPr/>
              <a:lstStyle/>
              <a:p>
                <a:endParaRPr lang="en-CA"/>
              </a:p>
            </p:txBody>
          </p:sp>
          <p:sp>
            <p:nvSpPr>
              <p:cNvPr id="11" name="TextBox 11"/>
              <p:cNvSpPr txBox="1"/>
              <p:nvPr/>
            </p:nvSpPr>
            <p:spPr>
              <a:xfrm>
                <a:off x="0" y="-47625"/>
                <a:ext cx="1678045" cy="341999"/>
              </a:xfrm>
              <a:prstGeom prst="rect">
                <a:avLst/>
              </a:prstGeom>
            </p:spPr>
            <p:txBody>
              <a:bodyPr lIns="50800" tIns="50800" rIns="50800" bIns="50800" rtlCol="0" anchor="ctr"/>
              <a:lstStyle/>
              <a:p>
                <a:pPr algn="ctr">
                  <a:lnSpc>
                    <a:spcPts val="2430"/>
                  </a:lnSpc>
                </a:pPr>
                <a:endParaRPr/>
              </a:p>
            </p:txBody>
          </p:sp>
        </p:grpSp>
        <p:sp>
          <p:nvSpPr>
            <p:cNvPr id="12" name="Freeform 12"/>
            <p:cNvSpPr/>
            <p:nvPr/>
          </p:nvSpPr>
          <p:spPr>
            <a:xfrm>
              <a:off x="514509" y="106298"/>
              <a:ext cx="7843301" cy="1277674"/>
            </a:xfrm>
            <a:custGeom>
              <a:avLst/>
              <a:gdLst/>
              <a:ahLst/>
              <a:cxnLst/>
              <a:rect l="l" t="t" r="r" b="b"/>
              <a:pathLst>
                <a:path w="7843301" h="1277674">
                  <a:moveTo>
                    <a:pt x="0" y="0"/>
                  </a:moveTo>
                  <a:lnTo>
                    <a:pt x="7843301" y="0"/>
                  </a:lnTo>
                  <a:lnTo>
                    <a:pt x="7843301" y="1277674"/>
                  </a:lnTo>
                  <a:lnTo>
                    <a:pt x="0" y="1277674"/>
                  </a:lnTo>
                  <a:lnTo>
                    <a:pt x="0" y="0"/>
                  </a:lnTo>
                  <a:close/>
                </a:path>
              </a:pathLst>
            </a:custGeom>
            <a:blipFill>
              <a:blip r:embed="rId7"/>
              <a:stretch>
                <a:fillRect t="-465" b="-465"/>
              </a:stretch>
            </a:blipFill>
          </p:spPr>
          <p:txBody>
            <a:bodyPr/>
            <a:lstStyle/>
            <a:p>
              <a:endParaRPr lang="en-CA"/>
            </a:p>
          </p:txBody>
        </p:sp>
      </p:gr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24384000" cy="13716000"/>
          </a:xfrm>
        </p:grpSpPr>
        <p:sp>
          <p:nvSpPr>
            <p:cNvPr id="3" name="Freeform 3" descr="A close-up of a couple of hands  Description automatically generated"/>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lnTo>
                    <a:pt x="0" y="0"/>
                  </a:lnTo>
                  <a:close/>
                </a:path>
              </a:pathLst>
            </a:custGeom>
            <a:blipFill>
              <a:blip r:embed="rId3"/>
              <a:stretch>
                <a:fillRect/>
              </a:stretch>
            </a:blipFill>
          </p:spPr>
          <p:txBody>
            <a:bodyPr/>
            <a:lstStyle/>
            <a:p>
              <a:endParaRPr lang="en-CA"/>
            </a:p>
          </p:txBody>
        </p:sp>
      </p:grpSp>
      <p:sp>
        <p:nvSpPr>
          <p:cNvPr id="4" name="Freeform 4"/>
          <p:cNvSpPr/>
          <p:nvPr/>
        </p:nvSpPr>
        <p:spPr>
          <a:xfrm>
            <a:off x="1309446" y="1710971"/>
            <a:ext cx="1411053" cy="1400791"/>
          </a:xfrm>
          <a:custGeom>
            <a:avLst/>
            <a:gdLst/>
            <a:ahLst/>
            <a:cxnLst/>
            <a:rect l="l" t="t" r="r" b="b"/>
            <a:pathLst>
              <a:path w="1411053" h="1400791">
                <a:moveTo>
                  <a:pt x="0" y="0"/>
                </a:moveTo>
                <a:lnTo>
                  <a:pt x="1411053" y="0"/>
                </a:lnTo>
                <a:lnTo>
                  <a:pt x="1411053" y="1400791"/>
                </a:lnTo>
                <a:lnTo>
                  <a:pt x="0" y="1400791"/>
                </a:lnTo>
                <a:lnTo>
                  <a:pt x="0" y="0"/>
                </a:lnTo>
                <a:close/>
              </a:path>
            </a:pathLst>
          </a:custGeom>
          <a:blipFill>
            <a:blip r:embed="rId4">
              <a:extLst>
                <a:ext uri="{96DAC541-7B7A-43D3-8B79-37D633B846F1}">
                  <asvg:svgBlip xmlns:asvg="http://schemas.microsoft.com/office/drawing/2016/SVG/main" r:embed="rId5"/>
                </a:ext>
              </a:extLst>
            </a:blip>
            <a:stretch>
              <a:fillRect t="-28" b="-28"/>
            </a:stretch>
          </a:blipFill>
        </p:spPr>
        <p:txBody>
          <a:bodyPr/>
          <a:lstStyle/>
          <a:p>
            <a:endParaRPr lang="en-CA"/>
          </a:p>
        </p:txBody>
      </p:sp>
      <p:sp>
        <p:nvSpPr>
          <p:cNvPr id="5" name="Freeform 5"/>
          <p:cNvSpPr/>
          <p:nvPr/>
        </p:nvSpPr>
        <p:spPr>
          <a:xfrm>
            <a:off x="1309446" y="3660338"/>
            <a:ext cx="1411053" cy="1400791"/>
          </a:xfrm>
          <a:custGeom>
            <a:avLst/>
            <a:gdLst/>
            <a:ahLst/>
            <a:cxnLst/>
            <a:rect l="l" t="t" r="r" b="b"/>
            <a:pathLst>
              <a:path w="1411053" h="1400791">
                <a:moveTo>
                  <a:pt x="0" y="0"/>
                </a:moveTo>
                <a:lnTo>
                  <a:pt x="1411053" y="0"/>
                </a:lnTo>
                <a:lnTo>
                  <a:pt x="1411053" y="1400791"/>
                </a:lnTo>
                <a:lnTo>
                  <a:pt x="0" y="1400791"/>
                </a:lnTo>
                <a:lnTo>
                  <a:pt x="0" y="0"/>
                </a:lnTo>
                <a:close/>
              </a:path>
            </a:pathLst>
          </a:custGeom>
          <a:blipFill>
            <a:blip r:embed="rId4">
              <a:extLst>
                <a:ext uri="{96DAC541-7B7A-43D3-8B79-37D633B846F1}">
                  <asvg:svgBlip xmlns:asvg="http://schemas.microsoft.com/office/drawing/2016/SVG/main" r:embed="rId5"/>
                </a:ext>
              </a:extLst>
            </a:blip>
            <a:stretch>
              <a:fillRect t="-28" b="-28"/>
            </a:stretch>
          </a:blipFill>
        </p:spPr>
        <p:txBody>
          <a:bodyPr/>
          <a:lstStyle/>
          <a:p>
            <a:endParaRPr lang="en-CA"/>
          </a:p>
        </p:txBody>
      </p:sp>
      <p:sp>
        <p:nvSpPr>
          <p:cNvPr id="6" name="Freeform 6"/>
          <p:cNvSpPr/>
          <p:nvPr/>
        </p:nvSpPr>
        <p:spPr>
          <a:xfrm>
            <a:off x="1309446" y="5517704"/>
            <a:ext cx="1411053" cy="1400791"/>
          </a:xfrm>
          <a:custGeom>
            <a:avLst/>
            <a:gdLst/>
            <a:ahLst/>
            <a:cxnLst/>
            <a:rect l="l" t="t" r="r" b="b"/>
            <a:pathLst>
              <a:path w="1411053" h="1400791">
                <a:moveTo>
                  <a:pt x="0" y="0"/>
                </a:moveTo>
                <a:lnTo>
                  <a:pt x="1411053" y="0"/>
                </a:lnTo>
                <a:lnTo>
                  <a:pt x="1411053" y="1400791"/>
                </a:lnTo>
                <a:lnTo>
                  <a:pt x="0" y="1400791"/>
                </a:lnTo>
                <a:lnTo>
                  <a:pt x="0" y="0"/>
                </a:lnTo>
                <a:close/>
              </a:path>
            </a:pathLst>
          </a:custGeom>
          <a:blipFill>
            <a:blip r:embed="rId4">
              <a:extLst>
                <a:ext uri="{96DAC541-7B7A-43D3-8B79-37D633B846F1}">
                  <asvg:svgBlip xmlns:asvg="http://schemas.microsoft.com/office/drawing/2016/SVG/main" r:embed="rId5"/>
                </a:ext>
              </a:extLst>
            </a:blip>
            <a:stretch>
              <a:fillRect t="-28" b="-28"/>
            </a:stretch>
          </a:blipFill>
        </p:spPr>
        <p:txBody>
          <a:bodyPr/>
          <a:lstStyle/>
          <a:p>
            <a:endParaRPr lang="en-CA"/>
          </a:p>
        </p:txBody>
      </p:sp>
      <p:sp>
        <p:nvSpPr>
          <p:cNvPr id="7" name="Freeform 7"/>
          <p:cNvSpPr/>
          <p:nvPr/>
        </p:nvSpPr>
        <p:spPr>
          <a:xfrm>
            <a:off x="1309446" y="7375069"/>
            <a:ext cx="1411053" cy="1400791"/>
          </a:xfrm>
          <a:custGeom>
            <a:avLst/>
            <a:gdLst/>
            <a:ahLst/>
            <a:cxnLst/>
            <a:rect l="l" t="t" r="r" b="b"/>
            <a:pathLst>
              <a:path w="1411053" h="1400791">
                <a:moveTo>
                  <a:pt x="0" y="0"/>
                </a:moveTo>
                <a:lnTo>
                  <a:pt x="1411053" y="0"/>
                </a:lnTo>
                <a:lnTo>
                  <a:pt x="1411053" y="1400791"/>
                </a:lnTo>
                <a:lnTo>
                  <a:pt x="0" y="1400791"/>
                </a:lnTo>
                <a:lnTo>
                  <a:pt x="0" y="0"/>
                </a:lnTo>
                <a:close/>
              </a:path>
            </a:pathLst>
          </a:custGeom>
          <a:blipFill>
            <a:blip r:embed="rId4">
              <a:extLst>
                <a:ext uri="{96DAC541-7B7A-43D3-8B79-37D633B846F1}">
                  <asvg:svgBlip xmlns:asvg="http://schemas.microsoft.com/office/drawing/2016/SVG/main" r:embed="rId5"/>
                </a:ext>
              </a:extLst>
            </a:blip>
            <a:stretch>
              <a:fillRect t="-28" b="-28"/>
            </a:stretch>
          </a:blipFill>
        </p:spPr>
        <p:txBody>
          <a:bodyPr/>
          <a:lstStyle/>
          <a:p>
            <a:endParaRPr lang="en-CA"/>
          </a:p>
        </p:txBody>
      </p:sp>
      <p:sp>
        <p:nvSpPr>
          <p:cNvPr id="8" name="Freeform 8"/>
          <p:cNvSpPr/>
          <p:nvPr/>
        </p:nvSpPr>
        <p:spPr>
          <a:xfrm>
            <a:off x="1525772" y="1511140"/>
            <a:ext cx="1404179" cy="1286739"/>
          </a:xfrm>
          <a:custGeom>
            <a:avLst/>
            <a:gdLst/>
            <a:ahLst/>
            <a:cxnLst/>
            <a:rect l="l" t="t" r="r" b="b"/>
            <a:pathLst>
              <a:path w="1404179" h="1286739">
                <a:moveTo>
                  <a:pt x="0" y="0"/>
                </a:moveTo>
                <a:lnTo>
                  <a:pt x="1404179" y="0"/>
                </a:lnTo>
                <a:lnTo>
                  <a:pt x="1404179" y="1286739"/>
                </a:lnTo>
                <a:lnTo>
                  <a:pt x="0" y="1286739"/>
                </a:lnTo>
                <a:lnTo>
                  <a:pt x="0" y="0"/>
                </a:lnTo>
                <a:close/>
              </a:path>
            </a:pathLst>
          </a:custGeom>
          <a:blipFill>
            <a:blip r:embed="rId6">
              <a:extLst>
                <a:ext uri="{96DAC541-7B7A-43D3-8B79-37D633B846F1}">
                  <asvg:svgBlip xmlns:asvg="http://schemas.microsoft.com/office/drawing/2016/SVG/main" r:embed="rId7"/>
                </a:ext>
              </a:extLst>
            </a:blip>
            <a:stretch>
              <a:fillRect t="-139" b="-139"/>
            </a:stretch>
          </a:blipFill>
        </p:spPr>
        <p:txBody>
          <a:bodyPr/>
          <a:lstStyle/>
          <a:p>
            <a:endParaRPr lang="en-CA"/>
          </a:p>
        </p:txBody>
      </p:sp>
      <p:sp>
        <p:nvSpPr>
          <p:cNvPr id="9" name="Freeform 9"/>
          <p:cNvSpPr/>
          <p:nvPr/>
        </p:nvSpPr>
        <p:spPr>
          <a:xfrm rot="1828375">
            <a:off x="9454619" y="6583550"/>
            <a:ext cx="3390556" cy="2148514"/>
          </a:xfrm>
          <a:custGeom>
            <a:avLst/>
            <a:gdLst/>
            <a:ahLst/>
            <a:cxnLst/>
            <a:rect l="l" t="t" r="r" b="b"/>
            <a:pathLst>
              <a:path w="3390556" h="2148514">
                <a:moveTo>
                  <a:pt x="0" y="0"/>
                </a:moveTo>
                <a:lnTo>
                  <a:pt x="3390556" y="0"/>
                </a:lnTo>
                <a:lnTo>
                  <a:pt x="3390556" y="2148514"/>
                </a:lnTo>
                <a:lnTo>
                  <a:pt x="0" y="2148514"/>
                </a:lnTo>
                <a:lnTo>
                  <a:pt x="0" y="0"/>
                </a:lnTo>
                <a:close/>
              </a:path>
            </a:pathLst>
          </a:custGeom>
          <a:blipFill>
            <a:blip r:embed="rId8">
              <a:extLst>
                <a:ext uri="{96DAC541-7B7A-43D3-8B79-37D633B846F1}">
                  <asvg:svgBlip xmlns:asvg="http://schemas.microsoft.com/office/drawing/2016/SVG/main" r:embed="rId9"/>
                </a:ext>
              </a:extLst>
            </a:blip>
            <a:stretch>
              <a:fillRect t="-312" b="-312"/>
            </a:stretch>
          </a:blipFill>
        </p:spPr>
        <p:txBody>
          <a:bodyPr/>
          <a:lstStyle/>
          <a:p>
            <a:endParaRPr lang="en-CA"/>
          </a:p>
        </p:txBody>
      </p:sp>
      <p:sp>
        <p:nvSpPr>
          <p:cNvPr id="10" name="TextBox 10"/>
          <p:cNvSpPr txBox="1"/>
          <p:nvPr/>
        </p:nvSpPr>
        <p:spPr>
          <a:xfrm>
            <a:off x="11905404" y="4114740"/>
            <a:ext cx="5568500" cy="1911828"/>
          </a:xfrm>
          <a:prstGeom prst="rect">
            <a:avLst/>
          </a:prstGeom>
        </p:spPr>
        <p:txBody>
          <a:bodyPr lIns="0" tIns="0" rIns="0" bIns="0" rtlCol="0" anchor="t">
            <a:spAutoFit/>
          </a:bodyPr>
          <a:lstStyle/>
          <a:p>
            <a:pPr algn="ctr">
              <a:lnSpc>
                <a:spcPts val="6815"/>
              </a:lnSpc>
            </a:pPr>
            <a:r>
              <a:rPr lang="en-US" sz="7098" b="1">
                <a:solidFill>
                  <a:srgbClr val="761D8F"/>
                </a:solidFill>
                <a:latin typeface="Arial Bold"/>
                <a:ea typeface="Arial Bold"/>
                <a:cs typeface="Arial Bold"/>
                <a:sym typeface="Arial Bold"/>
              </a:rPr>
              <a:t>Quel est votre rôle?</a:t>
            </a:r>
          </a:p>
        </p:txBody>
      </p:sp>
      <p:sp>
        <p:nvSpPr>
          <p:cNvPr id="11" name="TextBox 11"/>
          <p:cNvSpPr txBox="1"/>
          <p:nvPr/>
        </p:nvSpPr>
        <p:spPr>
          <a:xfrm>
            <a:off x="3053792" y="1887809"/>
            <a:ext cx="4613100" cy="694273"/>
          </a:xfrm>
          <a:prstGeom prst="rect">
            <a:avLst/>
          </a:prstGeom>
        </p:spPr>
        <p:txBody>
          <a:bodyPr lIns="0" tIns="0" rIns="0" bIns="0" rtlCol="0" anchor="t">
            <a:spAutoFit/>
          </a:bodyPr>
          <a:lstStyle/>
          <a:p>
            <a:pPr algn="l">
              <a:lnSpc>
                <a:spcPts val="4759"/>
              </a:lnSpc>
            </a:pPr>
            <a:r>
              <a:rPr lang="en-US" sz="3399">
                <a:solidFill>
                  <a:srgbClr val="000000"/>
                </a:solidFill>
                <a:latin typeface="Arial"/>
                <a:ea typeface="Arial"/>
                <a:cs typeface="Arial"/>
                <a:sym typeface="Arial"/>
              </a:rPr>
              <a:t>participer à un atelier</a:t>
            </a:r>
          </a:p>
        </p:txBody>
      </p:sp>
      <p:sp>
        <p:nvSpPr>
          <p:cNvPr id="12" name="TextBox 12"/>
          <p:cNvSpPr txBox="1"/>
          <p:nvPr/>
        </p:nvSpPr>
        <p:spPr>
          <a:xfrm>
            <a:off x="3152405" y="3480605"/>
            <a:ext cx="7541537" cy="1380490"/>
          </a:xfrm>
          <a:prstGeom prst="rect">
            <a:avLst/>
          </a:prstGeom>
        </p:spPr>
        <p:txBody>
          <a:bodyPr lIns="0" tIns="0" rIns="0" bIns="0" rtlCol="0" anchor="t">
            <a:spAutoFit/>
          </a:bodyPr>
          <a:lstStyle/>
          <a:p>
            <a:pPr algn="l">
              <a:lnSpc>
                <a:spcPts val="4759"/>
              </a:lnSpc>
            </a:pPr>
            <a:r>
              <a:rPr lang="en-US" sz="3399">
                <a:solidFill>
                  <a:srgbClr val="000000"/>
                </a:solidFill>
                <a:latin typeface="Arial"/>
                <a:ea typeface="Arial"/>
                <a:cs typeface="Arial"/>
                <a:sym typeface="Arial"/>
              </a:rPr>
              <a:t>avoir l’esprit d’équipe, participer aux réunions et répondre aux messages du groupe</a:t>
            </a:r>
          </a:p>
        </p:txBody>
      </p:sp>
      <p:sp>
        <p:nvSpPr>
          <p:cNvPr id="13" name="TextBox 13"/>
          <p:cNvSpPr txBox="1"/>
          <p:nvPr/>
        </p:nvSpPr>
        <p:spPr>
          <a:xfrm>
            <a:off x="3152405" y="5608669"/>
            <a:ext cx="6704092" cy="1309826"/>
          </a:xfrm>
          <a:prstGeom prst="rect">
            <a:avLst/>
          </a:prstGeom>
        </p:spPr>
        <p:txBody>
          <a:bodyPr lIns="0" tIns="0" rIns="0" bIns="0" rtlCol="0" anchor="t">
            <a:spAutoFit/>
          </a:bodyPr>
          <a:lstStyle/>
          <a:p>
            <a:pPr algn="l">
              <a:lnSpc>
                <a:spcPts val="4759"/>
              </a:lnSpc>
            </a:pPr>
            <a:r>
              <a:rPr lang="en-US" sz="3399">
                <a:solidFill>
                  <a:srgbClr val="000000"/>
                </a:solidFill>
                <a:latin typeface="Arial"/>
                <a:ea typeface="Arial"/>
                <a:cs typeface="Arial"/>
                <a:sym typeface="Arial"/>
              </a:rPr>
              <a:t>travailler ensemble pour planifier une activité stimulante</a:t>
            </a:r>
          </a:p>
        </p:txBody>
      </p:sp>
      <p:sp>
        <p:nvSpPr>
          <p:cNvPr id="14" name="TextBox 14"/>
          <p:cNvSpPr txBox="1"/>
          <p:nvPr/>
        </p:nvSpPr>
        <p:spPr>
          <a:xfrm>
            <a:off x="3165143" y="7677015"/>
            <a:ext cx="10503573" cy="663550"/>
          </a:xfrm>
          <a:prstGeom prst="rect">
            <a:avLst/>
          </a:prstGeom>
        </p:spPr>
        <p:txBody>
          <a:bodyPr lIns="0" tIns="0" rIns="0" bIns="0" rtlCol="0" anchor="t">
            <a:spAutoFit/>
          </a:bodyPr>
          <a:lstStyle/>
          <a:p>
            <a:pPr algn="l">
              <a:lnSpc>
                <a:spcPts val="4898"/>
              </a:lnSpc>
            </a:pPr>
            <a:r>
              <a:rPr lang="en-US" sz="3499">
                <a:solidFill>
                  <a:srgbClr val="000000"/>
                </a:solidFill>
                <a:latin typeface="Arial"/>
                <a:ea typeface="Arial"/>
                <a:cs typeface="Arial"/>
                <a:sym typeface="Arial"/>
              </a:rPr>
              <a:t>célébrer votre réussite et </a:t>
            </a:r>
          </a:p>
        </p:txBody>
      </p:sp>
      <p:sp>
        <p:nvSpPr>
          <p:cNvPr id="15" name="TextBox 15"/>
          <p:cNvSpPr txBox="1"/>
          <p:nvPr/>
        </p:nvSpPr>
        <p:spPr>
          <a:xfrm>
            <a:off x="3035858" y="8121256"/>
            <a:ext cx="9312021" cy="1562735"/>
          </a:xfrm>
          <a:prstGeom prst="rect">
            <a:avLst/>
          </a:prstGeom>
        </p:spPr>
        <p:txBody>
          <a:bodyPr lIns="0" tIns="0" rIns="0" bIns="0" rtlCol="0" anchor="t">
            <a:spAutoFit/>
          </a:bodyPr>
          <a:lstStyle/>
          <a:p>
            <a:pPr algn="ctr">
              <a:lnSpc>
                <a:spcPts val="12880"/>
              </a:lnSpc>
            </a:pPr>
            <a:r>
              <a:rPr lang="en-US" sz="8800">
                <a:solidFill>
                  <a:srgbClr val="156082"/>
                </a:solidFill>
                <a:latin typeface="More Sugar"/>
                <a:ea typeface="More Sugar"/>
                <a:cs typeface="More Sugar"/>
                <a:sym typeface="More Sugar"/>
              </a:rPr>
              <a:t>vous amuser!</a:t>
            </a:r>
          </a:p>
        </p:txBody>
      </p:sp>
      <p:grpSp>
        <p:nvGrpSpPr>
          <p:cNvPr id="16" name="Group 16"/>
          <p:cNvGrpSpPr/>
          <p:nvPr/>
        </p:nvGrpSpPr>
        <p:grpSpPr>
          <a:xfrm>
            <a:off x="11697260" y="9131993"/>
            <a:ext cx="6371325" cy="1117702"/>
            <a:chOff x="0" y="0"/>
            <a:chExt cx="8495100" cy="1490269"/>
          </a:xfrm>
        </p:grpSpPr>
        <p:grpSp>
          <p:nvGrpSpPr>
            <p:cNvPr id="17" name="Group 17"/>
            <p:cNvGrpSpPr/>
            <p:nvPr/>
          </p:nvGrpSpPr>
          <p:grpSpPr>
            <a:xfrm>
              <a:off x="0" y="0"/>
              <a:ext cx="8495100" cy="1490269"/>
              <a:chOff x="0" y="0"/>
              <a:chExt cx="1678045" cy="294374"/>
            </a:xfrm>
          </p:grpSpPr>
          <p:sp>
            <p:nvSpPr>
              <p:cNvPr id="18" name="Freeform 18"/>
              <p:cNvSpPr/>
              <p:nvPr/>
            </p:nvSpPr>
            <p:spPr>
              <a:xfrm>
                <a:off x="0" y="0"/>
                <a:ext cx="1678044" cy="294374"/>
              </a:xfrm>
              <a:custGeom>
                <a:avLst/>
                <a:gdLst/>
                <a:ahLst/>
                <a:cxnLst/>
                <a:rect l="l" t="t" r="r" b="b"/>
                <a:pathLst>
                  <a:path w="1678044" h="294374">
                    <a:moveTo>
                      <a:pt x="61971" y="0"/>
                    </a:moveTo>
                    <a:lnTo>
                      <a:pt x="1616073" y="0"/>
                    </a:lnTo>
                    <a:cubicBezTo>
                      <a:pt x="1650299" y="0"/>
                      <a:pt x="1678044" y="27745"/>
                      <a:pt x="1678044" y="61971"/>
                    </a:cubicBezTo>
                    <a:lnTo>
                      <a:pt x="1678044" y="232403"/>
                    </a:lnTo>
                    <a:cubicBezTo>
                      <a:pt x="1678044" y="248839"/>
                      <a:pt x="1671515" y="264601"/>
                      <a:pt x="1659894" y="276223"/>
                    </a:cubicBezTo>
                    <a:cubicBezTo>
                      <a:pt x="1648272" y="287845"/>
                      <a:pt x="1632509" y="294374"/>
                      <a:pt x="1616073" y="294374"/>
                    </a:cubicBezTo>
                    <a:lnTo>
                      <a:pt x="61971" y="294374"/>
                    </a:lnTo>
                    <a:cubicBezTo>
                      <a:pt x="45535" y="294374"/>
                      <a:pt x="29773" y="287845"/>
                      <a:pt x="18151" y="276223"/>
                    </a:cubicBezTo>
                    <a:cubicBezTo>
                      <a:pt x="6529" y="264601"/>
                      <a:pt x="0" y="248839"/>
                      <a:pt x="0" y="232403"/>
                    </a:cubicBezTo>
                    <a:lnTo>
                      <a:pt x="0" y="61971"/>
                    </a:lnTo>
                    <a:cubicBezTo>
                      <a:pt x="0" y="45535"/>
                      <a:pt x="6529" y="29773"/>
                      <a:pt x="18151" y="18151"/>
                    </a:cubicBezTo>
                    <a:cubicBezTo>
                      <a:pt x="29773" y="6529"/>
                      <a:pt x="45535" y="0"/>
                      <a:pt x="61971" y="0"/>
                    </a:cubicBezTo>
                    <a:close/>
                  </a:path>
                </a:pathLst>
              </a:custGeom>
              <a:solidFill>
                <a:srgbClr val="FFFFFF"/>
              </a:solidFill>
            </p:spPr>
            <p:txBody>
              <a:bodyPr/>
              <a:lstStyle/>
              <a:p>
                <a:endParaRPr lang="en-CA"/>
              </a:p>
            </p:txBody>
          </p:sp>
          <p:sp>
            <p:nvSpPr>
              <p:cNvPr id="19" name="TextBox 19"/>
              <p:cNvSpPr txBox="1"/>
              <p:nvPr/>
            </p:nvSpPr>
            <p:spPr>
              <a:xfrm>
                <a:off x="0" y="-47625"/>
                <a:ext cx="1678045" cy="341999"/>
              </a:xfrm>
              <a:prstGeom prst="rect">
                <a:avLst/>
              </a:prstGeom>
            </p:spPr>
            <p:txBody>
              <a:bodyPr lIns="50800" tIns="50800" rIns="50800" bIns="50800" rtlCol="0" anchor="ctr"/>
              <a:lstStyle/>
              <a:p>
                <a:pPr algn="ctr">
                  <a:lnSpc>
                    <a:spcPts val="2430"/>
                  </a:lnSpc>
                </a:pPr>
                <a:endParaRPr/>
              </a:p>
            </p:txBody>
          </p:sp>
        </p:grpSp>
        <p:sp>
          <p:nvSpPr>
            <p:cNvPr id="20" name="Freeform 20"/>
            <p:cNvSpPr/>
            <p:nvPr/>
          </p:nvSpPr>
          <p:spPr>
            <a:xfrm>
              <a:off x="514509" y="106298"/>
              <a:ext cx="7843301" cy="1277674"/>
            </a:xfrm>
            <a:custGeom>
              <a:avLst/>
              <a:gdLst/>
              <a:ahLst/>
              <a:cxnLst/>
              <a:rect l="l" t="t" r="r" b="b"/>
              <a:pathLst>
                <a:path w="7843301" h="1277674">
                  <a:moveTo>
                    <a:pt x="0" y="0"/>
                  </a:moveTo>
                  <a:lnTo>
                    <a:pt x="7843301" y="0"/>
                  </a:lnTo>
                  <a:lnTo>
                    <a:pt x="7843301" y="1277674"/>
                  </a:lnTo>
                  <a:lnTo>
                    <a:pt x="0" y="1277674"/>
                  </a:lnTo>
                  <a:lnTo>
                    <a:pt x="0" y="0"/>
                  </a:lnTo>
                  <a:close/>
                </a:path>
              </a:pathLst>
            </a:custGeom>
            <a:blipFill>
              <a:blip r:embed="rId10"/>
              <a:stretch>
                <a:fillRect t="-465" b="-465"/>
              </a:stretch>
            </a:blipFill>
          </p:spPr>
          <p:txBody>
            <a:bodyPr/>
            <a:lstStyle/>
            <a:p>
              <a:endParaRPr lang="en-CA"/>
            </a:p>
          </p:txBody>
        </p:sp>
      </p:gr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gradFill rotWithShape="1">
          <a:gsLst>
            <a:gs pos="0">
              <a:srgbClr val="0CC0DF">
                <a:alpha val="100000"/>
              </a:srgbClr>
            </a:gs>
            <a:gs pos="100000">
              <a:srgbClr val="FFDE59">
                <a:alpha val="100000"/>
              </a:srgbClr>
            </a:gs>
          </a:gsLst>
          <a:lin ang="0"/>
        </a:gradFill>
        <a:effectLst/>
      </p:bgPr>
    </p:bg>
    <p:spTree>
      <p:nvGrpSpPr>
        <p:cNvPr id="1" name=""/>
        <p:cNvGrpSpPr/>
        <p:nvPr/>
      </p:nvGrpSpPr>
      <p:grpSpPr>
        <a:xfrm>
          <a:off x="0" y="0"/>
          <a:ext cx="0" cy="0"/>
          <a:chOff x="0" y="0"/>
          <a:chExt cx="0" cy="0"/>
        </a:xfrm>
      </p:grpSpPr>
      <p:sp>
        <p:nvSpPr>
          <p:cNvPr id="2" name="Freeform 2"/>
          <p:cNvSpPr/>
          <p:nvPr/>
        </p:nvSpPr>
        <p:spPr>
          <a:xfrm>
            <a:off x="12695561" y="8860483"/>
            <a:ext cx="5314800" cy="1219774"/>
          </a:xfrm>
          <a:custGeom>
            <a:avLst/>
            <a:gdLst/>
            <a:ahLst/>
            <a:cxnLst/>
            <a:rect l="l" t="t" r="r" b="b"/>
            <a:pathLst>
              <a:path w="5314800" h="1219774">
                <a:moveTo>
                  <a:pt x="0" y="0"/>
                </a:moveTo>
                <a:lnTo>
                  <a:pt x="5314800" y="0"/>
                </a:lnTo>
                <a:lnTo>
                  <a:pt x="5314800" y="1219774"/>
                </a:lnTo>
                <a:lnTo>
                  <a:pt x="0" y="121977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CA"/>
          </a:p>
        </p:txBody>
      </p:sp>
      <p:sp>
        <p:nvSpPr>
          <p:cNvPr id="3" name="Freeform 3"/>
          <p:cNvSpPr/>
          <p:nvPr/>
        </p:nvSpPr>
        <p:spPr>
          <a:xfrm>
            <a:off x="13020520" y="9365197"/>
            <a:ext cx="4783288" cy="608161"/>
          </a:xfrm>
          <a:custGeom>
            <a:avLst/>
            <a:gdLst/>
            <a:ahLst/>
            <a:cxnLst/>
            <a:rect l="l" t="t" r="r" b="b"/>
            <a:pathLst>
              <a:path w="4783288" h="608161">
                <a:moveTo>
                  <a:pt x="0" y="0"/>
                </a:moveTo>
                <a:lnTo>
                  <a:pt x="4783288" y="0"/>
                </a:lnTo>
                <a:lnTo>
                  <a:pt x="4783288" y="608162"/>
                </a:lnTo>
                <a:lnTo>
                  <a:pt x="0" y="608162"/>
                </a:lnTo>
                <a:lnTo>
                  <a:pt x="0" y="0"/>
                </a:lnTo>
                <a:close/>
              </a:path>
            </a:pathLst>
          </a:custGeom>
          <a:blipFill>
            <a:blip r:embed="rId5">
              <a:extLst>
                <a:ext uri="{96DAC541-7B7A-43D3-8B79-37D633B846F1}">
                  <asvg:svgBlip xmlns:asvg="http://schemas.microsoft.com/office/drawing/2016/SVG/main" r:embed="rId6"/>
                </a:ext>
              </a:extLst>
            </a:blip>
            <a:stretch>
              <a:fillRect t="-818" b="-818"/>
            </a:stretch>
          </a:blipFill>
        </p:spPr>
        <p:txBody>
          <a:bodyPr/>
          <a:lstStyle/>
          <a:p>
            <a:endParaRPr lang="en-CA"/>
          </a:p>
        </p:txBody>
      </p:sp>
      <p:sp>
        <p:nvSpPr>
          <p:cNvPr id="4" name="Freeform 4"/>
          <p:cNvSpPr/>
          <p:nvPr/>
        </p:nvSpPr>
        <p:spPr>
          <a:xfrm>
            <a:off x="0" y="2890208"/>
            <a:ext cx="8136471" cy="7396792"/>
          </a:xfrm>
          <a:custGeom>
            <a:avLst/>
            <a:gdLst/>
            <a:ahLst/>
            <a:cxnLst/>
            <a:rect l="l" t="t" r="r" b="b"/>
            <a:pathLst>
              <a:path w="8136471" h="7396792">
                <a:moveTo>
                  <a:pt x="0" y="0"/>
                </a:moveTo>
                <a:lnTo>
                  <a:pt x="8136471" y="0"/>
                </a:lnTo>
                <a:lnTo>
                  <a:pt x="8136471" y="7396792"/>
                </a:lnTo>
                <a:lnTo>
                  <a:pt x="0" y="7396792"/>
                </a:lnTo>
                <a:lnTo>
                  <a:pt x="0" y="0"/>
                </a:lnTo>
                <a:close/>
              </a:path>
            </a:pathLst>
          </a:custGeom>
          <a:blipFill>
            <a:blip r:embed="rId7">
              <a:extLst>
                <a:ext uri="{96DAC541-7B7A-43D3-8B79-37D633B846F1}">
                  <asvg:svgBlip xmlns:asvg="http://schemas.microsoft.com/office/drawing/2016/SVG/main" r:embed="rId8"/>
                </a:ext>
              </a:extLst>
            </a:blip>
            <a:stretch>
              <a:fillRect l="-76" r="-76"/>
            </a:stretch>
          </a:blipFill>
        </p:spPr>
        <p:txBody>
          <a:bodyPr/>
          <a:lstStyle/>
          <a:p>
            <a:endParaRPr lang="en-CA"/>
          </a:p>
        </p:txBody>
      </p:sp>
      <p:sp>
        <p:nvSpPr>
          <p:cNvPr id="5" name="TextBox 5"/>
          <p:cNvSpPr txBox="1"/>
          <p:nvPr/>
        </p:nvSpPr>
        <p:spPr>
          <a:xfrm>
            <a:off x="7848600" y="203663"/>
            <a:ext cx="4233230" cy="1914987"/>
          </a:xfrm>
          <a:prstGeom prst="rect">
            <a:avLst/>
          </a:prstGeom>
        </p:spPr>
        <p:txBody>
          <a:bodyPr lIns="0" tIns="0" rIns="0" bIns="0" rtlCol="0" anchor="t">
            <a:spAutoFit/>
          </a:bodyPr>
          <a:lstStyle/>
          <a:p>
            <a:pPr algn="ctr">
              <a:lnSpc>
                <a:spcPts val="12880"/>
              </a:lnSpc>
            </a:pPr>
            <a:r>
              <a:rPr lang="en-US" sz="7200">
                <a:solidFill>
                  <a:srgbClr val="000000"/>
                </a:solidFill>
                <a:latin typeface="More Sugar"/>
                <a:ea typeface="More Sugar"/>
                <a:cs typeface="More Sugar"/>
                <a:sym typeface="More Sugar"/>
              </a:rPr>
              <a:t>inclure</a:t>
            </a:r>
          </a:p>
        </p:txBody>
      </p:sp>
      <p:sp>
        <p:nvSpPr>
          <p:cNvPr id="6" name="TextBox 6"/>
          <p:cNvSpPr txBox="1"/>
          <p:nvPr/>
        </p:nvSpPr>
        <p:spPr>
          <a:xfrm>
            <a:off x="13194506" y="5176271"/>
            <a:ext cx="4513362" cy="1914987"/>
          </a:xfrm>
          <a:prstGeom prst="rect">
            <a:avLst/>
          </a:prstGeom>
        </p:spPr>
        <p:txBody>
          <a:bodyPr lIns="0" tIns="0" rIns="0" bIns="0" rtlCol="0" anchor="t">
            <a:spAutoFit/>
          </a:bodyPr>
          <a:lstStyle/>
          <a:p>
            <a:pPr algn="ctr">
              <a:lnSpc>
                <a:spcPts val="12880"/>
              </a:lnSpc>
            </a:pPr>
            <a:r>
              <a:rPr lang="en-US" sz="7200">
                <a:solidFill>
                  <a:srgbClr val="000000"/>
                </a:solidFill>
                <a:latin typeface="More Sugar"/>
                <a:ea typeface="More Sugar"/>
                <a:cs typeface="More Sugar"/>
                <a:sym typeface="More Sugar"/>
              </a:rPr>
              <a:t>accueillir</a:t>
            </a:r>
          </a:p>
        </p:txBody>
      </p:sp>
      <p:sp>
        <p:nvSpPr>
          <p:cNvPr id="7" name="TextBox 7"/>
          <p:cNvSpPr txBox="1"/>
          <p:nvPr/>
        </p:nvSpPr>
        <p:spPr>
          <a:xfrm>
            <a:off x="9144000" y="3432312"/>
            <a:ext cx="6371927" cy="1914987"/>
          </a:xfrm>
          <a:prstGeom prst="rect">
            <a:avLst/>
          </a:prstGeom>
        </p:spPr>
        <p:txBody>
          <a:bodyPr lIns="0" tIns="0" rIns="0" bIns="0" rtlCol="0" anchor="t">
            <a:spAutoFit/>
          </a:bodyPr>
          <a:lstStyle/>
          <a:p>
            <a:pPr algn="ctr">
              <a:lnSpc>
                <a:spcPts val="12880"/>
              </a:lnSpc>
            </a:pPr>
            <a:r>
              <a:rPr lang="en-US" sz="7200">
                <a:solidFill>
                  <a:srgbClr val="000000"/>
                </a:solidFill>
                <a:latin typeface="More Sugar"/>
                <a:ea typeface="More Sugar"/>
                <a:cs typeface="More Sugar"/>
                <a:sym typeface="More Sugar"/>
              </a:rPr>
              <a:t>comprendre</a:t>
            </a:r>
          </a:p>
        </p:txBody>
      </p:sp>
      <p:sp>
        <p:nvSpPr>
          <p:cNvPr id="8" name="TextBox 8"/>
          <p:cNvSpPr txBox="1"/>
          <p:nvPr/>
        </p:nvSpPr>
        <p:spPr>
          <a:xfrm>
            <a:off x="12081831" y="1480312"/>
            <a:ext cx="4940982" cy="1914987"/>
          </a:xfrm>
          <a:prstGeom prst="rect">
            <a:avLst/>
          </a:prstGeom>
        </p:spPr>
        <p:txBody>
          <a:bodyPr lIns="0" tIns="0" rIns="0" bIns="0" rtlCol="0" anchor="t">
            <a:spAutoFit/>
          </a:bodyPr>
          <a:lstStyle/>
          <a:p>
            <a:pPr algn="ctr">
              <a:lnSpc>
                <a:spcPts val="12880"/>
              </a:lnSpc>
            </a:pPr>
            <a:r>
              <a:rPr lang="en-US" sz="7200">
                <a:solidFill>
                  <a:srgbClr val="000000"/>
                </a:solidFill>
                <a:latin typeface="More Sugar"/>
                <a:ea typeface="More Sugar"/>
                <a:cs typeface="More Sugar"/>
                <a:sym typeface="More Sugar"/>
              </a:rPr>
              <a:t>promouvoir</a:t>
            </a:r>
          </a:p>
        </p:txBody>
      </p:sp>
      <p:sp>
        <p:nvSpPr>
          <p:cNvPr id="9" name="TextBox 9"/>
          <p:cNvSpPr txBox="1"/>
          <p:nvPr/>
        </p:nvSpPr>
        <p:spPr>
          <a:xfrm>
            <a:off x="9525000" y="6922011"/>
            <a:ext cx="4629577" cy="1914987"/>
          </a:xfrm>
          <a:prstGeom prst="rect">
            <a:avLst/>
          </a:prstGeom>
        </p:spPr>
        <p:txBody>
          <a:bodyPr lIns="0" tIns="0" rIns="0" bIns="0" rtlCol="0" anchor="t">
            <a:spAutoFit/>
          </a:bodyPr>
          <a:lstStyle/>
          <a:p>
            <a:pPr algn="ctr">
              <a:lnSpc>
                <a:spcPts val="12880"/>
              </a:lnSpc>
            </a:pPr>
            <a:r>
              <a:rPr lang="en-US" sz="7200">
                <a:solidFill>
                  <a:srgbClr val="000000"/>
                </a:solidFill>
                <a:latin typeface="More Sugar"/>
                <a:ea typeface="More Sugar"/>
                <a:cs typeface="More Sugar"/>
                <a:sym typeface="More Sugar"/>
              </a:rPr>
              <a:t>collaborer</a:t>
            </a:r>
          </a:p>
        </p:txBody>
      </p:sp>
      <p:grpSp>
        <p:nvGrpSpPr>
          <p:cNvPr id="10" name="Group 10"/>
          <p:cNvGrpSpPr/>
          <p:nvPr/>
        </p:nvGrpSpPr>
        <p:grpSpPr>
          <a:xfrm>
            <a:off x="11697260" y="9131993"/>
            <a:ext cx="6371325" cy="1117702"/>
            <a:chOff x="0" y="0"/>
            <a:chExt cx="8495100" cy="1490269"/>
          </a:xfrm>
        </p:grpSpPr>
        <p:grpSp>
          <p:nvGrpSpPr>
            <p:cNvPr id="11" name="Group 11"/>
            <p:cNvGrpSpPr/>
            <p:nvPr/>
          </p:nvGrpSpPr>
          <p:grpSpPr>
            <a:xfrm>
              <a:off x="0" y="0"/>
              <a:ext cx="8495100" cy="1490269"/>
              <a:chOff x="0" y="0"/>
              <a:chExt cx="1678045" cy="294374"/>
            </a:xfrm>
          </p:grpSpPr>
          <p:sp>
            <p:nvSpPr>
              <p:cNvPr id="12" name="Freeform 12"/>
              <p:cNvSpPr/>
              <p:nvPr/>
            </p:nvSpPr>
            <p:spPr>
              <a:xfrm>
                <a:off x="0" y="0"/>
                <a:ext cx="1678044" cy="294374"/>
              </a:xfrm>
              <a:custGeom>
                <a:avLst/>
                <a:gdLst/>
                <a:ahLst/>
                <a:cxnLst/>
                <a:rect l="l" t="t" r="r" b="b"/>
                <a:pathLst>
                  <a:path w="1678044" h="294374">
                    <a:moveTo>
                      <a:pt x="61971" y="0"/>
                    </a:moveTo>
                    <a:lnTo>
                      <a:pt x="1616073" y="0"/>
                    </a:lnTo>
                    <a:cubicBezTo>
                      <a:pt x="1650299" y="0"/>
                      <a:pt x="1678044" y="27745"/>
                      <a:pt x="1678044" y="61971"/>
                    </a:cubicBezTo>
                    <a:lnTo>
                      <a:pt x="1678044" y="232403"/>
                    </a:lnTo>
                    <a:cubicBezTo>
                      <a:pt x="1678044" y="248839"/>
                      <a:pt x="1671515" y="264601"/>
                      <a:pt x="1659894" y="276223"/>
                    </a:cubicBezTo>
                    <a:cubicBezTo>
                      <a:pt x="1648272" y="287845"/>
                      <a:pt x="1632509" y="294374"/>
                      <a:pt x="1616073" y="294374"/>
                    </a:cubicBezTo>
                    <a:lnTo>
                      <a:pt x="61971" y="294374"/>
                    </a:lnTo>
                    <a:cubicBezTo>
                      <a:pt x="45535" y="294374"/>
                      <a:pt x="29773" y="287845"/>
                      <a:pt x="18151" y="276223"/>
                    </a:cubicBezTo>
                    <a:cubicBezTo>
                      <a:pt x="6529" y="264601"/>
                      <a:pt x="0" y="248839"/>
                      <a:pt x="0" y="232403"/>
                    </a:cubicBezTo>
                    <a:lnTo>
                      <a:pt x="0" y="61971"/>
                    </a:lnTo>
                    <a:cubicBezTo>
                      <a:pt x="0" y="45535"/>
                      <a:pt x="6529" y="29773"/>
                      <a:pt x="18151" y="18151"/>
                    </a:cubicBezTo>
                    <a:cubicBezTo>
                      <a:pt x="29773" y="6529"/>
                      <a:pt x="45535" y="0"/>
                      <a:pt x="61971" y="0"/>
                    </a:cubicBezTo>
                    <a:close/>
                  </a:path>
                </a:pathLst>
              </a:custGeom>
              <a:solidFill>
                <a:srgbClr val="FFFFFF"/>
              </a:solidFill>
            </p:spPr>
            <p:txBody>
              <a:bodyPr/>
              <a:lstStyle/>
              <a:p>
                <a:endParaRPr lang="en-CA"/>
              </a:p>
            </p:txBody>
          </p:sp>
          <p:sp>
            <p:nvSpPr>
              <p:cNvPr id="13" name="TextBox 13"/>
              <p:cNvSpPr txBox="1"/>
              <p:nvPr/>
            </p:nvSpPr>
            <p:spPr>
              <a:xfrm>
                <a:off x="0" y="-47625"/>
                <a:ext cx="1678045" cy="341999"/>
              </a:xfrm>
              <a:prstGeom prst="rect">
                <a:avLst/>
              </a:prstGeom>
            </p:spPr>
            <p:txBody>
              <a:bodyPr lIns="50800" tIns="50800" rIns="50800" bIns="50800" rtlCol="0" anchor="ctr"/>
              <a:lstStyle/>
              <a:p>
                <a:pPr algn="ctr">
                  <a:lnSpc>
                    <a:spcPts val="2430"/>
                  </a:lnSpc>
                </a:pPr>
                <a:endParaRPr/>
              </a:p>
            </p:txBody>
          </p:sp>
        </p:grpSp>
        <p:sp>
          <p:nvSpPr>
            <p:cNvPr id="14" name="Freeform 14"/>
            <p:cNvSpPr/>
            <p:nvPr/>
          </p:nvSpPr>
          <p:spPr>
            <a:xfrm>
              <a:off x="514509" y="106298"/>
              <a:ext cx="7843301" cy="1277674"/>
            </a:xfrm>
            <a:custGeom>
              <a:avLst/>
              <a:gdLst/>
              <a:ahLst/>
              <a:cxnLst/>
              <a:rect l="l" t="t" r="r" b="b"/>
              <a:pathLst>
                <a:path w="7843301" h="1277674">
                  <a:moveTo>
                    <a:pt x="0" y="0"/>
                  </a:moveTo>
                  <a:lnTo>
                    <a:pt x="7843301" y="0"/>
                  </a:lnTo>
                  <a:lnTo>
                    <a:pt x="7843301" y="1277674"/>
                  </a:lnTo>
                  <a:lnTo>
                    <a:pt x="0" y="1277674"/>
                  </a:lnTo>
                  <a:lnTo>
                    <a:pt x="0" y="0"/>
                  </a:lnTo>
                  <a:close/>
                </a:path>
              </a:pathLst>
            </a:custGeom>
            <a:blipFill>
              <a:blip r:embed="rId9"/>
              <a:stretch>
                <a:fillRect t="-465" b="-465"/>
              </a:stretch>
            </a:blipFill>
          </p:spPr>
          <p:txBody>
            <a:bodyPr/>
            <a:lstStyle/>
            <a:p>
              <a:endParaRPr lang="en-CA"/>
            </a:p>
          </p:txBody>
        </p:sp>
      </p:gr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gradFill rotWithShape="1">
          <a:gsLst>
            <a:gs pos="0">
              <a:srgbClr val="CDFFD8">
                <a:alpha val="100000"/>
              </a:srgbClr>
            </a:gs>
            <a:gs pos="100000">
              <a:srgbClr val="94B9FF">
                <a:alpha val="100000"/>
              </a:srgbClr>
            </a:gs>
          </a:gsLst>
          <a:lin ang="0"/>
        </a:gradFill>
        <a:effectLst/>
      </p:bgPr>
    </p:bg>
    <p:spTree>
      <p:nvGrpSpPr>
        <p:cNvPr id="1" name=""/>
        <p:cNvGrpSpPr/>
        <p:nvPr/>
      </p:nvGrpSpPr>
      <p:grpSpPr>
        <a:xfrm>
          <a:off x="0" y="0"/>
          <a:ext cx="0" cy="0"/>
          <a:chOff x="0" y="0"/>
          <a:chExt cx="0" cy="0"/>
        </a:xfrm>
      </p:grpSpPr>
      <p:grpSp>
        <p:nvGrpSpPr>
          <p:cNvPr id="2" name="Group 2"/>
          <p:cNvGrpSpPr/>
          <p:nvPr/>
        </p:nvGrpSpPr>
        <p:grpSpPr>
          <a:xfrm>
            <a:off x="4127277" y="0"/>
            <a:ext cx="13716000" cy="10287000"/>
            <a:chOff x="0" y="0"/>
            <a:chExt cx="18288000" cy="13716000"/>
          </a:xfrm>
        </p:grpSpPr>
        <p:sp>
          <p:nvSpPr>
            <p:cNvPr id="3" name="Freeform 3"/>
            <p:cNvSpPr/>
            <p:nvPr/>
          </p:nvSpPr>
          <p:spPr>
            <a:xfrm>
              <a:off x="0" y="0"/>
              <a:ext cx="18288000" cy="13716000"/>
            </a:xfrm>
            <a:custGeom>
              <a:avLst/>
              <a:gdLst/>
              <a:ahLst/>
              <a:cxnLst/>
              <a:rect l="l" t="t" r="r" b="b"/>
              <a:pathLst>
                <a:path w="18288000" h="13716000">
                  <a:moveTo>
                    <a:pt x="0" y="0"/>
                  </a:moveTo>
                  <a:lnTo>
                    <a:pt x="18288000" y="0"/>
                  </a:lnTo>
                  <a:lnTo>
                    <a:pt x="18288000" y="13716000"/>
                  </a:lnTo>
                  <a:lnTo>
                    <a:pt x="0" y="13716000"/>
                  </a:lnTo>
                  <a:lnTo>
                    <a:pt x="0" y="0"/>
                  </a:lnTo>
                  <a:close/>
                </a:path>
              </a:pathLst>
            </a:custGeom>
            <a:blipFill>
              <a:blip r:embed="rId3"/>
              <a:stretch>
                <a:fillRect/>
              </a:stretch>
            </a:blipFill>
          </p:spPr>
          <p:txBody>
            <a:bodyPr/>
            <a:lstStyle/>
            <a:p>
              <a:endParaRPr lang="en-CA"/>
            </a:p>
          </p:txBody>
        </p:sp>
      </p:grpSp>
      <p:grpSp>
        <p:nvGrpSpPr>
          <p:cNvPr id="4" name="Group 4"/>
          <p:cNvGrpSpPr/>
          <p:nvPr/>
        </p:nvGrpSpPr>
        <p:grpSpPr>
          <a:xfrm>
            <a:off x="13555848" y="-195798"/>
            <a:ext cx="4287429" cy="4824112"/>
            <a:chOff x="0" y="0"/>
            <a:chExt cx="5716572" cy="6432149"/>
          </a:xfrm>
        </p:grpSpPr>
        <p:sp>
          <p:nvSpPr>
            <p:cNvPr id="5" name="Freeform 5"/>
            <p:cNvSpPr/>
            <p:nvPr/>
          </p:nvSpPr>
          <p:spPr>
            <a:xfrm>
              <a:off x="0" y="0"/>
              <a:ext cx="5716524" cy="6432169"/>
            </a:xfrm>
            <a:custGeom>
              <a:avLst/>
              <a:gdLst/>
              <a:ahLst/>
              <a:cxnLst/>
              <a:rect l="l" t="t" r="r" b="b"/>
              <a:pathLst>
                <a:path w="5716524" h="6432169">
                  <a:moveTo>
                    <a:pt x="0" y="0"/>
                  </a:moveTo>
                  <a:lnTo>
                    <a:pt x="5716524" y="0"/>
                  </a:lnTo>
                  <a:lnTo>
                    <a:pt x="5716524" y="6432169"/>
                  </a:lnTo>
                  <a:lnTo>
                    <a:pt x="0" y="6432169"/>
                  </a:lnTo>
                  <a:lnTo>
                    <a:pt x="0" y="0"/>
                  </a:lnTo>
                  <a:close/>
                </a:path>
              </a:pathLst>
            </a:custGeom>
            <a:blipFill>
              <a:blip r:embed="rId4"/>
              <a:stretch>
                <a:fillRect t="-13" b="-13"/>
              </a:stretch>
            </a:blipFill>
          </p:spPr>
          <p:txBody>
            <a:bodyPr/>
            <a:lstStyle/>
            <a:p>
              <a:endParaRPr lang="en-CA"/>
            </a:p>
          </p:txBody>
        </p:sp>
      </p:grpSp>
      <p:grpSp>
        <p:nvGrpSpPr>
          <p:cNvPr id="6" name="Group 6"/>
          <p:cNvGrpSpPr/>
          <p:nvPr/>
        </p:nvGrpSpPr>
        <p:grpSpPr>
          <a:xfrm rot="369242">
            <a:off x="14100258" y="7349368"/>
            <a:ext cx="3759234" cy="2867983"/>
            <a:chOff x="0" y="0"/>
            <a:chExt cx="5012312" cy="3823977"/>
          </a:xfrm>
        </p:grpSpPr>
        <p:sp>
          <p:nvSpPr>
            <p:cNvPr id="7" name="Freeform 7"/>
            <p:cNvSpPr/>
            <p:nvPr/>
          </p:nvSpPr>
          <p:spPr>
            <a:xfrm>
              <a:off x="0" y="0"/>
              <a:ext cx="5012309" cy="3823970"/>
            </a:xfrm>
            <a:custGeom>
              <a:avLst/>
              <a:gdLst/>
              <a:ahLst/>
              <a:cxnLst/>
              <a:rect l="l" t="t" r="r" b="b"/>
              <a:pathLst>
                <a:path w="5012309" h="3823970">
                  <a:moveTo>
                    <a:pt x="0" y="0"/>
                  </a:moveTo>
                  <a:lnTo>
                    <a:pt x="5012309" y="0"/>
                  </a:lnTo>
                  <a:lnTo>
                    <a:pt x="5012309" y="3823970"/>
                  </a:lnTo>
                  <a:lnTo>
                    <a:pt x="0" y="3823970"/>
                  </a:lnTo>
                  <a:lnTo>
                    <a:pt x="0" y="0"/>
                  </a:lnTo>
                  <a:close/>
                </a:path>
              </a:pathLst>
            </a:custGeom>
            <a:blipFill>
              <a:blip r:embed="rId5"/>
              <a:stretch>
                <a:fillRect t="-13" b="-13"/>
              </a:stretch>
            </a:blipFill>
          </p:spPr>
          <p:txBody>
            <a:bodyPr/>
            <a:lstStyle/>
            <a:p>
              <a:endParaRPr lang="en-CA"/>
            </a:p>
          </p:txBody>
        </p:sp>
      </p:grpSp>
      <p:grpSp>
        <p:nvGrpSpPr>
          <p:cNvPr id="8" name="Group 8"/>
          <p:cNvGrpSpPr/>
          <p:nvPr/>
        </p:nvGrpSpPr>
        <p:grpSpPr>
          <a:xfrm>
            <a:off x="-173310" y="-747046"/>
            <a:ext cx="4526919" cy="4375807"/>
            <a:chOff x="0" y="0"/>
            <a:chExt cx="6035892" cy="5834409"/>
          </a:xfrm>
        </p:grpSpPr>
        <p:sp>
          <p:nvSpPr>
            <p:cNvPr id="9" name="Freeform 9"/>
            <p:cNvSpPr/>
            <p:nvPr/>
          </p:nvSpPr>
          <p:spPr>
            <a:xfrm>
              <a:off x="0" y="0"/>
              <a:ext cx="6035892" cy="5834409"/>
            </a:xfrm>
            <a:custGeom>
              <a:avLst/>
              <a:gdLst/>
              <a:ahLst/>
              <a:cxnLst/>
              <a:rect l="l" t="t" r="r" b="b"/>
              <a:pathLst>
                <a:path w="6035892" h="5834409">
                  <a:moveTo>
                    <a:pt x="0" y="0"/>
                  </a:moveTo>
                  <a:lnTo>
                    <a:pt x="6035892" y="0"/>
                  </a:lnTo>
                  <a:lnTo>
                    <a:pt x="6035892" y="5834409"/>
                  </a:lnTo>
                  <a:lnTo>
                    <a:pt x="0" y="5834409"/>
                  </a:lnTo>
                  <a:close/>
                </a:path>
              </a:pathLst>
            </a:custGeom>
            <a:solidFill>
              <a:srgbClr val="000000">
                <a:alpha val="0"/>
              </a:srgbClr>
            </a:solidFill>
          </p:spPr>
          <p:txBody>
            <a:bodyPr/>
            <a:lstStyle/>
            <a:p>
              <a:endParaRPr lang="en-CA"/>
            </a:p>
          </p:txBody>
        </p:sp>
        <p:sp>
          <p:nvSpPr>
            <p:cNvPr id="10" name="TextBox 10"/>
            <p:cNvSpPr txBox="1"/>
            <p:nvPr/>
          </p:nvSpPr>
          <p:spPr>
            <a:xfrm>
              <a:off x="0" y="57150"/>
              <a:ext cx="6035892" cy="5777259"/>
            </a:xfrm>
            <a:prstGeom prst="rect">
              <a:avLst/>
            </a:prstGeom>
          </p:spPr>
          <p:txBody>
            <a:bodyPr lIns="0" tIns="0" rIns="0" bIns="0" rtlCol="0" anchor="ctr"/>
            <a:lstStyle/>
            <a:p>
              <a:pPr algn="ctr">
                <a:lnSpc>
                  <a:spcPts val="4040"/>
                </a:lnSpc>
              </a:pPr>
              <a:r>
                <a:rPr lang="en-US" sz="4000">
                  <a:solidFill>
                    <a:srgbClr val="FF6700"/>
                  </a:solidFill>
                  <a:latin typeface="Lucidity Expand"/>
                  <a:ea typeface="Lucidity Expand"/>
                  <a:cs typeface="Lucidity Expand"/>
                  <a:sym typeface="Lucidity Expand"/>
                </a:rPr>
                <a:t>La</a:t>
              </a:r>
            </a:p>
            <a:p>
              <a:pPr algn="ctr">
                <a:lnSpc>
                  <a:spcPts val="3636"/>
                </a:lnSpc>
              </a:pPr>
              <a:r>
                <a:rPr lang="en-US" sz="3600">
                  <a:solidFill>
                    <a:srgbClr val="FF6700"/>
                  </a:solidFill>
                  <a:latin typeface="Lucidity Expand"/>
                  <a:ea typeface="Lucidity Expand"/>
                  <a:cs typeface="Lucidity Expand"/>
                  <a:sym typeface="Lucidity Expand"/>
                </a:rPr>
                <a:t>Zone</a:t>
              </a:r>
            </a:p>
          </p:txBody>
        </p:sp>
      </p:grpSp>
      <p:grpSp>
        <p:nvGrpSpPr>
          <p:cNvPr id="11" name="Group 11"/>
          <p:cNvGrpSpPr/>
          <p:nvPr/>
        </p:nvGrpSpPr>
        <p:grpSpPr>
          <a:xfrm rot="-829732">
            <a:off x="4185357" y="257282"/>
            <a:ext cx="3759234" cy="2867983"/>
            <a:chOff x="0" y="0"/>
            <a:chExt cx="5012312" cy="3823977"/>
          </a:xfrm>
        </p:grpSpPr>
        <p:sp>
          <p:nvSpPr>
            <p:cNvPr id="12" name="Freeform 12"/>
            <p:cNvSpPr/>
            <p:nvPr/>
          </p:nvSpPr>
          <p:spPr>
            <a:xfrm>
              <a:off x="0" y="0"/>
              <a:ext cx="5012309" cy="3823970"/>
            </a:xfrm>
            <a:custGeom>
              <a:avLst/>
              <a:gdLst/>
              <a:ahLst/>
              <a:cxnLst/>
              <a:rect l="l" t="t" r="r" b="b"/>
              <a:pathLst>
                <a:path w="5012309" h="3823970">
                  <a:moveTo>
                    <a:pt x="0" y="0"/>
                  </a:moveTo>
                  <a:lnTo>
                    <a:pt x="5012309" y="0"/>
                  </a:lnTo>
                  <a:lnTo>
                    <a:pt x="5012309" y="3823970"/>
                  </a:lnTo>
                  <a:lnTo>
                    <a:pt x="0" y="3823970"/>
                  </a:lnTo>
                  <a:lnTo>
                    <a:pt x="0" y="0"/>
                  </a:lnTo>
                  <a:close/>
                </a:path>
              </a:pathLst>
            </a:custGeom>
            <a:blipFill>
              <a:blip r:embed="rId5"/>
              <a:stretch>
                <a:fillRect t="-13" b="-13"/>
              </a:stretch>
            </a:blipFill>
          </p:spPr>
          <p:txBody>
            <a:bodyPr/>
            <a:lstStyle/>
            <a:p>
              <a:endParaRPr lang="en-CA"/>
            </a:p>
          </p:txBody>
        </p:sp>
      </p:grpSp>
      <p:sp>
        <p:nvSpPr>
          <p:cNvPr id="13" name="Freeform 13"/>
          <p:cNvSpPr/>
          <p:nvPr/>
        </p:nvSpPr>
        <p:spPr>
          <a:xfrm>
            <a:off x="13105249" y="247396"/>
            <a:ext cx="5443253" cy="2305960"/>
          </a:xfrm>
          <a:custGeom>
            <a:avLst/>
            <a:gdLst/>
            <a:ahLst/>
            <a:cxnLst/>
            <a:rect l="l" t="t" r="r" b="b"/>
            <a:pathLst>
              <a:path w="5443253" h="2305960">
                <a:moveTo>
                  <a:pt x="0" y="0"/>
                </a:moveTo>
                <a:lnTo>
                  <a:pt x="5443253" y="0"/>
                </a:lnTo>
                <a:lnTo>
                  <a:pt x="5443253" y="2305960"/>
                </a:lnTo>
                <a:lnTo>
                  <a:pt x="0" y="2305960"/>
                </a:lnTo>
                <a:lnTo>
                  <a:pt x="0" y="0"/>
                </a:lnTo>
                <a:close/>
              </a:path>
            </a:pathLst>
          </a:custGeom>
          <a:blipFill>
            <a:blip r:embed="rId6">
              <a:extLst>
                <a:ext uri="{96DAC541-7B7A-43D3-8B79-37D633B846F1}">
                  <asvg:svgBlip xmlns:asvg="http://schemas.microsoft.com/office/drawing/2016/SVG/main" r:embed="rId7"/>
                </a:ext>
              </a:extLst>
            </a:blip>
            <a:stretch>
              <a:fillRect t="-140" b="-140"/>
            </a:stretch>
          </a:blipFill>
        </p:spPr>
        <p:txBody>
          <a:bodyPr/>
          <a:lstStyle/>
          <a:p>
            <a:endParaRPr lang="en-CA"/>
          </a:p>
        </p:txBody>
      </p:sp>
      <p:sp>
        <p:nvSpPr>
          <p:cNvPr id="14" name="Freeform 14"/>
          <p:cNvSpPr/>
          <p:nvPr/>
        </p:nvSpPr>
        <p:spPr>
          <a:xfrm>
            <a:off x="1028700" y="4837565"/>
            <a:ext cx="5212623" cy="4975686"/>
          </a:xfrm>
          <a:custGeom>
            <a:avLst/>
            <a:gdLst/>
            <a:ahLst/>
            <a:cxnLst/>
            <a:rect l="l" t="t" r="r" b="b"/>
            <a:pathLst>
              <a:path w="5212623" h="4975686">
                <a:moveTo>
                  <a:pt x="0" y="0"/>
                </a:moveTo>
                <a:lnTo>
                  <a:pt x="5212623" y="0"/>
                </a:lnTo>
                <a:lnTo>
                  <a:pt x="5212623" y="4975686"/>
                </a:lnTo>
                <a:lnTo>
                  <a:pt x="0" y="4975686"/>
                </a:lnTo>
                <a:lnTo>
                  <a:pt x="0" y="0"/>
                </a:lnTo>
                <a:close/>
              </a:path>
            </a:pathLst>
          </a:custGeom>
          <a:blipFill>
            <a:blip r:embed="rId8">
              <a:extLst>
                <a:ext uri="{96DAC541-7B7A-43D3-8B79-37D633B846F1}">
                  <asvg:svgBlip xmlns:asvg="http://schemas.microsoft.com/office/drawing/2016/SVG/main" r:embed="rId9"/>
                </a:ext>
              </a:extLst>
            </a:blip>
            <a:stretch>
              <a:fillRect l="-99" r="-99"/>
            </a:stretch>
          </a:blipFill>
        </p:spPr>
        <p:txBody>
          <a:bodyPr/>
          <a:lstStyle/>
          <a:p>
            <a:endParaRPr lang="en-CA"/>
          </a:p>
        </p:txBody>
      </p:sp>
      <p:sp>
        <p:nvSpPr>
          <p:cNvPr id="15" name="Freeform 15"/>
          <p:cNvSpPr/>
          <p:nvPr/>
        </p:nvSpPr>
        <p:spPr>
          <a:xfrm>
            <a:off x="170792" y="9497674"/>
            <a:ext cx="3838715" cy="631155"/>
          </a:xfrm>
          <a:custGeom>
            <a:avLst/>
            <a:gdLst/>
            <a:ahLst/>
            <a:cxnLst/>
            <a:rect l="l" t="t" r="r" b="b"/>
            <a:pathLst>
              <a:path w="3838715" h="631155">
                <a:moveTo>
                  <a:pt x="0" y="0"/>
                </a:moveTo>
                <a:lnTo>
                  <a:pt x="3838715" y="0"/>
                </a:lnTo>
                <a:lnTo>
                  <a:pt x="3838715" y="631154"/>
                </a:lnTo>
                <a:lnTo>
                  <a:pt x="0" y="631154"/>
                </a:lnTo>
                <a:lnTo>
                  <a:pt x="0" y="0"/>
                </a:lnTo>
                <a:close/>
              </a:path>
            </a:pathLst>
          </a:custGeom>
          <a:blipFill>
            <a:blip r:embed="rId10"/>
            <a:stretch>
              <a:fillRect/>
            </a:stretch>
          </a:blipFill>
        </p:spPr>
        <p:txBody>
          <a:bodyPr/>
          <a:lstStyle/>
          <a:p>
            <a:endParaRPr lang="en-CA"/>
          </a:p>
        </p:txBody>
      </p:sp>
      <p:sp>
        <p:nvSpPr>
          <p:cNvPr id="16" name="TextBox 16"/>
          <p:cNvSpPr txBox="1"/>
          <p:nvPr/>
        </p:nvSpPr>
        <p:spPr>
          <a:xfrm>
            <a:off x="383314" y="959062"/>
            <a:ext cx="3413671" cy="2897821"/>
          </a:xfrm>
          <a:prstGeom prst="rect">
            <a:avLst/>
          </a:prstGeom>
        </p:spPr>
        <p:txBody>
          <a:bodyPr lIns="0" tIns="0" rIns="0" bIns="0" rtlCol="0" anchor="t">
            <a:spAutoFit/>
          </a:bodyPr>
          <a:lstStyle/>
          <a:p>
            <a:pPr algn="ctr">
              <a:lnSpc>
                <a:spcPts val="18000"/>
              </a:lnSpc>
            </a:pPr>
            <a:r>
              <a:rPr lang="en-US" sz="7200">
                <a:solidFill>
                  <a:srgbClr val="145D94"/>
                </a:solidFill>
                <a:latin typeface="Lucidity Condensed"/>
                <a:ea typeface="Lucidity Condensed"/>
                <a:cs typeface="Lucidity Condensed"/>
                <a:sym typeface="Lucidity Condensed"/>
              </a:rPr>
              <a:t>DÉTENTE</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24384000" cy="13716000"/>
          </a:xfrm>
        </p:grpSpPr>
        <p:sp>
          <p:nvSpPr>
            <p:cNvPr id="3" name="Freeform 3"/>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lnTo>
                    <a:pt x="0" y="0"/>
                  </a:lnTo>
                  <a:close/>
                </a:path>
              </a:pathLst>
            </a:custGeom>
            <a:blipFill>
              <a:blip r:embed="rId3"/>
              <a:stretch>
                <a:fillRect/>
              </a:stretch>
            </a:blipFill>
          </p:spPr>
          <p:txBody>
            <a:bodyPr/>
            <a:lstStyle/>
            <a:p>
              <a:endParaRPr lang="en-CA"/>
            </a:p>
          </p:txBody>
        </p:sp>
      </p:grpSp>
      <p:sp>
        <p:nvSpPr>
          <p:cNvPr id="4" name="TextBox 4"/>
          <p:cNvSpPr txBox="1"/>
          <p:nvPr/>
        </p:nvSpPr>
        <p:spPr>
          <a:xfrm>
            <a:off x="1028700" y="2010347"/>
            <a:ext cx="4503160" cy="3133153"/>
          </a:xfrm>
          <a:prstGeom prst="rect">
            <a:avLst/>
          </a:prstGeom>
        </p:spPr>
        <p:txBody>
          <a:bodyPr lIns="0" tIns="0" rIns="0" bIns="0" rtlCol="0" anchor="t">
            <a:spAutoFit/>
          </a:bodyPr>
          <a:lstStyle/>
          <a:p>
            <a:pPr algn="l">
              <a:lnSpc>
                <a:spcPts val="7128"/>
              </a:lnSpc>
            </a:pPr>
            <a:r>
              <a:rPr lang="en-US" sz="6600" b="1">
                <a:solidFill>
                  <a:srgbClr val="761D8F"/>
                </a:solidFill>
                <a:latin typeface="Arial Bold"/>
                <a:ea typeface="Arial Bold"/>
                <a:cs typeface="Arial Bold"/>
                <a:sym typeface="Arial Bold"/>
              </a:rPr>
              <a:t>Répondre aux questions difficiles</a:t>
            </a:r>
          </a:p>
        </p:txBody>
      </p:sp>
      <p:sp>
        <p:nvSpPr>
          <p:cNvPr id="5" name="TextBox 5"/>
          <p:cNvSpPr txBox="1"/>
          <p:nvPr/>
        </p:nvSpPr>
        <p:spPr>
          <a:xfrm>
            <a:off x="6486600" y="863855"/>
            <a:ext cx="10597127" cy="6184297"/>
          </a:xfrm>
          <a:prstGeom prst="rect">
            <a:avLst/>
          </a:prstGeom>
        </p:spPr>
        <p:txBody>
          <a:bodyPr lIns="0" tIns="0" rIns="0" bIns="0" rtlCol="0" anchor="t">
            <a:spAutoFit/>
          </a:bodyPr>
          <a:lstStyle/>
          <a:p>
            <a:pPr marL="886777" lvl="2" indent="-295592" algn="l">
              <a:lnSpc>
                <a:spcPts val="5040"/>
              </a:lnSpc>
              <a:buFont typeface="Arial"/>
              <a:buChar char="⚬"/>
            </a:pPr>
            <a:r>
              <a:rPr lang="en-US" sz="4200">
                <a:solidFill>
                  <a:srgbClr val="0E2841"/>
                </a:solidFill>
                <a:latin typeface="Arial"/>
                <a:ea typeface="Arial"/>
                <a:cs typeface="Arial"/>
                <a:sym typeface="Arial"/>
              </a:rPr>
              <a:t>Vous n’avez pas besoin de tout savoir </a:t>
            </a:r>
          </a:p>
          <a:p>
            <a:pPr marL="886777" lvl="2" indent="-295592" algn="l">
              <a:lnSpc>
                <a:spcPts val="5040"/>
              </a:lnSpc>
              <a:buFont typeface="Arial"/>
              <a:buChar char="⚬"/>
            </a:pPr>
            <a:r>
              <a:rPr lang="en-US" sz="4200">
                <a:solidFill>
                  <a:srgbClr val="0E2841"/>
                </a:solidFill>
                <a:latin typeface="Arial"/>
                <a:ea typeface="Arial"/>
                <a:cs typeface="Arial"/>
                <a:sym typeface="Arial"/>
              </a:rPr>
              <a:t>Trouvez ensemble des sources fiables</a:t>
            </a:r>
          </a:p>
          <a:p>
            <a:pPr marL="886777" lvl="2" indent="-295592" algn="l">
              <a:lnSpc>
                <a:spcPts val="5040"/>
              </a:lnSpc>
              <a:buFont typeface="Arial"/>
              <a:buChar char="⚬"/>
            </a:pPr>
            <a:r>
              <a:rPr lang="en-US" sz="4200">
                <a:solidFill>
                  <a:srgbClr val="0E2841"/>
                </a:solidFill>
                <a:latin typeface="Arial"/>
                <a:ea typeface="Arial"/>
                <a:cs typeface="Arial"/>
                <a:sym typeface="Arial"/>
              </a:rPr>
              <a:t>Consultez un expert pour plus d’informations</a:t>
            </a:r>
          </a:p>
          <a:p>
            <a:pPr marL="886777" lvl="2" indent="-295592" algn="l">
              <a:lnSpc>
                <a:spcPts val="5040"/>
              </a:lnSpc>
              <a:buFont typeface="Arial"/>
              <a:buChar char="⚬"/>
            </a:pPr>
            <a:r>
              <a:rPr lang="en-US" sz="4200">
                <a:solidFill>
                  <a:srgbClr val="0E2841"/>
                </a:solidFill>
                <a:latin typeface="Arial"/>
                <a:ea typeface="Arial"/>
                <a:cs typeface="Arial"/>
                <a:sym typeface="Arial"/>
              </a:rPr>
              <a:t>Lorsque les jeunes demandent des conseils :</a:t>
            </a:r>
          </a:p>
          <a:p>
            <a:pPr marL="1440180" lvl="3" indent="-360045" algn="l">
              <a:lnSpc>
                <a:spcPts val="4320"/>
              </a:lnSpc>
              <a:buFont typeface="Arial"/>
              <a:buChar char="￭"/>
            </a:pPr>
            <a:r>
              <a:rPr lang="en-US" sz="3600">
                <a:solidFill>
                  <a:srgbClr val="0E2841"/>
                </a:solidFill>
                <a:latin typeface="Arial"/>
                <a:ea typeface="Arial"/>
                <a:cs typeface="Arial"/>
                <a:sym typeface="Arial"/>
              </a:rPr>
              <a:t>orientez-les vers des ressources et des services dignes de confiance; </a:t>
            </a:r>
          </a:p>
          <a:p>
            <a:pPr marL="1440180" lvl="3" indent="-360045" algn="l">
              <a:lnSpc>
                <a:spcPts val="4320"/>
              </a:lnSpc>
              <a:buFont typeface="Arial"/>
              <a:buChar char="￭"/>
            </a:pPr>
            <a:r>
              <a:rPr lang="en-US" sz="3600">
                <a:solidFill>
                  <a:srgbClr val="0E2841"/>
                </a:solidFill>
                <a:latin typeface="Arial"/>
                <a:ea typeface="Arial"/>
                <a:cs typeface="Arial"/>
                <a:sym typeface="Arial"/>
              </a:rPr>
              <a:t>si vous ne savez pas où les diriger, visitez </a:t>
            </a:r>
            <a:r>
              <a:rPr lang="en-US" sz="3600" i="1">
                <a:solidFill>
                  <a:srgbClr val="0E2841"/>
                </a:solidFill>
                <a:latin typeface="Arial Italics"/>
                <a:ea typeface="Arial Italics"/>
                <a:cs typeface="Arial Italics"/>
                <a:sym typeface="Arial Italics"/>
              </a:rPr>
              <a:t>ajoutez une ressource locale</a:t>
            </a:r>
            <a:r>
              <a:rPr lang="en-US" sz="3600">
                <a:solidFill>
                  <a:srgbClr val="0E2841"/>
                </a:solidFill>
                <a:latin typeface="Arial"/>
                <a:ea typeface="Arial"/>
                <a:cs typeface="Arial"/>
                <a:sym typeface="Arial"/>
              </a:rPr>
              <a:t>.</a:t>
            </a:r>
          </a:p>
          <a:p>
            <a:pPr marL="1440180" lvl="3" indent="-360045" algn="l">
              <a:lnSpc>
                <a:spcPts val="5040"/>
              </a:lnSpc>
            </a:pPr>
            <a:endParaRPr lang="en-US" sz="3600">
              <a:solidFill>
                <a:srgbClr val="0E2841"/>
              </a:solidFill>
              <a:latin typeface="Arial"/>
              <a:ea typeface="Arial"/>
              <a:cs typeface="Arial"/>
              <a:sym typeface="Arial"/>
            </a:endParaRPr>
          </a:p>
          <a:p>
            <a:pPr marL="1440180" lvl="3" indent="-360045" algn="l">
              <a:lnSpc>
                <a:spcPts val="4320"/>
              </a:lnSpc>
            </a:pPr>
            <a:r>
              <a:rPr lang="en-US" sz="3600">
                <a:solidFill>
                  <a:srgbClr val="0E2841"/>
                </a:solidFill>
                <a:latin typeface="Arial"/>
                <a:ea typeface="Arial"/>
                <a:cs typeface="Arial"/>
                <a:sym typeface="Arial"/>
              </a:rPr>
              <a:t>Des paroles de sagesse?  </a:t>
            </a:r>
          </a:p>
        </p:txBody>
      </p:sp>
      <p:sp>
        <p:nvSpPr>
          <p:cNvPr id="6" name="Freeform 6"/>
          <p:cNvSpPr/>
          <p:nvPr/>
        </p:nvSpPr>
        <p:spPr>
          <a:xfrm>
            <a:off x="0" y="5903660"/>
            <a:ext cx="6197525" cy="4383340"/>
          </a:xfrm>
          <a:custGeom>
            <a:avLst/>
            <a:gdLst/>
            <a:ahLst/>
            <a:cxnLst/>
            <a:rect l="l" t="t" r="r" b="b"/>
            <a:pathLst>
              <a:path w="6197525" h="4383340">
                <a:moveTo>
                  <a:pt x="0" y="0"/>
                </a:moveTo>
                <a:lnTo>
                  <a:pt x="6197525" y="0"/>
                </a:lnTo>
                <a:lnTo>
                  <a:pt x="6197525" y="4383340"/>
                </a:lnTo>
                <a:lnTo>
                  <a:pt x="0" y="4383340"/>
                </a:lnTo>
                <a:lnTo>
                  <a:pt x="0" y="0"/>
                </a:lnTo>
                <a:close/>
              </a:path>
            </a:pathLst>
          </a:custGeom>
          <a:blipFill>
            <a:blip r:embed="rId4">
              <a:extLst>
                <a:ext uri="{96DAC541-7B7A-43D3-8B79-37D633B846F1}">
                  <asvg:svgBlip xmlns:asvg="http://schemas.microsoft.com/office/drawing/2016/SVG/main" r:embed="rId5"/>
                </a:ext>
              </a:extLst>
            </a:blip>
            <a:stretch>
              <a:fillRect t="-278" b="-278"/>
            </a:stretch>
          </a:blipFill>
        </p:spPr>
        <p:txBody>
          <a:bodyPr/>
          <a:lstStyle/>
          <a:p>
            <a:endParaRPr lang="en-CA"/>
          </a:p>
        </p:txBody>
      </p:sp>
      <p:sp>
        <p:nvSpPr>
          <p:cNvPr id="7" name="Freeform 7"/>
          <p:cNvSpPr/>
          <p:nvPr/>
        </p:nvSpPr>
        <p:spPr>
          <a:xfrm>
            <a:off x="14446146" y="6740928"/>
            <a:ext cx="3401318" cy="3160133"/>
          </a:xfrm>
          <a:custGeom>
            <a:avLst/>
            <a:gdLst/>
            <a:ahLst/>
            <a:cxnLst/>
            <a:rect l="l" t="t" r="r" b="b"/>
            <a:pathLst>
              <a:path w="3401318" h="3160133">
                <a:moveTo>
                  <a:pt x="0" y="0"/>
                </a:moveTo>
                <a:lnTo>
                  <a:pt x="3401318" y="0"/>
                </a:lnTo>
                <a:lnTo>
                  <a:pt x="3401318" y="3160133"/>
                </a:lnTo>
                <a:lnTo>
                  <a:pt x="0" y="3160133"/>
                </a:lnTo>
                <a:lnTo>
                  <a:pt x="0" y="0"/>
                </a:lnTo>
                <a:close/>
              </a:path>
            </a:pathLst>
          </a:custGeom>
          <a:blipFill>
            <a:blip r:embed="rId6">
              <a:extLst>
                <a:ext uri="{96DAC541-7B7A-43D3-8B79-37D633B846F1}">
                  <asvg:svgBlip xmlns:asvg="http://schemas.microsoft.com/office/drawing/2016/SVG/main" r:embed="rId7"/>
                </a:ext>
              </a:extLst>
            </a:blip>
            <a:stretch>
              <a:fillRect l="-232" r="-232"/>
            </a:stretch>
          </a:blipFill>
        </p:spPr>
        <p:txBody>
          <a:bodyPr/>
          <a:lstStyle/>
          <a:p>
            <a:endParaRPr lang="en-CA"/>
          </a:p>
        </p:txBody>
      </p:sp>
      <p:grpSp>
        <p:nvGrpSpPr>
          <p:cNvPr id="8" name="Group 8"/>
          <p:cNvGrpSpPr/>
          <p:nvPr/>
        </p:nvGrpSpPr>
        <p:grpSpPr>
          <a:xfrm>
            <a:off x="5958337" y="9169298"/>
            <a:ext cx="6371325" cy="1117702"/>
            <a:chOff x="0" y="0"/>
            <a:chExt cx="8495100" cy="1490269"/>
          </a:xfrm>
        </p:grpSpPr>
        <p:grpSp>
          <p:nvGrpSpPr>
            <p:cNvPr id="9" name="Group 9"/>
            <p:cNvGrpSpPr/>
            <p:nvPr/>
          </p:nvGrpSpPr>
          <p:grpSpPr>
            <a:xfrm>
              <a:off x="0" y="0"/>
              <a:ext cx="8495100" cy="1490269"/>
              <a:chOff x="0" y="0"/>
              <a:chExt cx="1678045" cy="294374"/>
            </a:xfrm>
          </p:grpSpPr>
          <p:sp>
            <p:nvSpPr>
              <p:cNvPr id="10" name="Freeform 10"/>
              <p:cNvSpPr/>
              <p:nvPr/>
            </p:nvSpPr>
            <p:spPr>
              <a:xfrm>
                <a:off x="0" y="0"/>
                <a:ext cx="1678044" cy="294374"/>
              </a:xfrm>
              <a:custGeom>
                <a:avLst/>
                <a:gdLst/>
                <a:ahLst/>
                <a:cxnLst/>
                <a:rect l="l" t="t" r="r" b="b"/>
                <a:pathLst>
                  <a:path w="1678044" h="294374">
                    <a:moveTo>
                      <a:pt x="61971" y="0"/>
                    </a:moveTo>
                    <a:lnTo>
                      <a:pt x="1616073" y="0"/>
                    </a:lnTo>
                    <a:cubicBezTo>
                      <a:pt x="1650299" y="0"/>
                      <a:pt x="1678044" y="27745"/>
                      <a:pt x="1678044" y="61971"/>
                    </a:cubicBezTo>
                    <a:lnTo>
                      <a:pt x="1678044" y="232403"/>
                    </a:lnTo>
                    <a:cubicBezTo>
                      <a:pt x="1678044" y="248839"/>
                      <a:pt x="1671515" y="264601"/>
                      <a:pt x="1659894" y="276223"/>
                    </a:cubicBezTo>
                    <a:cubicBezTo>
                      <a:pt x="1648272" y="287845"/>
                      <a:pt x="1632509" y="294374"/>
                      <a:pt x="1616073" y="294374"/>
                    </a:cubicBezTo>
                    <a:lnTo>
                      <a:pt x="61971" y="294374"/>
                    </a:lnTo>
                    <a:cubicBezTo>
                      <a:pt x="45535" y="294374"/>
                      <a:pt x="29773" y="287845"/>
                      <a:pt x="18151" y="276223"/>
                    </a:cubicBezTo>
                    <a:cubicBezTo>
                      <a:pt x="6529" y="264601"/>
                      <a:pt x="0" y="248839"/>
                      <a:pt x="0" y="232403"/>
                    </a:cubicBezTo>
                    <a:lnTo>
                      <a:pt x="0" y="61971"/>
                    </a:lnTo>
                    <a:cubicBezTo>
                      <a:pt x="0" y="45535"/>
                      <a:pt x="6529" y="29773"/>
                      <a:pt x="18151" y="18151"/>
                    </a:cubicBezTo>
                    <a:cubicBezTo>
                      <a:pt x="29773" y="6529"/>
                      <a:pt x="45535" y="0"/>
                      <a:pt x="61971" y="0"/>
                    </a:cubicBezTo>
                    <a:close/>
                  </a:path>
                </a:pathLst>
              </a:custGeom>
              <a:solidFill>
                <a:srgbClr val="FFFFFF"/>
              </a:solidFill>
            </p:spPr>
            <p:txBody>
              <a:bodyPr/>
              <a:lstStyle/>
              <a:p>
                <a:endParaRPr lang="en-CA"/>
              </a:p>
            </p:txBody>
          </p:sp>
          <p:sp>
            <p:nvSpPr>
              <p:cNvPr id="11" name="TextBox 11"/>
              <p:cNvSpPr txBox="1"/>
              <p:nvPr/>
            </p:nvSpPr>
            <p:spPr>
              <a:xfrm>
                <a:off x="0" y="-47625"/>
                <a:ext cx="1678045" cy="341999"/>
              </a:xfrm>
              <a:prstGeom prst="rect">
                <a:avLst/>
              </a:prstGeom>
            </p:spPr>
            <p:txBody>
              <a:bodyPr lIns="50800" tIns="50800" rIns="50800" bIns="50800" rtlCol="0" anchor="ctr"/>
              <a:lstStyle/>
              <a:p>
                <a:pPr algn="ctr">
                  <a:lnSpc>
                    <a:spcPts val="2430"/>
                  </a:lnSpc>
                </a:pPr>
                <a:endParaRPr/>
              </a:p>
            </p:txBody>
          </p:sp>
        </p:grpSp>
        <p:sp>
          <p:nvSpPr>
            <p:cNvPr id="12" name="Freeform 12"/>
            <p:cNvSpPr/>
            <p:nvPr/>
          </p:nvSpPr>
          <p:spPr>
            <a:xfrm>
              <a:off x="514509" y="106298"/>
              <a:ext cx="7843301" cy="1277674"/>
            </a:xfrm>
            <a:custGeom>
              <a:avLst/>
              <a:gdLst/>
              <a:ahLst/>
              <a:cxnLst/>
              <a:rect l="l" t="t" r="r" b="b"/>
              <a:pathLst>
                <a:path w="7843301" h="1277674">
                  <a:moveTo>
                    <a:pt x="0" y="0"/>
                  </a:moveTo>
                  <a:lnTo>
                    <a:pt x="7843301" y="0"/>
                  </a:lnTo>
                  <a:lnTo>
                    <a:pt x="7843301" y="1277674"/>
                  </a:lnTo>
                  <a:lnTo>
                    <a:pt x="0" y="1277674"/>
                  </a:lnTo>
                  <a:lnTo>
                    <a:pt x="0" y="0"/>
                  </a:lnTo>
                  <a:close/>
                </a:path>
              </a:pathLst>
            </a:custGeom>
            <a:blipFill>
              <a:blip r:embed="rId8"/>
              <a:stretch>
                <a:fillRect t="-465" b="-465"/>
              </a:stretch>
            </a:blipFill>
          </p:spPr>
          <p:txBody>
            <a:bodyPr/>
            <a:lstStyle/>
            <a:p>
              <a:endParaRPr lang="en-CA"/>
            </a:p>
          </p:txBody>
        </p:sp>
      </p:gr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CA"/>
          </a:p>
        </p:txBody>
      </p:sp>
      <p:sp>
        <p:nvSpPr>
          <p:cNvPr id="3" name="TextBox 3"/>
          <p:cNvSpPr txBox="1"/>
          <p:nvPr/>
        </p:nvSpPr>
        <p:spPr>
          <a:xfrm>
            <a:off x="613274" y="3732040"/>
            <a:ext cx="5131539" cy="1937683"/>
          </a:xfrm>
          <a:prstGeom prst="rect">
            <a:avLst/>
          </a:prstGeom>
        </p:spPr>
        <p:txBody>
          <a:bodyPr lIns="0" tIns="0" rIns="0" bIns="0" rtlCol="0" anchor="t">
            <a:spAutoFit/>
          </a:bodyPr>
          <a:lstStyle/>
          <a:p>
            <a:pPr algn="l">
              <a:lnSpc>
                <a:spcPts val="6300"/>
              </a:lnSpc>
            </a:pPr>
            <a:r>
              <a:rPr lang="en-US" sz="5250" b="1">
                <a:solidFill>
                  <a:srgbClr val="61007D"/>
                </a:solidFill>
                <a:latin typeface="Arial Bold"/>
                <a:ea typeface="Arial Bold"/>
                <a:cs typeface="Arial Bold"/>
                <a:sym typeface="Arial Bold"/>
              </a:rPr>
              <a:t>Étapes de la planification</a:t>
            </a:r>
          </a:p>
        </p:txBody>
      </p:sp>
      <p:sp>
        <p:nvSpPr>
          <p:cNvPr id="4" name="TextBox 4"/>
          <p:cNvSpPr txBox="1"/>
          <p:nvPr/>
        </p:nvSpPr>
        <p:spPr>
          <a:xfrm>
            <a:off x="6625803" y="1333590"/>
            <a:ext cx="4856951" cy="1071434"/>
          </a:xfrm>
          <a:prstGeom prst="rect">
            <a:avLst/>
          </a:prstGeom>
        </p:spPr>
        <p:txBody>
          <a:bodyPr lIns="0" tIns="0" rIns="0" bIns="0" rtlCol="0" anchor="t">
            <a:spAutoFit/>
          </a:bodyPr>
          <a:lstStyle/>
          <a:p>
            <a:pPr algn="l">
              <a:lnSpc>
                <a:spcPts val="5878"/>
              </a:lnSpc>
            </a:pPr>
            <a:r>
              <a:rPr lang="en-US" sz="4898" b="1">
                <a:solidFill>
                  <a:srgbClr val="145D94"/>
                </a:solidFill>
                <a:latin typeface="Arial Bold"/>
                <a:ea typeface="Arial Bold"/>
                <a:cs typeface="Arial Bold"/>
                <a:sym typeface="Arial Bold"/>
              </a:rPr>
              <a:t>Plan d’action</a:t>
            </a:r>
          </a:p>
        </p:txBody>
      </p:sp>
      <p:sp>
        <p:nvSpPr>
          <p:cNvPr id="5" name="TextBox 5"/>
          <p:cNvSpPr txBox="1"/>
          <p:nvPr/>
        </p:nvSpPr>
        <p:spPr>
          <a:xfrm>
            <a:off x="6625803" y="2233553"/>
            <a:ext cx="4362598" cy="7323916"/>
          </a:xfrm>
          <a:prstGeom prst="rect">
            <a:avLst/>
          </a:prstGeom>
        </p:spPr>
        <p:txBody>
          <a:bodyPr lIns="0" tIns="0" rIns="0" bIns="0" rtlCol="0" anchor="t">
            <a:spAutoFit/>
          </a:bodyPr>
          <a:lstStyle/>
          <a:p>
            <a:pPr marL="533876" lvl="2" indent="-177959" algn="l">
              <a:lnSpc>
                <a:spcPts val="4859"/>
              </a:lnSpc>
              <a:buAutoNum type="arabicPeriod"/>
            </a:pPr>
            <a:r>
              <a:rPr lang="en-US" sz="2400">
                <a:solidFill>
                  <a:srgbClr val="000000"/>
                </a:solidFill>
                <a:latin typeface="Arial"/>
                <a:ea typeface="Arial"/>
                <a:cs typeface="Arial"/>
                <a:sym typeface="Arial"/>
              </a:rPr>
              <a:t>Évaluer les besoins et les lacunes (tour de l’école)</a:t>
            </a:r>
          </a:p>
          <a:p>
            <a:pPr marL="533876" lvl="2" indent="-177959" algn="l">
              <a:lnSpc>
                <a:spcPts val="4859"/>
              </a:lnSpc>
              <a:buAutoNum type="arabicPeriod"/>
            </a:pPr>
            <a:r>
              <a:rPr lang="en-US" sz="2400">
                <a:solidFill>
                  <a:srgbClr val="000000"/>
                </a:solidFill>
                <a:latin typeface="Arial"/>
                <a:ea typeface="Arial"/>
                <a:cs typeface="Arial"/>
                <a:sym typeface="Arial"/>
              </a:rPr>
              <a:t>Fixer l’objectif des JCBE</a:t>
            </a:r>
          </a:p>
          <a:p>
            <a:pPr marL="533876" lvl="2" indent="-177959" algn="l">
              <a:lnSpc>
                <a:spcPts val="4859"/>
              </a:lnSpc>
              <a:buAutoNum type="arabicPeriod"/>
            </a:pPr>
            <a:r>
              <a:rPr lang="en-US" sz="2400">
                <a:solidFill>
                  <a:srgbClr val="000000"/>
                </a:solidFill>
                <a:latin typeface="Arial"/>
                <a:ea typeface="Arial"/>
                <a:cs typeface="Arial"/>
                <a:sym typeface="Arial"/>
              </a:rPr>
              <a:t>Faire un remue-méninges et choisir une activité</a:t>
            </a:r>
          </a:p>
          <a:p>
            <a:pPr marL="533876" lvl="2" indent="-177959" algn="l">
              <a:lnSpc>
                <a:spcPts val="4859"/>
              </a:lnSpc>
              <a:buAutoNum type="arabicPeriod"/>
            </a:pPr>
            <a:r>
              <a:rPr lang="en-US" sz="2400">
                <a:solidFill>
                  <a:srgbClr val="000000"/>
                </a:solidFill>
                <a:latin typeface="Arial"/>
                <a:ea typeface="Arial"/>
                <a:cs typeface="Arial"/>
                <a:sym typeface="Arial"/>
              </a:rPr>
              <a:t>Faire un plan d’action pour l’activité</a:t>
            </a:r>
          </a:p>
          <a:p>
            <a:pPr marL="533876" lvl="2" indent="-177959" algn="l">
              <a:lnSpc>
                <a:spcPts val="4859"/>
              </a:lnSpc>
              <a:buAutoNum type="arabicPeriod"/>
            </a:pPr>
            <a:r>
              <a:rPr lang="en-US" sz="2400">
                <a:solidFill>
                  <a:srgbClr val="000000"/>
                </a:solidFill>
                <a:latin typeface="Arial"/>
                <a:ea typeface="Arial"/>
                <a:cs typeface="Arial"/>
                <a:sym typeface="Arial"/>
              </a:rPr>
              <a:t>S’amuser en tenant l’activité</a:t>
            </a:r>
          </a:p>
          <a:p>
            <a:pPr marL="533876" lvl="2" indent="-177959" algn="l">
              <a:lnSpc>
                <a:spcPts val="4859"/>
              </a:lnSpc>
              <a:buAutoNum type="arabicPeriod"/>
            </a:pPr>
            <a:r>
              <a:rPr lang="en-US" sz="2400">
                <a:solidFill>
                  <a:srgbClr val="000000"/>
                </a:solidFill>
                <a:latin typeface="Arial"/>
                <a:ea typeface="Arial"/>
                <a:cs typeface="Arial"/>
                <a:sym typeface="Arial"/>
              </a:rPr>
              <a:t>Évaluer les activités</a:t>
            </a:r>
          </a:p>
          <a:p>
            <a:pPr marL="533876" lvl="2" indent="-177959" algn="l">
              <a:lnSpc>
                <a:spcPts val="4859"/>
              </a:lnSpc>
              <a:buAutoNum type="arabicPeriod"/>
            </a:pPr>
            <a:r>
              <a:rPr lang="en-US" sz="2400">
                <a:solidFill>
                  <a:srgbClr val="000000"/>
                </a:solidFill>
                <a:latin typeface="Arial"/>
                <a:ea typeface="Arial"/>
                <a:cs typeface="Arial"/>
                <a:sym typeface="Arial"/>
              </a:rPr>
              <a:t>Célébrer et partager!</a:t>
            </a:r>
          </a:p>
        </p:txBody>
      </p:sp>
      <p:grpSp>
        <p:nvGrpSpPr>
          <p:cNvPr id="6" name="Group 6"/>
          <p:cNvGrpSpPr/>
          <p:nvPr/>
        </p:nvGrpSpPr>
        <p:grpSpPr>
          <a:xfrm>
            <a:off x="11952618" y="1148093"/>
            <a:ext cx="5573172" cy="7288910"/>
            <a:chOff x="0" y="0"/>
            <a:chExt cx="7430896" cy="9718547"/>
          </a:xfrm>
        </p:grpSpPr>
        <p:sp>
          <p:nvSpPr>
            <p:cNvPr id="7" name="Freeform 7"/>
            <p:cNvSpPr/>
            <p:nvPr/>
          </p:nvSpPr>
          <p:spPr>
            <a:xfrm>
              <a:off x="25400" y="25400"/>
              <a:ext cx="7392797" cy="9680448"/>
            </a:xfrm>
            <a:custGeom>
              <a:avLst/>
              <a:gdLst/>
              <a:ahLst/>
              <a:cxnLst/>
              <a:rect l="l" t="t" r="r" b="b"/>
              <a:pathLst>
                <a:path w="7392797" h="9680448">
                  <a:moveTo>
                    <a:pt x="0" y="0"/>
                  </a:moveTo>
                  <a:lnTo>
                    <a:pt x="7392797" y="0"/>
                  </a:lnTo>
                  <a:lnTo>
                    <a:pt x="7392797" y="9680448"/>
                  </a:lnTo>
                  <a:lnTo>
                    <a:pt x="0" y="9680448"/>
                  </a:lnTo>
                  <a:lnTo>
                    <a:pt x="0" y="0"/>
                  </a:lnTo>
                  <a:close/>
                </a:path>
              </a:pathLst>
            </a:custGeom>
            <a:blipFill>
              <a:blip r:embed="rId5"/>
              <a:stretch>
                <a:fillRect l="-343" t="-1258" r="-171" b="-1127"/>
              </a:stretch>
            </a:blipFill>
          </p:spPr>
          <p:txBody>
            <a:bodyPr/>
            <a:lstStyle/>
            <a:p>
              <a:endParaRPr lang="en-CA"/>
            </a:p>
          </p:txBody>
        </p:sp>
        <p:sp>
          <p:nvSpPr>
            <p:cNvPr id="8" name="Freeform 8"/>
            <p:cNvSpPr/>
            <p:nvPr/>
          </p:nvSpPr>
          <p:spPr>
            <a:xfrm>
              <a:off x="0" y="0"/>
              <a:ext cx="7443597" cy="9731248"/>
            </a:xfrm>
            <a:custGeom>
              <a:avLst/>
              <a:gdLst/>
              <a:ahLst/>
              <a:cxnLst/>
              <a:rect l="l" t="t" r="r" b="b"/>
              <a:pathLst>
                <a:path w="7443597" h="9731248">
                  <a:moveTo>
                    <a:pt x="25400" y="0"/>
                  </a:moveTo>
                  <a:lnTo>
                    <a:pt x="7418197" y="0"/>
                  </a:lnTo>
                  <a:cubicBezTo>
                    <a:pt x="7432167" y="0"/>
                    <a:pt x="7443597" y="11430"/>
                    <a:pt x="7443597" y="25400"/>
                  </a:cubicBezTo>
                  <a:lnTo>
                    <a:pt x="7443597" y="9705848"/>
                  </a:lnTo>
                  <a:cubicBezTo>
                    <a:pt x="7443597" y="9719818"/>
                    <a:pt x="7432167" y="9731248"/>
                    <a:pt x="7418197" y="9731248"/>
                  </a:cubicBezTo>
                  <a:lnTo>
                    <a:pt x="25400" y="9731248"/>
                  </a:lnTo>
                  <a:cubicBezTo>
                    <a:pt x="11430" y="9731248"/>
                    <a:pt x="0" y="9719818"/>
                    <a:pt x="0" y="9705848"/>
                  </a:cubicBezTo>
                  <a:lnTo>
                    <a:pt x="0" y="25400"/>
                  </a:lnTo>
                  <a:cubicBezTo>
                    <a:pt x="0" y="11430"/>
                    <a:pt x="11430" y="0"/>
                    <a:pt x="25400" y="0"/>
                  </a:cubicBezTo>
                  <a:moveTo>
                    <a:pt x="25400" y="50800"/>
                  </a:moveTo>
                  <a:lnTo>
                    <a:pt x="25400" y="25400"/>
                  </a:lnTo>
                  <a:lnTo>
                    <a:pt x="50800" y="25400"/>
                  </a:lnTo>
                  <a:lnTo>
                    <a:pt x="50800" y="9705848"/>
                  </a:lnTo>
                  <a:lnTo>
                    <a:pt x="25400" y="9705848"/>
                  </a:lnTo>
                  <a:lnTo>
                    <a:pt x="25400" y="9680448"/>
                  </a:lnTo>
                  <a:lnTo>
                    <a:pt x="7418197" y="9680448"/>
                  </a:lnTo>
                  <a:lnTo>
                    <a:pt x="7418197" y="9705848"/>
                  </a:lnTo>
                  <a:lnTo>
                    <a:pt x="7392797" y="9705848"/>
                  </a:lnTo>
                  <a:lnTo>
                    <a:pt x="7392797" y="25400"/>
                  </a:lnTo>
                  <a:lnTo>
                    <a:pt x="7418197" y="25400"/>
                  </a:lnTo>
                  <a:lnTo>
                    <a:pt x="7418197" y="50800"/>
                  </a:lnTo>
                  <a:lnTo>
                    <a:pt x="25400" y="50800"/>
                  </a:lnTo>
                  <a:close/>
                </a:path>
              </a:pathLst>
            </a:custGeom>
            <a:solidFill>
              <a:srgbClr val="1DE200"/>
            </a:solidFill>
          </p:spPr>
          <p:txBody>
            <a:bodyPr/>
            <a:lstStyle/>
            <a:p>
              <a:endParaRPr lang="en-CA"/>
            </a:p>
          </p:txBody>
        </p:sp>
      </p:grpSp>
      <p:sp>
        <p:nvSpPr>
          <p:cNvPr id="9" name="Freeform 9"/>
          <p:cNvSpPr/>
          <p:nvPr/>
        </p:nvSpPr>
        <p:spPr>
          <a:xfrm>
            <a:off x="11943093" y="1138568"/>
            <a:ext cx="5592222" cy="7307960"/>
          </a:xfrm>
          <a:custGeom>
            <a:avLst/>
            <a:gdLst/>
            <a:ahLst/>
            <a:cxnLst/>
            <a:rect l="l" t="t" r="r" b="b"/>
            <a:pathLst>
              <a:path w="5592222" h="7307960">
                <a:moveTo>
                  <a:pt x="0" y="0"/>
                </a:moveTo>
                <a:lnTo>
                  <a:pt x="5592222" y="0"/>
                </a:lnTo>
                <a:lnTo>
                  <a:pt x="5592222" y="7307960"/>
                </a:lnTo>
                <a:lnTo>
                  <a:pt x="0" y="730796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CA"/>
          </a:p>
        </p:txBody>
      </p:sp>
      <p:sp>
        <p:nvSpPr>
          <p:cNvPr id="10" name="Freeform 10"/>
          <p:cNvSpPr/>
          <p:nvPr/>
        </p:nvSpPr>
        <p:spPr>
          <a:xfrm>
            <a:off x="1260352" y="6050830"/>
            <a:ext cx="3353433" cy="3810719"/>
          </a:xfrm>
          <a:custGeom>
            <a:avLst/>
            <a:gdLst/>
            <a:ahLst/>
            <a:cxnLst/>
            <a:rect l="l" t="t" r="r" b="b"/>
            <a:pathLst>
              <a:path w="3353433" h="3810719">
                <a:moveTo>
                  <a:pt x="0" y="0"/>
                </a:moveTo>
                <a:lnTo>
                  <a:pt x="3353433" y="0"/>
                </a:lnTo>
                <a:lnTo>
                  <a:pt x="3353433" y="3810719"/>
                </a:lnTo>
                <a:lnTo>
                  <a:pt x="0" y="3810719"/>
                </a:lnTo>
                <a:lnTo>
                  <a:pt x="0" y="0"/>
                </a:lnTo>
                <a:close/>
              </a:path>
            </a:pathLst>
          </a:custGeom>
          <a:blipFill>
            <a:blip r:embed="rId8">
              <a:extLst>
                <a:ext uri="{96DAC541-7B7A-43D3-8B79-37D633B846F1}">
                  <asvg:svgBlip xmlns:asvg="http://schemas.microsoft.com/office/drawing/2016/SVG/main" r:embed="rId9"/>
                </a:ext>
              </a:extLst>
            </a:blip>
            <a:stretch>
              <a:fillRect l="-16" r="-16"/>
            </a:stretch>
          </a:blipFill>
        </p:spPr>
        <p:txBody>
          <a:bodyPr/>
          <a:lstStyle/>
          <a:p>
            <a:endParaRPr lang="en-CA"/>
          </a:p>
        </p:txBody>
      </p:sp>
      <p:grpSp>
        <p:nvGrpSpPr>
          <p:cNvPr id="11" name="Group 11"/>
          <p:cNvGrpSpPr/>
          <p:nvPr/>
        </p:nvGrpSpPr>
        <p:grpSpPr>
          <a:xfrm>
            <a:off x="11697260" y="9131993"/>
            <a:ext cx="6371325" cy="1117702"/>
            <a:chOff x="0" y="0"/>
            <a:chExt cx="8495100" cy="1490269"/>
          </a:xfrm>
        </p:grpSpPr>
        <p:grpSp>
          <p:nvGrpSpPr>
            <p:cNvPr id="12" name="Group 12"/>
            <p:cNvGrpSpPr/>
            <p:nvPr/>
          </p:nvGrpSpPr>
          <p:grpSpPr>
            <a:xfrm>
              <a:off x="0" y="0"/>
              <a:ext cx="8495100" cy="1490269"/>
              <a:chOff x="0" y="0"/>
              <a:chExt cx="1678045" cy="294374"/>
            </a:xfrm>
          </p:grpSpPr>
          <p:sp>
            <p:nvSpPr>
              <p:cNvPr id="13" name="Freeform 13"/>
              <p:cNvSpPr/>
              <p:nvPr/>
            </p:nvSpPr>
            <p:spPr>
              <a:xfrm>
                <a:off x="0" y="0"/>
                <a:ext cx="1678044" cy="294374"/>
              </a:xfrm>
              <a:custGeom>
                <a:avLst/>
                <a:gdLst/>
                <a:ahLst/>
                <a:cxnLst/>
                <a:rect l="l" t="t" r="r" b="b"/>
                <a:pathLst>
                  <a:path w="1678044" h="294374">
                    <a:moveTo>
                      <a:pt x="61971" y="0"/>
                    </a:moveTo>
                    <a:lnTo>
                      <a:pt x="1616073" y="0"/>
                    </a:lnTo>
                    <a:cubicBezTo>
                      <a:pt x="1650299" y="0"/>
                      <a:pt x="1678044" y="27745"/>
                      <a:pt x="1678044" y="61971"/>
                    </a:cubicBezTo>
                    <a:lnTo>
                      <a:pt x="1678044" y="232403"/>
                    </a:lnTo>
                    <a:cubicBezTo>
                      <a:pt x="1678044" y="248839"/>
                      <a:pt x="1671515" y="264601"/>
                      <a:pt x="1659894" y="276223"/>
                    </a:cubicBezTo>
                    <a:cubicBezTo>
                      <a:pt x="1648272" y="287845"/>
                      <a:pt x="1632509" y="294374"/>
                      <a:pt x="1616073" y="294374"/>
                    </a:cubicBezTo>
                    <a:lnTo>
                      <a:pt x="61971" y="294374"/>
                    </a:lnTo>
                    <a:cubicBezTo>
                      <a:pt x="45535" y="294374"/>
                      <a:pt x="29773" y="287845"/>
                      <a:pt x="18151" y="276223"/>
                    </a:cubicBezTo>
                    <a:cubicBezTo>
                      <a:pt x="6529" y="264601"/>
                      <a:pt x="0" y="248839"/>
                      <a:pt x="0" y="232403"/>
                    </a:cubicBezTo>
                    <a:lnTo>
                      <a:pt x="0" y="61971"/>
                    </a:lnTo>
                    <a:cubicBezTo>
                      <a:pt x="0" y="45535"/>
                      <a:pt x="6529" y="29773"/>
                      <a:pt x="18151" y="18151"/>
                    </a:cubicBezTo>
                    <a:cubicBezTo>
                      <a:pt x="29773" y="6529"/>
                      <a:pt x="45535" y="0"/>
                      <a:pt x="61971" y="0"/>
                    </a:cubicBezTo>
                    <a:close/>
                  </a:path>
                </a:pathLst>
              </a:custGeom>
              <a:solidFill>
                <a:srgbClr val="FFFFFF"/>
              </a:solidFill>
            </p:spPr>
            <p:txBody>
              <a:bodyPr/>
              <a:lstStyle/>
              <a:p>
                <a:endParaRPr lang="en-CA"/>
              </a:p>
            </p:txBody>
          </p:sp>
          <p:sp>
            <p:nvSpPr>
              <p:cNvPr id="14" name="TextBox 14"/>
              <p:cNvSpPr txBox="1"/>
              <p:nvPr/>
            </p:nvSpPr>
            <p:spPr>
              <a:xfrm>
                <a:off x="0" y="-47625"/>
                <a:ext cx="1678045" cy="341999"/>
              </a:xfrm>
              <a:prstGeom prst="rect">
                <a:avLst/>
              </a:prstGeom>
            </p:spPr>
            <p:txBody>
              <a:bodyPr lIns="50800" tIns="50800" rIns="50800" bIns="50800" rtlCol="0" anchor="ctr"/>
              <a:lstStyle/>
              <a:p>
                <a:pPr algn="ctr">
                  <a:lnSpc>
                    <a:spcPts val="2430"/>
                  </a:lnSpc>
                </a:pPr>
                <a:endParaRPr/>
              </a:p>
            </p:txBody>
          </p:sp>
        </p:grpSp>
        <p:sp>
          <p:nvSpPr>
            <p:cNvPr id="15" name="Freeform 15"/>
            <p:cNvSpPr/>
            <p:nvPr/>
          </p:nvSpPr>
          <p:spPr>
            <a:xfrm>
              <a:off x="514509" y="106298"/>
              <a:ext cx="7843301" cy="1277674"/>
            </a:xfrm>
            <a:custGeom>
              <a:avLst/>
              <a:gdLst/>
              <a:ahLst/>
              <a:cxnLst/>
              <a:rect l="l" t="t" r="r" b="b"/>
              <a:pathLst>
                <a:path w="7843301" h="1277674">
                  <a:moveTo>
                    <a:pt x="0" y="0"/>
                  </a:moveTo>
                  <a:lnTo>
                    <a:pt x="7843301" y="0"/>
                  </a:lnTo>
                  <a:lnTo>
                    <a:pt x="7843301" y="1277674"/>
                  </a:lnTo>
                  <a:lnTo>
                    <a:pt x="0" y="1277674"/>
                  </a:lnTo>
                  <a:lnTo>
                    <a:pt x="0" y="0"/>
                  </a:lnTo>
                  <a:close/>
                </a:path>
              </a:pathLst>
            </a:custGeom>
            <a:blipFill>
              <a:blip r:embed="rId10"/>
              <a:stretch>
                <a:fillRect t="-465" b="-465"/>
              </a:stretch>
            </a:blipFill>
          </p:spPr>
          <p:txBody>
            <a:bodyPr/>
            <a:lstStyle/>
            <a:p>
              <a:endParaRPr lang="en-CA"/>
            </a:p>
          </p:txBody>
        </p:sp>
      </p:gr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24384000" cy="13716000"/>
          </a:xfrm>
        </p:grpSpPr>
        <p:sp>
          <p:nvSpPr>
            <p:cNvPr id="3" name="Freeform 3"/>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lnTo>
                    <a:pt x="0" y="0"/>
                  </a:lnTo>
                  <a:close/>
                </a:path>
              </a:pathLst>
            </a:custGeom>
            <a:blipFill>
              <a:blip r:embed="rId3"/>
              <a:stretch>
                <a:fillRect/>
              </a:stretch>
            </a:blipFill>
          </p:spPr>
          <p:txBody>
            <a:bodyPr/>
            <a:lstStyle/>
            <a:p>
              <a:endParaRPr lang="en-CA"/>
            </a:p>
          </p:txBody>
        </p:sp>
      </p:grpSp>
      <p:grpSp>
        <p:nvGrpSpPr>
          <p:cNvPr id="4" name="Group 4"/>
          <p:cNvGrpSpPr/>
          <p:nvPr/>
        </p:nvGrpSpPr>
        <p:grpSpPr>
          <a:xfrm>
            <a:off x="897186" y="1124297"/>
            <a:ext cx="15773400" cy="2195514"/>
            <a:chOff x="0" y="0"/>
            <a:chExt cx="21031200" cy="2927352"/>
          </a:xfrm>
        </p:grpSpPr>
        <p:sp>
          <p:nvSpPr>
            <p:cNvPr id="5" name="Freeform 5"/>
            <p:cNvSpPr/>
            <p:nvPr/>
          </p:nvSpPr>
          <p:spPr>
            <a:xfrm>
              <a:off x="0" y="0"/>
              <a:ext cx="21031200" cy="2927352"/>
            </a:xfrm>
            <a:custGeom>
              <a:avLst/>
              <a:gdLst/>
              <a:ahLst/>
              <a:cxnLst/>
              <a:rect l="l" t="t" r="r" b="b"/>
              <a:pathLst>
                <a:path w="21031200" h="2927352">
                  <a:moveTo>
                    <a:pt x="0" y="0"/>
                  </a:moveTo>
                  <a:lnTo>
                    <a:pt x="21031200" y="0"/>
                  </a:lnTo>
                  <a:lnTo>
                    <a:pt x="21031200" y="2927352"/>
                  </a:lnTo>
                  <a:lnTo>
                    <a:pt x="0" y="2927352"/>
                  </a:lnTo>
                  <a:close/>
                </a:path>
              </a:pathLst>
            </a:custGeom>
            <a:solidFill>
              <a:srgbClr val="000000">
                <a:alpha val="0"/>
              </a:srgbClr>
            </a:solidFill>
          </p:spPr>
          <p:txBody>
            <a:bodyPr/>
            <a:lstStyle/>
            <a:p>
              <a:endParaRPr lang="en-CA"/>
            </a:p>
          </p:txBody>
        </p:sp>
        <p:sp>
          <p:nvSpPr>
            <p:cNvPr id="6" name="TextBox 6"/>
            <p:cNvSpPr txBox="1"/>
            <p:nvPr/>
          </p:nvSpPr>
          <p:spPr>
            <a:xfrm>
              <a:off x="0" y="-276225"/>
              <a:ext cx="21031200" cy="3203577"/>
            </a:xfrm>
            <a:prstGeom prst="rect">
              <a:avLst/>
            </a:prstGeom>
          </p:spPr>
          <p:txBody>
            <a:bodyPr lIns="0" tIns="0" rIns="0" bIns="0" rtlCol="0" anchor="ctr"/>
            <a:lstStyle/>
            <a:p>
              <a:pPr algn="l">
                <a:lnSpc>
                  <a:spcPts val="9939"/>
                </a:lnSpc>
              </a:pPr>
              <a:r>
                <a:rPr lang="en-US" sz="7098" b="1">
                  <a:solidFill>
                    <a:srgbClr val="761D8F"/>
                  </a:solidFill>
                  <a:latin typeface="Arial Bold"/>
                  <a:ea typeface="Arial Bold"/>
                  <a:cs typeface="Arial Bold"/>
                  <a:sym typeface="Arial Bold"/>
                </a:rPr>
                <a:t>Réunions régulières	</a:t>
              </a:r>
            </a:p>
          </p:txBody>
        </p:sp>
      </p:grpSp>
      <p:sp>
        <p:nvSpPr>
          <p:cNvPr id="7" name="TextBox 7"/>
          <p:cNvSpPr txBox="1"/>
          <p:nvPr/>
        </p:nvSpPr>
        <p:spPr>
          <a:xfrm>
            <a:off x="7331808" y="3436054"/>
            <a:ext cx="8793073" cy="5616217"/>
          </a:xfrm>
          <a:prstGeom prst="rect">
            <a:avLst/>
          </a:prstGeom>
        </p:spPr>
        <p:txBody>
          <a:bodyPr lIns="0" tIns="0" rIns="0" bIns="0" rtlCol="0" anchor="t">
            <a:spAutoFit/>
          </a:bodyPr>
          <a:lstStyle/>
          <a:p>
            <a:pPr marL="760097" lvl="2" indent="-253366" algn="l">
              <a:lnSpc>
                <a:spcPts val="3888"/>
              </a:lnSpc>
              <a:buFont typeface="Arial"/>
              <a:buChar char="⚬"/>
            </a:pPr>
            <a:r>
              <a:rPr lang="en-US" sz="3600" dirty="0">
                <a:solidFill>
                  <a:srgbClr val="000000"/>
                </a:solidFill>
                <a:latin typeface="Arial"/>
                <a:ea typeface="Arial"/>
                <a:cs typeface="Arial"/>
                <a:sym typeface="Arial"/>
              </a:rPr>
              <a:t>Afin de </a:t>
            </a:r>
            <a:r>
              <a:rPr lang="en-US" sz="3600" dirty="0" err="1">
                <a:solidFill>
                  <a:srgbClr val="000000"/>
                </a:solidFill>
                <a:latin typeface="Arial"/>
                <a:ea typeface="Arial"/>
                <a:cs typeface="Arial"/>
                <a:sym typeface="Arial"/>
              </a:rPr>
              <a:t>poursuivre</a:t>
            </a:r>
            <a:r>
              <a:rPr lang="en-US" sz="3600" dirty="0">
                <a:solidFill>
                  <a:srgbClr val="000000"/>
                </a:solidFill>
                <a:latin typeface="Arial"/>
                <a:ea typeface="Arial"/>
                <a:cs typeface="Arial"/>
                <a:sym typeface="Arial"/>
              </a:rPr>
              <a:t> </a:t>
            </a:r>
            <a:r>
              <a:rPr lang="en-US" sz="3600" dirty="0" err="1">
                <a:solidFill>
                  <a:srgbClr val="000000"/>
                </a:solidFill>
                <a:latin typeface="Arial"/>
                <a:ea typeface="Arial"/>
                <a:cs typeface="Arial"/>
                <a:sym typeface="Arial"/>
              </a:rPr>
              <a:t>l’excellent</a:t>
            </a:r>
            <a:r>
              <a:rPr lang="en-US" sz="3600" dirty="0">
                <a:solidFill>
                  <a:srgbClr val="000000"/>
                </a:solidFill>
                <a:latin typeface="Arial"/>
                <a:ea typeface="Arial"/>
                <a:cs typeface="Arial"/>
                <a:sym typeface="Arial"/>
              </a:rPr>
              <a:t> travail du </a:t>
            </a:r>
            <a:r>
              <a:rPr lang="en-US" sz="3600" dirty="0" err="1">
                <a:solidFill>
                  <a:srgbClr val="000000"/>
                </a:solidFill>
                <a:latin typeface="Arial"/>
                <a:ea typeface="Arial"/>
                <a:cs typeface="Arial"/>
                <a:sym typeface="Arial"/>
              </a:rPr>
              <a:t>programme</a:t>
            </a:r>
            <a:r>
              <a:rPr lang="en-US" sz="3600" dirty="0">
                <a:solidFill>
                  <a:srgbClr val="000000"/>
                </a:solidFill>
                <a:latin typeface="Arial"/>
                <a:ea typeface="Arial"/>
                <a:cs typeface="Arial"/>
                <a:sym typeface="Arial"/>
              </a:rPr>
              <a:t> des JCBE, nous </a:t>
            </a:r>
            <a:r>
              <a:rPr lang="en-US" sz="3600" dirty="0" err="1">
                <a:solidFill>
                  <a:srgbClr val="000000"/>
                </a:solidFill>
                <a:latin typeface="Arial"/>
                <a:ea typeface="Arial"/>
                <a:cs typeface="Arial"/>
                <a:sym typeface="Arial"/>
              </a:rPr>
              <a:t>nous</a:t>
            </a:r>
            <a:r>
              <a:rPr lang="en-US" sz="3600" dirty="0">
                <a:solidFill>
                  <a:srgbClr val="000000"/>
                </a:solidFill>
                <a:latin typeface="Arial"/>
                <a:ea typeface="Arial"/>
                <a:cs typeface="Arial"/>
                <a:sym typeface="Arial"/>
              </a:rPr>
              <a:t> </a:t>
            </a:r>
            <a:r>
              <a:rPr lang="en-US" sz="3600" dirty="0" err="1">
                <a:solidFill>
                  <a:srgbClr val="000000"/>
                </a:solidFill>
                <a:latin typeface="Arial"/>
                <a:ea typeface="Arial"/>
                <a:cs typeface="Arial"/>
                <a:sym typeface="Arial"/>
              </a:rPr>
              <a:t>réunirons</a:t>
            </a:r>
            <a:r>
              <a:rPr lang="en-US" sz="3600" dirty="0">
                <a:solidFill>
                  <a:srgbClr val="000000"/>
                </a:solidFill>
                <a:latin typeface="Arial"/>
                <a:ea typeface="Arial"/>
                <a:cs typeface="Arial"/>
                <a:sym typeface="Arial"/>
              </a:rPr>
              <a:t> </a:t>
            </a:r>
            <a:r>
              <a:rPr lang="en-US" sz="3600" dirty="0" err="1">
                <a:solidFill>
                  <a:srgbClr val="000000"/>
                </a:solidFill>
                <a:latin typeface="Arial"/>
                <a:ea typeface="Arial"/>
                <a:cs typeface="Arial"/>
                <a:sym typeface="Arial"/>
              </a:rPr>
              <a:t>régulièrement</a:t>
            </a:r>
            <a:r>
              <a:rPr lang="en-US" sz="3600" dirty="0">
                <a:solidFill>
                  <a:srgbClr val="000000"/>
                </a:solidFill>
                <a:latin typeface="Arial"/>
                <a:ea typeface="Arial"/>
                <a:cs typeface="Arial"/>
                <a:sym typeface="Arial"/>
              </a:rPr>
              <a:t> pour </a:t>
            </a:r>
            <a:r>
              <a:rPr lang="en-US" sz="3600" dirty="0" err="1">
                <a:solidFill>
                  <a:srgbClr val="000000"/>
                </a:solidFill>
                <a:latin typeface="Arial"/>
                <a:ea typeface="Arial"/>
                <a:cs typeface="Arial"/>
                <a:sym typeface="Arial"/>
              </a:rPr>
              <a:t>planifier</a:t>
            </a:r>
            <a:r>
              <a:rPr lang="en-US" sz="3600" dirty="0">
                <a:solidFill>
                  <a:srgbClr val="000000"/>
                </a:solidFill>
                <a:latin typeface="Arial"/>
                <a:ea typeface="Arial"/>
                <a:cs typeface="Arial"/>
                <a:sym typeface="Arial"/>
              </a:rPr>
              <a:t> et </a:t>
            </a:r>
            <a:r>
              <a:rPr lang="en-US" sz="3600" dirty="0" err="1">
                <a:solidFill>
                  <a:srgbClr val="000000"/>
                </a:solidFill>
                <a:latin typeface="Arial"/>
                <a:ea typeface="Arial"/>
                <a:cs typeface="Arial"/>
                <a:sym typeface="Arial"/>
              </a:rPr>
              <a:t>mener</a:t>
            </a:r>
            <a:r>
              <a:rPr lang="en-US" sz="3600" dirty="0">
                <a:solidFill>
                  <a:srgbClr val="000000"/>
                </a:solidFill>
                <a:latin typeface="Arial"/>
                <a:ea typeface="Arial"/>
                <a:cs typeface="Arial"/>
                <a:sym typeface="Arial"/>
              </a:rPr>
              <a:t> à bien </a:t>
            </a:r>
            <a:r>
              <a:rPr lang="en-US" sz="3600" dirty="0" err="1">
                <a:solidFill>
                  <a:srgbClr val="000000"/>
                </a:solidFill>
                <a:latin typeface="Arial"/>
                <a:ea typeface="Arial"/>
                <a:cs typeface="Arial"/>
                <a:sym typeface="Arial"/>
              </a:rPr>
              <a:t>nos</a:t>
            </a:r>
            <a:r>
              <a:rPr lang="en-US" sz="3600" dirty="0">
                <a:solidFill>
                  <a:srgbClr val="000000"/>
                </a:solidFill>
                <a:latin typeface="Arial"/>
                <a:ea typeface="Arial"/>
                <a:cs typeface="Arial"/>
                <a:sym typeface="Arial"/>
              </a:rPr>
              <a:t> initiatives!</a:t>
            </a:r>
          </a:p>
          <a:p>
            <a:pPr marL="760097" lvl="2" indent="-253366" algn="l">
              <a:lnSpc>
                <a:spcPts val="3888"/>
              </a:lnSpc>
            </a:pPr>
            <a:endParaRPr lang="en-US" sz="3600" dirty="0">
              <a:solidFill>
                <a:srgbClr val="000000"/>
              </a:solidFill>
              <a:latin typeface="Arial"/>
              <a:ea typeface="Arial"/>
              <a:cs typeface="Arial"/>
              <a:sym typeface="Arial"/>
            </a:endParaRPr>
          </a:p>
          <a:p>
            <a:pPr marL="760097" lvl="2" indent="-253366" algn="l">
              <a:lnSpc>
                <a:spcPts val="3888"/>
              </a:lnSpc>
              <a:buFont typeface="Arial"/>
              <a:buChar char="⚬"/>
            </a:pPr>
            <a:r>
              <a:rPr lang="en-US" sz="3600" dirty="0">
                <a:solidFill>
                  <a:srgbClr val="000000"/>
                </a:solidFill>
                <a:latin typeface="Arial"/>
                <a:ea typeface="Arial"/>
                <a:cs typeface="Arial"/>
                <a:sym typeface="Arial"/>
              </a:rPr>
              <a:t>Quand </a:t>
            </a:r>
            <a:r>
              <a:rPr lang="en-US" sz="3600" dirty="0" err="1">
                <a:solidFill>
                  <a:srgbClr val="000000"/>
                </a:solidFill>
                <a:latin typeface="Arial"/>
                <a:ea typeface="Arial"/>
                <a:cs typeface="Arial"/>
                <a:sym typeface="Arial"/>
              </a:rPr>
              <a:t>devrions</a:t>
            </a:r>
            <a:r>
              <a:rPr lang="en-US" sz="3600" dirty="0">
                <a:solidFill>
                  <a:srgbClr val="000000"/>
                </a:solidFill>
                <a:latin typeface="Arial"/>
                <a:ea typeface="Arial"/>
                <a:cs typeface="Arial"/>
                <a:sym typeface="Arial"/>
              </a:rPr>
              <a:t>-nous </a:t>
            </a:r>
            <a:r>
              <a:rPr lang="en-US" sz="3600" dirty="0" err="1">
                <a:solidFill>
                  <a:srgbClr val="000000"/>
                </a:solidFill>
                <a:latin typeface="Arial"/>
                <a:ea typeface="Arial"/>
                <a:cs typeface="Arial"/>
                <a:sym typeface="Arial"/>
              </a:rPr>
              <a:t>nous</a:t>
            </a:r>
            <a:r>
              <a:rPr lang="en-US" sz="3600" dirty="0">
                <a:solidFill>
                  <a:srgbClr val="000000"/>
                </a:solidFill>
                <a:latin typeface="Arial"/>
                <a:ea typeface="Arial"/>
                <a:cs typeface="Arial"/>
                <a:sym typeface="Arial"/>
              </a:rPr>
              <a:t> </a:t>
            </a:r>
            <a:r>
              <a:rPr lang="en-US" sz="3600" dirty="0" err="1">
                <a:solidFill>
                  <a:srgbClr val="000000"/>
                </a:solidFill>
                <a:latin typeface="Arial"/>
                <a:ea typeface="Arial"/>
                <a:cs typeface="Arial"/>
                <a:sym typeface="Arial"/>
              </a:rPr>
              <a:t>rencontrer</a:t>
            </a:r>
            <a:r>
              <a:rPr lang="en-US" sz="3600" dirty="0">
                <a:solidFill>
                  <a:srgbClr val="000000"/>
                </a:solidFill>
                <a:latin typeface="Arial"/>
                <a:ea typeface="Arial"/>
                <a:cs typeface="Arial"/>
                <a:sym typeface="Arial"/>
              </a:rPr>
              <a:t> la </a:t>
            </a:r>
            <a:r>
              <a:rPr lang="en-US" sz="3600" dirty="0" err="1">
                <a:solidFill>
                  <a:srgbClr val="000000"/>
                </a:solidFill>
                <a:latin typeface="Arial"/>
                <a:ea typeface="Arial"/>
                <a:cs typeface="Arial"/>
                <a:sym typeface="Arial"/>
              </a:rPr>
              <a:t>prochaine</a:t>
            </a:r>
            <a:r>
              <a:rPr lang="en-US" sz="3600" dirty="0">
                <a:solidFill>
                  <a:srgbClr val="000000"/>
                </a:solidFill>
                <a:latin typeface="Arial"/>
                <a:ea typeface="Arial"/>
                <a:cs typeface="Arial"/>
                <a:sym typeface="Arial"/>
              </a:rPr>
              <a:t> </a:t>
            </a:r>
            <a:r>
              <a:rPr lang="en-US" sz="3600" dirty="0" err="1">
                <a:solidFill>
                  <a:srgbClr val="000000"/>
                </a:solidFill>
                <a:latin typeface="Arial"/>
                <a:ea typeface="Arial"/>
                <a:cs typeface="Arial"/>
                <a:sym typeface="Arial"/>
              </a:rPr>
              <a:t>fois</a:t>
            </a:r>
            <a:r>
              <a:rPr lang="en-US" sz="3600" dirty="0">
                <a:solidFill>
                  <a:srgbClr val="000000"/>
                </a:solidFill>
                <a:latin typeface="Arial"/>
                <a:ea typeface="Arial"/>
                <a:cs typeface="Arial"/>
                <a:sym typeface="Arial"/>
              </a:rPr>
              <a:t>?</a:t>
            </a:r>
          </a:p>
          <a:p>
            <a:pPr marL="760097" lvl="2" indent="-253366" algn="l">
              <a:lnSpc>
                <a:spcPts val="3888"/>
              </a:lnSpc>
              <a:buFont typeface="Arial"/>
              <a:buChar char="⚬"/>
            </a:pPr>
            <a:r>
              <a:rPr lang="en-US" sz="3600" dirty="0">
                <a:solidFill>
                  <a:srgbClr val="000000"/>
                </a:solidFill>
                <a:latin typeface="Arial"/>
                <a:ea typeface="Arial"/>
                <a:cs typeface="Arial"/>
                <a:sym typeface="Arial"/>
              </a:rPr>
              <a:t>Quel </a:t>
            </a:r>
            <a:r>
              <a:rPr lang="en-US" sz="3600" dirty="0" err="1">
                <a:solidFill>
                  <a:srgbClr val="000000"/>
                </a:solidFill>
                <a:latin typeface="Arial"/>
                <a:ea typeface="Arial"/>
                <a:cs typeface="Arial"/>
                <a:sym typeface="Arial"/>
              </a:rPr>
              <a:t>est</a:t>
            </a:r>
            <a:r>
              <a:rPr lang="en-US" sz="3600" dirty="0">
                <a:solidFill>
                  <a:srgbClr val="000000"/>
                </a:solidFill>
                <a:latin typeface="Arial"/>
                <a:ea typeface="Arial"/>
                <a:cs typeface="Arial"/>
                <a:sym typeface="Arial"/>
              </a:rPr>
              <a:t> le </a:t>
            </a:r>
            <a:r>
              <a:rPr lang="en-US" sz="3600" dirty="0" err="1">
                <a:solidFill>
                  <a:srgbClr val="000000"/>
                </a:solidFill>
                <a:latin typeface="Arial"/>
                <a:ea typeface="Arial"/>
                <a:cs typeface="Arial"/>
                <a:sym typeface="Arial"/>
              </a:rPr>
              <a:t>meilleur</a:t>
            </a:r>
            <a:r>
              <a:rPr lang="en-US" sz="3600" dirty="0">
                <a:solidFill>
                  <a:srgbClr val="000000"/>
                </a:solidFill>
                <a:latin typeface="Arial"/>
                <a:ea typeface="Arial"/>
                <a:cs typeface="Arial"/>
                <a:sym typeface="Arial"/>
              </a:rPr>
              <a:t> moyen de </a:t>
            </a:r>
            <a:r>
              <a:rPr lang="en-US" sz="3600" dirty="0" err="1">
                <a:solidFill>
                  <a:srgbClr val="000000"/>
                </a:solidFill>
                <a:latin typeface="Arial"/>
                <a:ea typeface="Arial"/>
                <a:cs typeface="Arial"/>
                <a:sym typeface="Arial"/>
              </a:rPr>
              <a:t>communiquer</a:t>
            </a:r>
            <a:r>
              <a:rPr lang="en-US" sz="3600" dirty="0">
                <a:solidFill>
                  <a:srgbClr val="000000"/>
                </a:solidFill>
                <a:latin typeface="Arial"/>
                <a:ea typeface="Arial"/>
                <a:cs typeface="Arial"/>
                <a:sym typeface="Arial"/>
              </a:rPr>
              <a:t>?</a:t>
            </a:r>
          </a:p>
          <a:p>
            <a:pPr marL="760097" lvl="2" indent="-253366" algn="l">
              <a:lnSpc>
                <a:spcPts val="4536"/>
              </a:lnSpc>
            </a:pPr>
            <a:endParaRPr lang="en-US" sz="3600" dirty="0">
              <a:solidFill>
                <a:srgbClr val="000000"/>
              </a:solidFill>
              <a:latin typeface="Arial"/>
              <a:ea typeface="Arial"/>
              <a:cs typeface="Arial"/>
              <a:sym typeface="Arial"/>
            </a:endParaRPr>
          </a:p>
          <a:p>
            <a:pPr marL="760097" lvl="2" indent="-253366" algn="l">
              <a:lnSpc>
                <a:spcPts val="4536"/>
              </a:lnSpc>
            </a:pPr>
            <a:endParaRPr lang="en-US" sz="3600" dirty="0">
              <a:solidFill>
                <a:srgbClr val="000000"/>
              </a:solidFill>
              <a:latin typeface="Arial"/>
              <a:ea typeface="Arial"/>
              <a:cs typeface="Arial"/>
              <a:sym typeface="Arial"/>
            </a:endParaRPr>
          </a:p>
        </p:txBody>
      </p:sp>
      <p:sp>
        <p:nvSpPr>
          <p:cNvPr id="8" name="Freeform 8"/>
          <p:cNvSpPr/>
          <p:nvPr/>
        </p:nvSpPr>
        <p:spPr>
          <a:xfrm rot="803604">
            <a:off x="861502" y="4564801"/>
            <a:ext cx="5479758" cy="4114800"/>
          </a:xfrm>
          <a:custGeom>
            <a:avLst/>
            <a:gdLst/>
            <a:ahLst/>
            <a:cxnLst/>
            <a:rect l="l" t="t" r="r" b="b"/>
            <a:pathLst>
              <a:path w="5479758" h="4114800">
                <a:moveTo>
                  <a:pt x="0" y="0"/>
                </a:moveTo>
                <a:lnTo>
                  <a:pt x="5479758" y="0"/>
                </a:lnTo>
                <a:lnTo>
                  <a:pt x="5479758"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l="-60" r="-60"/>
            </a:stretch>
          </a:blipFill>
        </p:spPr>
        <p:txBody>
          <a:bodyPr/>
          <a:lstStyle/>
          <a:p>
            <a:endParaRPr lang="en-CA"/>
          </a:p>
        </p:txBody>
      </p:sp>
      <p:sp>
        <p:nvSpPr>
          <p:cNvPr id="9" name="Freeform 9"/>
          <p:cNvSpPr/>
          <p:nvPr/>
        </p:nvSpPr>
        <p:spPr>
          <a:xfrm rot="1027711">
            <a:off x="3674357" y="7141179"/>
            <a:ext cx="669401" cy="596376"/>
          </a:xfrm>
          <a:custGeom>
            <a:avLst/>
            <a:gdLst/>
            <a:ahLst/>
            <a:cxnLst/>
            <a:rect l="l" t="t" r="r" b="b"/>
            <a:pathLst>
              <a:path w="669401" h="596376">
                <a:moveTo>
                  <a:pt x="0" y="0"/>
                </a:moveTo>
                <a:lnTo>
                  <a:pt x="669401" y="0"/>
                </a:lnTo>
                <a:lnTo>
                  <a:pt x="669401" y="596376"/>
                </a:lnTo>
                <a:lnTo>
                  <a:pt x="0" y="596376"/>
                </a:lnTo>
                <a:lnTo>
                  <a:pt x="0" y="0"/>
                </a:lnTo>
                <a:close/>
              </a:path>
            </a:pathLst>
          </a:custGeom>
          <a:blipFill>
            <a:blip r:embed="rId6">
              <a:extLst>
                <a:ext uri="{96DAC541-7B7A-43D3-8B79-37D633B846F1}">
                  <asvg:svgBlip xmlns:asvg="http://schemas.microsoft.com/office/drawing/2016/SVG/main" r:embed="rId7"/>
                </a:ext>
              </a:extLst>
            </a:blip>
            <a:stretch>
              <a:fillRect l="-202" r="-202"/>
            </a:stretch>
          </a:blipFill>
        </p:spPr>
        <p:txBody>
          <a:bodyPr/>
          <a:lstStyle/>
          <a:p>
            <a:endParaRPr lang="en-CA"/>
          </a:p>
        </p:txBody>
      </p:sp>
      <p:grpSp>
        <p:nvGrpSpPr>
          <p:cNvPr id="10" name="Group 10"/>
          <p:cNvGrpSpPr/>
          <p:nvPr/>
        </p:nvGrpSpPr>
        <p:grpSpPr>
          <a:xfrm>
            <a:off x="11697260" y="9131993"/>
            <a:ext cx="6371325" cy="1117702"/>
            <a:chOff x="0" y="0"/>
            <a:chExt cx="8495100" cy="1490269"/>
          </a:xfrm>
        </p:grpSpPr>
        <p:grpSp>
          <p:nvGrpSpPr>
            <p:cNvPr id="11" name="Group 11"/>
            <p:cNvGrpSpPr/>
            <p:nvPr/>
          </p:nvGrpSpPr>
          <p:grpSpPr>
            <a:xfrm>
              <a:off x="0" y="0"/>
              <a:ext cx="8495100" cy="1490269"/>
              <a:chOff x="0" y="0"/>
              <a:chExt cx="1678045" cy="294374"/>
            </a:xfrm>
          </p:grpSpPr>
          <p:sp>
            <p:nvSpPr>
              <p:cNvPr id="12" name="Freeform 12"/>
              <p:cNvSpPr/>
              <p:nvPr/>
            </p:nvSpPr>
            <p:spPr>
              <a:xfrm>
                <a:off x="0" y="0"/>
                <a:ext cx="1678044" cy="294374"/>
              </a:xfrm>
              <a:custGeom>
                <a:avLst/>
                <a:gdLst/>
                <a:ahLst/>
                <a:cxnLst/>
                <a:rect l="l" t="t" r="r" b="b"/>
                <a:pathLst>
                  <a:path w="1678044" h="294374">
                    <a:moveTo>
                      <a:pt x="61971" y="0"/>
                    </a:moveTo>
                    <a:lnTo>
                      <a:pt x="1616073" y="0"/>
                    </a:lnTo>
                    <a:cubicBezTo>
                      <a:pt x="1650299" y="0"/>
                      <a:pt x="1678044" y="27745"/>
                      <a:pt x="1678044" y="61971"/>
                    </a:cubicBezTo>
                    <a:lnTo>
                      <a:pt x="1678044" y="232403"/>
                    </a:lnTo>
                    <a:cubicBezTo>
                      <a:pt x="1678044" y="248839"/>
                      <a:pt x="1671515" y="264601"/>
                      <a:pt x="1659894" y="276223"/>
                    </a:cubicBezTo>
                    <a:cubicBezTo>
                      <a:pt x="1648272" y="287845"/>
                      <a:pt x="1632509" y="294374"/>
                      <a:pt x="1616073" y="294374"/>
                    </a:cubicBezTo>
                    <a:lnTo>
                      <a:pt x="61971" y="294374"/>
                    </a:lnTo>
                    <a:cubicBezTo>
                      <a:pt x="45535" y="294374"/>
                      <a:pt x="29773" y="287845"/>
                      <a:pt x="18151" y="276223"/>
                    </a:cubicBezTo>
                    <a:cubicBezTo>
                      <a:pt x="6529" y="264601"/>
                      <a:pt x="0" y="248839"/>
                      <a:pt x="0" y="232403"/>
                    </a:cubicBezTo>
                    <a:lnTo>
                      <a:pt x="0" y="61971"/>
                    </a:lnTo>
                    <a:cubicBezTo>
                      <a:pt x="0" y="45535"/>
                      <a:pt x="6529" y="29773"/>
                      <a:pt x="18151" y="18151"/>
                    </a:cubicBezTo>
                    <a:cubicBezTo>
                      <a:pt x="29773" y="6529"/>
                      <a:pt x="45535" y="0"/>
                      <a:pt x="61971" y="0"/>
                    </a:cubicBezTo>
                    <a:close/>
                  </a:path>
                </a:pathLst>
              </a:custGeom>
              <a:solidFill>
                <a:srgbClr val="FFFFFF"/>
              </a:solidFill>
            </p:spPr>
            <p:txBody>
              <a:bodyPr/>
              <a:lstStyle/>
              <a:p>
                <a:endParaRPr lang="en-CA"/>
              </a:p>
            </p:txBody>
          </p:sp>
          <p:sp>
            <p:nvSpPr>
              <p:cNvPr id="13" name="TextBox 13"/>
              <p:cNvSpPr txBox="1"/>
              <p:nvPr/>
            </p:nvSpPr>
            <p:spPr>
              <a:xfrm>
                <a:off x="0" y="-47625"/>
                <a:ext cx="1678045" cy="341999"/>
              </a:xfrm>
              <a:prstGeom prst="rect">
                <a:avLst/>
              </a:prstGeom>
            </p:spPr>
            <p:txBody>
              <a:bodyPr lIns="50800" tIns="50800" rIns="50800" bIns="50800" rtlCol="0" anchor="ctr"/>
              <a:lstStyle/>
              <a:p>
                <a:pPr algn="ctr">
                  <a:lnSpc>
                    <a:spcPts val="2430"/>
                  </a:lnSpc>
                </a:pPr>
                <a:endParaRPr/>
              </a:p>
            </p:txBody>
          </p:sp>
        </p:grpSp>
        <p:sp>
          <p:nvSpPr>
            <p:cNvPr id="14" name="Freeform 14"/>
            <p:cNvSpPr/>
            <p:nvPr/>
          </p:nvSpPr>
          <p:spPr>
            <a:xfrm>
              <a:off x="514509" y="106298"/>
              <a:ext cx="7843301" cy="1277674"/>
            </a:xfrm>
            <a:custGeom>
              <a:avLst/>
              <a:gdLst/>
              <a:ahLst/>
              <a:cxnLst/>
              <a:rect l="l" t="t" r="r" b="b"/>
              <a:pathLst>
                <a:path w="7843301" h="1277674">
                  <a:moveTo>
                    <a:pt x="0" y="0"/>
                  </a:moveTo>
                  <a:lnTo>
                    <a:pt x="7843301" y="0"/>
                  </a:lnTo>
                  <a:lnTo>
                    <a:pt x="7843301" y="1277674"/>
                  </a:lnTo>
                  <a:lnTo>
                    <a:pt x="0" y="1277674"/>
                  </a:lnTo>
                  <a:lnTo>
                    <a:pt x="0" y="0"/>
                  </a:lnTo>
                  <a:close/>
                </a:path>
              </a:pathLst>
            </a:custGeom>
            <a:blipFill>
              <a:blip r:embed="rId8"/>
              <a:stretch>
                <a:fillRect t="-465" b="-465"/>
              </a:stretch>
            </a:blipFill>
          </p:spPr>
          <p:txBody>
            <a:bodyPr/>
            <a:lstStyle/>
            <a:p>
              <a:endParaRPr lang="en-CA"/>
            </a:p>
          </p:txBody>
        </p:sp>
      </p:gr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2417545"/>
            <a:ext cx="18288000" cy="6140824"/>
          </a:xfrm>
          <a:custGeom>
            <a:avLst/>
            <a:gdLst/>
            <a:ahLst/>
            <a:cxnLst/>
            <a:rect l="l" t="t" r="r" b="b"/>
            <a:pathLst>
              <a:path w="18288000" h="6140824">
                <a:moveTo>
                  <a:pt x="0" y="0"/>
                </a:moveTo>
                <a:lnTo>
                  <a:pt x="18288000" y="0"/>
                </a:lnTo>
                <a:lnTo>
                  <a:pt x="18288000" y="6140824"/>
                </a:lnTo>
                <a:lnTo>
                  <a:pt x="0" y="6140824"/>
                </a:lnTo>
                <a:lnTo>
                  <a:pt x="0" y="0"/>
                </a:lnTo>
                <a:close/>
              </a:path>
            </a:pathLst>
          </a:custGeom>
          <a:blipFill>
            <a:blip r:embed="rId2">
              <a:extLst>
                <a:ext uri="{96DAC541-7B7A-43D3-8B79-37D633B846F1}">
                  <asvg:svgBlip xmlns:asvg="http://schemas.microsoft.com/office/drawing/2016/SVG/main" r:embed="rId3"/>
                </a:ext>
              </a:extLst>
            </a:blip>
            <a:stretch>
              <a:fillRect l="-3" r="-3"/>
            </a:stretch>
          </a:blipFill>
        </p:spPr>
        <p:txBody>
          <a:bodyPr/>
          <a:lstStyle/>
          <a:p>
            <a:endParaRPr lang="en-CA"/>
          </a:p>
        </p:txBody>
      </p:sp>
      <p:grpSp>
        <p:nvGrpSpPr>
          <p:cNvPr id="3" name="Group 3"/>
          <p:cNvGrpSpPr/>
          <p:nvPr/>
        </p:nvGrpSpPr>
        <p:grpSpPr>
          <a:xfrm>
            <a:off x="552730" y="481936"/>
            <a:ext cx="15773400" cy="2195514"/>
            <a:chOff x="0" y="0"/>
            <a:chExt cx="21031200" cy="2927352"/>
          </a:xfrm>
        </p:grpSpPr>
        <p:sp>
          <p:nvSpPr>
            <p:cNvPr id="4" name="Freeform 4"/>
            <p:cNvSpPr/>
            <p:nvPr/>
          </p:nvSpPr>
          <p:spPr>
            <a:xfrm>
              <a:off x="0" y="0"/>
              <a:ext cx="21031200" cy="2927352"/>
            </a:xfrm>
            <a:custGeom>
              <a:avLst/>
              <a:gdLst/>
              <a:ahLst/>
              <a:cxnLst/>
              <a:rect l="l" t="t" r="r" b="b"/>
              <a:pathLst>
                <a:path w="21031200" h="2927352">
                  <a:moveTo>
                    <a:pt x="0" y="0"/>
                  </a:moveTo>
                  <a:lnTo>
                    <a:pt x="21031200" y="0"/>
                  </a:lnTo>
                  <a:lnTo>
                    <a:pt x="21031200" y="2927352"/>
                  </a:lnTo>
                  <a:lnTo>
                    <a:pt x="0" y="2927352"/>
                  </a:lnTo>
                  <a:close/>
                </a:path>
              </a:pathLst>
            </a:custGeom>
            <a:solidFill>
              <a:srgbClr val="000000">
                <a:alpha val="0"/>
              </a:srgbClr>
            </a:solidFill>
          </p:spPr>
          <p:txBody>
            <a:bodyPr/>
            <a:lstStyle/>
            <a:p>
              <a:endParaRPr lang="en-CA"/>
            </a:p>
          </p:txBody>
        </p:sp>
        <p:sp>
          <p:nvSpPr>
            <p:cNvPr id="5" name="TextBox 5"/>
            <p:cNvSpPr txBox="1"/>
            <p:nvPr/>
          </p:nvSpPr>
          <p:spPr>
            <a:xfrm>
              <a:off x="0" y="-276225"/>
              <a:ext cx="21031200" cy="3203577"/>
            </a:xfrm>
            <a:prstGeom prst="rect">
              <a:avLst/>
            </a:prstGeom>
          </p:spPr>
          <p:txBody>
            <a:bodyPr lIns="0" tIns="0" rIns="0" bIns="0" rtlCol="0" anchor="ctr"/>
            <a:lstStyle/>
            <a:p>
              <a:pPr algn="l">
                <a:lnSpc>
                  <a:spcPts val="9939"/>
                </a:lnSpc>
              </a:pPr>
              <a:r>
                <a:rPr lang="en-US" sz="7098" b="1">
                  <a:solidFill>
                    <a:srgbClr val="761D8F"/>
                  </a:solidFill>
                  <a:latin typeface="Arial Bold"/>
                  <a:ea typeface="Arial Bold"/>
                  <a:cs typeface="Arial Bold"/>
                  <a:sym typeface="Arial Bold"/>
                </a:rPr>
                <a:t>Au travail! </a:t>
              </a:r>
            </a:p>
          </p:txBody>
        </p:sp>
      </p:grpSp>
      <p:sp>
        <p:nvSpPr>
          <p:cNvPr id="6" name="Freeform 6"/>
          <p:cNvSpPr/>
          <p:nvPr/>
        </p:nvSpPr>
        <p:spPr>
          <a:xfrm>
            <a:off x="1028700" y="4323012"/>
            <a:ext cx="5325035" cy="4114800"/>
          </a:xfrm>
          <a:custGeom>
            <a:avLst/>
            <a:gdLst/>
            <a:ahLst/>
            <a:cxnLst/>
            <a:rect l="l" t="t" r="r" b="b"/>
            <a:pathLst>
              <a:path w="5325035" h="4114800">
                <a:moveTo>
                  <a:pt x="0" y="0"/>
                </a:moveTo>
                <a:lnTo>
                  <a:pt x="5325035" y="0"/>
                </a:lnTo>
                <a:lnTo>
                  <a:pt x="5325035"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l="-84" r="-84"/>
            </a:stretch>
          </a:blipFill>
        </p:spPr>
        <p:txBody>
          <a:bodyPr/>
          <a:lstStyle/>
          <a:p>
            <a:endParaRPr lang="en-CA"/>
          </a:p>
        </p:txBody>
      </p:sp>
      <p:sp>
        <p:nvSpPr>
          <p:cNvPr id="7" name="Freeform 7"/>
          <p:cNvSpPr/>
          <p:nvPr/>
        </p:nvSpPr>
        <p:spPr>
          <a:xfrm>
            <a:off x="14249418" y="4323012"/>
            <a:ext cx="1907771" cy="4114800"/>
          </a:xfrm>
          <a:custGeom>
            <a:avLst/>
            <a:gdLst/>
            <a:ahLst/>
            <a:cxnLst/>
            <a:rect l="l" t="t" r="r" b="b"/>
            <a:pathLst>
              <a:path w="1907771" h="4114800">
                <a:moveTo>
                  <a:pt x="0" y="0"/>
                </a:moveTo>
                <a:lnTo>
                  <a:pt x="1907771" y="0"/>
                </a:lnTo>
                <a:lnTo>
                  <a:pt x="1907771"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l="-61" r="-61"/>
            </a:stretch>
          </a:blipFill>
        </p:spPr>
        <p:txBody>
          <a:bodyPr/>
          <a:lstStyle/>
          <a:p>
            <a:endParaRPr lang="en-CA"/>
          </a:p>
        </p:txBody>
      </p:sp>
      <p:sp>
        <p:nvSpPr>
          <p:cNvPr id="8" name="Freeform 8"/>
          <p:cNvSpPr/>
          <p:nvPr/>
        </p:nvSpPr>
        <p:spPr>
          <a:xfrm>
            <a:off x="7477219" y="4323012"/>
            <a:ext cx="4930588" cy="4114800"/>
          </a:xfrm>
          <a:custGeom>
            <a:avLst/>
            <a:gdLst/>
            <a:ahLst/>
            <a:cxnLst/>
            <a:rect l="l" t="t" r="r" b="b"/>
            <a:pathLst>
              <a:path w="4930588" h="4114800">
                <a:moveTo>
                  <a:pt x="0" y="0"/>
                </a:moveTo>
                <a:lnTo>
                  <a:pt x="4930588" y="0"/>
                </a:lnTo>
                <a:lnTo>
                  <a:pt x="4930588"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l="-130" r="-130"/>
            </a:stretch>
          </a:blipFill>
        </p:spPr>
        <p:txBody>
          <a:bodyPr/>
          <a:lstStyle/>
          <a:p>
            <a:endParaRPr lang="en-CA"/>
          </a:p>
        </p:txBody>
      </p:sp>
      <p:grpSp>
        <p:nvGrpSpPr>
          <p:cNvPr id="9" name="Group 9"/>
          <p:cNvGrpSpPr/>
          <p:nvPr/>
        </p:nvGrpSpPr>
        <p:grpSpPr>
          <a:xfrm>
            <a:off x="5958337" y="9131993"/>
            <a:ext cx="6371325" cy="1117702"/>
            <a:chOff x="0" y="0"/>
            <a:chExt cx="8495100" cy="1490269"/>
          </a:xfrm>
        </p:grpSpPr>
        <p:grpSp>
          <p:nvGrpSpPr>
            <p:cNvPr id="10" name="Group 10"/>
            <p:cNvGrpSpPr/>
            <p:nvPr/>
          </p:nvGrpSpPr>
          <p:grpSpPr>
            <a:xfrm>
              <a:off x="0" y="0"/>
              <a:ext cx="8495100" cy="1490269"/>
              <a:chOff x="0" y="0"/>
              <a:chExt cx="1678045" cy="294374"/>
            </a:xfrm>
          </p:grpSpPr>
          <p:sp>
            <p:nvSpPr>
              <p:cNvPr id="11" name="Freeform 11"/>
              <p:cNvSpPr/>
              <p:nvPr/>
            </p:nvSpPr>
            <p:spPr>
              <a:xfrm>
                <a:off x="0" y="0"/>
                <a:ext cx="1678044" cy="294374"/>
              </a:xfrm>
              <a:custGeom>
                <a:avLst/>
                <a:gdLst/>
                <a:ahLst/>
                <a:cxnLst/>
                <a:rect l="l" t="t" r="r" b="b"/>
                <a:pathLst>
                  <a:path w="1678044" h="294374">
                    <a:moveTo>
                      <a:pt x="61971" y="0"/>
                    </a:moveTo>
                    <a:lnTo>
                      <a:pt x="1616073" y="0"/>
                    </a:lnTo>
                    <a:cubicBezTo>
                      <a:pt x="1650299" y="0"/>
                      <a:pt x="1678044" y="27745"/>
                      <a:pt x="1678044" y="61971"/>
                    </a:cubicBezTo>
                    <a:lnTo>
                      <a:pt x="1678044" y="232403"/>
                    </a:lnTo>
                    <a:cubicBezTo>
                      <a:pt x="1678044" y="248839"/>
                      <a:pt x="1671515" y="264601"/>
                      <a:pt x="1659894" y="276223"/>
                    </a:cubicBezTo>
                    <a:cubicBezTo>
                      <a:pt x="1648272" y="287845"/>
                      <a:pt x="1632509" y="294374"/>
                      <a:pt x="1616073" y="294374"/>
                    </a:cubicBezTo>
                    <a:lnTo>
                      <a:pt x="61971" y="294374"/>
                    </a:lnTo>
                    <a:cubicBezTo>
                      <a:pt x="45535" y="294374"/>
                      <a:pt x="29773" y="287845"/>
                      <a:pt x="18151" y="276223"/>
                    </a:cubicBezTo>
                    <a:cubicBezTo>
                      <a:pt x="6529" y="264601"/>
                      <a:pt x="0" y="248839"/>
                      <a:pt x="0" y="232403"/>
                    </a:cubicBezTo>
                    <a:lnTo>
                      <a:pt x="0" y="61971"/>
                    </a:lnTo>
                    <a:cubicBezTo>
                      <a:pt x="0" y="45535"/>
                      <a:pt x="6529" y="29773"/>
                      <a:pt x="18151" y="18151"/>
                    </a:cubicBezTo>
                    <a:cubicBezTo>
                      <a:pt x="29773" y="6529"/>
                      <a:pt x="45535" y="0"/>
                      <a:pt x="61971" y="0"/>
                    </a:cubicBezTo>
                    <a:close/>
                  </a:path>
                </a:pathLst>
              </a:custGeom>
              <a:solidFill>
                <a:srgbClr val="FFFFFF"/>
              </a:solidFill>
            </p:spPr>
            <p:txBody>
              <a:bodyPr/>
              <a:lstStyle/>
              <a:p>
                <a:endParaRPr lang="en-CA"/>
              </a:p>
            </p:txBody>
          </p:sp>
          <p:sp>
            <p:nvSpPr>
              <p:cNvPr id="12" name="TextBox 12"/>
              <p:cNvSpPr txBox="1"/>
              <p:nvPr/>
            </p:nvSpPr>
            <p:spPr>
              <a:xfrm>
                <a:off x="0" y="-47625"/>
                <a:ext cx="1678045" cy="341999"/>
              </a:xfrm>
              <a:prstGeom prst="rect">
                <a:avLst/>
              </a:prstGeom>
            </p:spPr>
            <p:txBody>
              <a:bodyPr lIns="50800" tIns="50800" rIns="50800" bIns="50800" rtlCol="0" anchor="ctr"/>
              <a:lstStyle/>
              <a:p>
                <a:pPr algn="ctr">
                  <a:lnSpc>
                    <a:spcPts val="2430"/>
                  </a:lnSpc>
                </a:pPr>
                <a:endParaRPr/>
              </a:p>
            </p:txBody>
          </p:sp>
        </p:grpSp>
        <p:sp>
          <p:nvSpPr>
            <p:cNvPr id="13" name="Freeform 13"/>
            <p:cNvSpPr/>
            <p:nvPr/>
          </p:nvSpPr>
          <p:spPr>
            <a:xfrm>
              <a:off x="514509" y="106298"/>
              <a:ext cx="7843301" cy="1277674"/>
            </a:xfrm>
            <a:custGeom>
              <a:avLst/>
              <a:gdLst/>
              <a:ahLst/>
              <a:cxnLst/>
              <a:rect l="l" t="t" r="r" b="b"/>
              <a:pathLst>
                <a:path w="7843301" h="1277674">
                  <a:moveTo>
                    <a:pt x="0" y="0"/>
                  </a:moveTo>
                  <a:lnTo>
                    <a:pt x="7843301" y="0"/>
                  </a:lnTo>
                  <a:lnTo>
                    <a:pt x="7843301" y="1277674"/>
                  </a:lnTo>
                  <a:lnTo>
                    <a:pt x="0" y="1277674"/>
                  </a:lnTo>
                  <a:lnTo>
                    <a:pt x="0" y="0"/>
                  </a:lnTo>
                  <a:close/>
                </a:path>
              </a:pathLst>
            </a:custGeom>
            <a:blipFill>
              <a:blip r:embed="rId10"/>
              <a:stretch>
                <a:fillRect t="-465" b="-465"/>
              </a:stretch>
            </a:blipFill>
          </p:spPr>
          <p:txBody>
            <a:bodyPr/>
            <a:lstStyle/>
            <a:p>
              <a:endParaRPr lang="en-CA"/>
            </a:p>
          </p:txBody>
        </p:sp>
      </p:gr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24384000" cy="13716000"/>
          </a:xfrm>
        </p:grpSpPr>
        <p:sp>
          <p:nvSpPr>
            <p:cNvPr id="3" name="Freeform 3"/>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lnTo>
                    <a:pt x="0" y="0"/>
                  </a:lnTo>
                  <a:close/>
                </a:path>
              </a:pathLst>
            </a:custGeom>
            <a:blipFill>
              <a:blip r:embed="rId3"/>
              <a:stretch>
                <a:fillRect/>
              </a:stretch>
            </a:blipFill>
          </p:spPr>
          <p:txBody>
            <a:bodyPr/>
            <a:lstStyle/>
            <a:p>
              <a:endParaRPr lang="en-CA"/>
            </a:p>
          </p:txBody>
        </p:sp>
      </p:grpSp>
      <p:grpSp>
        <p:nvGrpSpPr>
          <p:cNvPr id="4" name="Group 4"/>
          <p:cNvGrpSpPr/>
          <p:nvPr/>
        </p:nvGrpSpPr>
        <p:grpSpPr>
          <a:xfrm>
            <a:off x="231003" y="1206722"/>
            <a:ext cx="5831132" cy="5052536"/>
            <a:chOff x="0" y="0"/>
            <a:chExt cx="7774843" cy="6736715"/>
          </a:xfrm>
        </p:grpSpPr>
        <p:sp>
          <p:nvSpPr>
            <p:cNvPr id="5" name="Freeform 5"/>
            <p:cNvSpPr/>
            <p:nvPr/>
          </p:nvSpPr>
          <p:spPr>
            <a:xfrm>
              <a:off x="0" y="0"/>
              <a:ext cx="7774842" cy="6736715"/>
            </a:xfrm>
            <a:custGeom>
              <a:avLst/>
              <a:gdLst/>
              <a:ahLst/>
              <a:cxnLst/>
              <a:rect l="l" t="t" r="r" b="b"/>
              <a:pathLst>
                <a:path w="7774842" h="6736715">
                  <a:moveTo>
                    <a:pt x="0" y="0"/>
                  </a:moveTo>
                  <a:lnTo>
                    <a:pt x="7774842" y="0"/>
                  </a:lnTo>
                  <a:lnTo>
                    <a:pt x="7774842" y="6736715"/>
                  </a:lnTo>
                  <a:lnTo>
                    <a:pt x="0" y="6736715"/>
                  </a:lnTo>
                  <a:close/>
                </a:path>
              </a:pathLst>
            </a:custGeom>
            <a:solidFill>
              <a:srgbClr val="000000">
                <a:alpha val="0"/>
              </a:srgbClr>
            </a:solidFill>
          </p:spPr>
          <p:txBody>
            <a:bodyPr/>
            <a:lstStyle/>
            <a:p>
              <a:endParaRPr lang="en-CA"/>
            </a:p>
          </p:txBody>
        </p:sp>
        <p:sp>
          <p:nvSpPr>
            <p:cNvPr id="6" name="TextBox 6"/>
            <p:cNvSpPr txBox="1"/>
            <p:nvPr/>
          </p:nvSpPr>
          <p:spPr>
            <a:xfrm>
              <a:off x="0" y="-38100"/>
              <a:ext cx="7774843" cy="6774815"/>
            </a:xfrm>
            <a:prstGeom prst="rect">
              <a:avLst/>
            </a:prstGeom>
          </p:spPr>
          <p:txBody>
            <a:bodyPr lIns="0" tIns="0" rIns="0" bIns="0" rtlCol="0" anchor="ctr"/>
            <a:lstStyle/>
            <a:p>
              <a:pPr algn="l">
                <a:lnSpc>
                  <a:spcPts val="5563"/>
                </a:lnSpc>
              </a:pPr>
              <a:endParaRPr/>
            </a:p>
            <a:p>
              <a:pPr algn="l">
                <a:lnSpc>
                  <a:spcPts val="5563"/>
                </a:lnSpc>
              </a:pPr>
              <a:r>
                <a:rPr lang="en-US" sz="5199" b="1">
                  <a:solidFill>
                    <a:srgbClr val="61007D"/>
                  </a:solidFill>
                  <a:latin typeface="Arial Bold"/>
                  <a:ea typeface="Arial Bold"/>
                  <a:cs typeface="Arial Bold"/>
                  <a:sym typeface="Arial Bold"/>
                </a:rPr>
                <a:t>Étape 1 : </a:t>
              </a:r>
            </a:p>
            <a:p>
              <a:pPr algn="l">
                <a:lnSpc>
                  <a:spcPts val="5563"/>
                </a:lnSpc>
              </a:pPr>
              <a:r>
                <a:rPr lang="en-US" sz="5199" b="1">
                  <a:solidFill>
                    <a:srgbClr val="61007D"/>
                  </a:solidFill>
                  <a:latin typeface="Arial Bold"/>
                  <a:ea typeface="Arial Bold"/>
                  <a:cs typeface="Arial Bold"/>
                  <a:sym typeface="Arial Bold"/>
                </a:rPr>
                <a:t>évaluez votre environnement physique :  </a:t>
              </a:r>
            </a:p>
            <a:p>
              <a:pPr algn="l">
                <a:lnSpc>
                  <a:spcPts val="5563"/>
                </a:lnSpc>
              </a:pPr>
              <a:r>
                <a:rPr lang="en-US" sz="5199" b="1">
                  <a:solidFill>
                    <a:srgbClr val="61007D"/>
                  </a:solidFill>
                  <a:latin typeface="Arial Bold"/>
                  <a:ea typeface="Arial Bold"/>
                  <a:cs typeface="Arial Bold"/>
                  <a:sym typeface="Arial Bold"/>
                </a:rPr>
                <a:t>tour de l’école</a:t>
              </a:r>
            </a:p>
          </p:txBody>
        </p:sp>
      </p:grpSp>
      <p:grpSp>
        <p:nvGrpSpPr>
          <p:cNvPr id="7" name="Group 7"/>
          <p:cNvGrpSpPr/>
          <p:nvPr/>
        </p:nvGrpSpPr>
        <p:grpSpPr>
          <a:xfrm>
            <a:off x="11697260" y="9131993"/>
            <a:ext cx="6371325" cy="1117702"/>
            <a:chOff x="0" y="0"/>
            <a:chExt cx="8495100" cy="1490269"/>
          </a:xfrm>
        </p:grpSpPr>
        <p:grpSp>
          <p:nvGrpSpPr>
            <p:cNvPr id="8" name="Group 8"/>
            <p:cNvGrpSpPr/>
            <p:nvPr/>
          </p:nvGrpSpPr>
          <p:grpSpPr>
            <a:xfrm>
              <a:off x="0" y="0"/>
              <a:ext cx="8495100" cy="1490269"/>
              <a:chOff x="0" y="0"/>
              <a:chExt cx="1678045" cy="294374"/>
            </a:xfrm>
          </p:grpSpPr>
          <p:sp>
            <p:nvSpPr>
              <p:cNvPr id="9" name="Freeform 9"/>
              <p:cNvSpPr/>
              <p:nvPr/>
            </p:nvSpPr>
            <p:spPr>
              <a:xfrm>
                <a:off x="0" y="0"/>
                <a:ext cx="1678044" cy="294374"/>
              </a:xfrm>
              <a:custGeom>
                <a:avLst/>
                <a:gdLst/>
                <a:ahLst/>
                <a:cxnLst/>
                <a:rect l="l" t="t" r="r" b="b"/>
                <a:pathLst>
                  <a:path w="1678044" h="294374">
                    <a:moveTo>
                      <a:pt x="61971" y="0"/>
                    </a:moveTo>
                    <a:lnTo>
                      <a:pt x="1616073" y="0"/>
                    </a:lnTo>
                    <a:cubicBezTo>
                      <a:pt x="1650299" y="0"/>
                      <a:pt x="1678044" y="27745"/>
                      <a:pt x="1678044" y="61971"/>
                    </a:cubicBezTo>
                    <a:lnTo>
                      <a:pt x="1678044" y="232403"/>
                    </a:lnTo>
                    <a:cubicBezTo>
                      <a:pt x="1678044" y="248839"/>
                      <a:pt x="1671515" y="264601"/>
                      <a:pt x="1659894" y="276223"/>
                    </a:cubicBezTo>
                    <a:cubicBezTo>
                      <a:pt x="1648272" y="287845"/>
                      <a:pt x="1632509" y="294374"/>
                      <a:pt x="1616073" y="294374"/>
                    </a:cubicBezTo>
                    <a:lnTo>
                      <a:pt x="61971" y="294374"/>
                    </a:lnTo>
                    <a:cubicBezTo>
                      <a:pt x="45535" y="294374"/>
                      <a:pt x="29773" y="287845"/>
                      <a:pt x="18151" y="276223"/>
                    </a:cubicBezTo>
                    <a:cubicBezTo>
                      <a:pt x="6529" y="264601"/>
                      <a:pt x="0" y="248839"/>
                      <a:pt x="0" y="232403"/>
                    </a:cubicBezTo>
                    <a:lnTo>
                      <a:pt x="0" y="61971"/>
                    </a:lnTo>
                    <a:cubicBezTo>
                      <a:pt x="0" y="45535"/>
                      <a:pt x="6529" y="29773"/>
                      <a:pt x="18151" y="18151"/>
                    </a:cubicBezTo>
                    <a:cubicBezTo>
                      <a:pt x="29773" y="6529"/>
                      <a:pt x="45535" y="0"/>
                      <a:pt x="61971" y="0"/>
                    </a:cubicBezTo>
                    <a:close/>
                  </a:path>
                </a:pathLst>
              </a:custGeom>
              <a:solidFill>
                <a:srgbClr val="FFFFFF"/>
              </a:solidFill>
            </p:spPr>
            <p:txBody>
              <a:bodyPr/>
              <a:lstStyle/>
              <a:p>
                <a:endParaRPr lang="en-CA"/>
              </a:p>
            </p:txBody>
          </p:sp>
          <p:sp>
            <p:nvSpPr>
              <p:cNvPr id="10" name="TextBox 10"/>
              <p:cNvSpPr txBox="1"/>
              <p:nvPr/>
            </p:nvSpPr>
            <p:spPr>
              <a:xfrm>
                <a:off x="0" y="-47625"/>
                <a:ext cx="1678045" cy="341999"/>
              </a:xfrm>
              <a:prstGeom prst="rect">
                <a:avLst/>
              </a:prstGeom>
            </p:spPr>
            <p:txBody>
              <a:bodyPr lIns="50800" tIns="50800" rIns="50800" bIns="50800" rtlCol="0" anchor="ctr"/>
              <a:lstStyle/>
              <a:p>
                <a:pPr algn="ctr">
                  <a:lnSpc>
                    <a:spcPts val="2430"/>
                  </a:lnSpc>
                </a:pPr>
                <a:endParaRPr/>
              </a:p>
            </p:txBody>
          </p:sp>
        </p:grpSp>
        <p:sp>
          <p:nvSpPr>
            <p:cNvPr id="11" name="Freeform 11"/>
            <p:cNvSpPr/>
            <p:nvPr/>
          </p:nvSpPr>
          <p:spPr>
            <a:xfrm>
              <a:off x="514509" y="106298"/>
              <a:ext cx="7843301" cy="1277674"/>
            </a:xfrm>
            <a:custGeom>
              <a:avLst/>
              <a:gdLst/>
              <a:ahLst/>
              <a:cxnLst/>
              <a:rect l="l" t="t" r="r" b="b"/>
              <a:pathLst>
                <a:path w="7843301" h="1277674">
                  <a:moveTo>
                    <a:pt x="0" y="0"/>
                  </a:moveTo>
                  <a:lnTo>
                    <a:pt x="7843301" y="0"/>
                  </a:lnTo>
                  <a:lnTo>
                    <a:pt x="7843301" y="1277674"/>
                  </a:lnTo>
                  <a:lnTo>
                    <a:pt x="0" y="1277674"/>
                  </a:lnTo>
                  <a:lnTo>
                    <a:pt x="0" y="0"/>
                  </a:lnTo>
                  <a:close/>
                </a:path>
              </a:pathLst>
            </a:custGeom>
            <a:blipFill>
              <a:blip r:embed="rId4"/>
              <a:stretch>
                <a:fillRect t="-465" b="-465"/>
              </a:stretch>
            </a:blipFill>
          </p:spPr>
          <p:txBody>
            <a:bodyPr/>
            <a:lstStyle/>
            <a:p>
              <a:endParaRPr lang="en-CA"/>
            </a:p>
          </p:txBody>
        </p:sp>
      </p:grpSp>
      <p:sp>
        <p:nvSpPr>
          <p:cNvPr id="12" name="Freeform 12"/>
          <p:cNvSpPr/>
          <p:nvPr/>
        </p:nvSpPr>
        <p:spPr>
          <a:xfrm>
            <a:off x="10348409" y="3136135"/>
            <a:ext cx="3835205" cy="3777677"/>
          </a:xfrm>
          <a:custGeom>
            <a:avLst/>
            <a:gdLst/>
            <a:ahLst/>
            <a:cxnLst/>
            <a:rect l="l" t="t" r="r" b="b"/>
            <a:pathLst>
              <a:path w="3835205" h="3777677">
                <a:moveTo>
                  <a:pt x="0" y="0"/>
                </a:moveTo>
                <a:lnTo>
                  <a:pt x="3835205" y="0"/>
                </a:lnTo>
                <a:lnTo>
                  <a:pt x="3835205" y="3777677"/>
                </a:lnTo>
                <a:lnTo>
                  <a:pt x="0" y="377767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CA"/>
          </a:p>
        </p:txBody>
      </p:sp>
      <p:sp>
        <p:nvSpPr>
          <p:cNvPr id="13" name="Freeform 13"/>
          <p:cNvSpPr/>
          <p:nvPr/>
        </p:nvSpPr>
        <p:spPr>
          <a:xfrm>
            <a:off x="7344710" y="563285"/>
            <a:ext cx="3598580" cy="4114800"/>
          </a:xfrm>
          <a:custGeom>
            <a:avLst/>
            <a:gdLst/>
            <a:ahLst/>
            <a:cxnLst/>
            <a:rect l="l" t="t" r="r" b="b"/>
            <a:pathLst>
              <a:path w="3598580" h="4114800">
                <a:moveTo>
                  <a:pt x="0" y="0"/>
                </a:moveTo>
                <a:lnTo>
                  <a:pt x="3598580" y="0"/>
                </a:lnTo>
                <a:lnTo>
                  <a:pt x="3598580"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CA"/>
          </a:p>
        </p:txBody>
      </p:sp>
      <p:sp>
        <p:nvSpPr>
          <p:cNvPr id="14" name="Freeform 14"/>
          <p:cNvSpPr/>
          <p:nvPr/>
        </p:nvSpPr>
        <p:spPr>
          <a:xfrm>
            <a:off x="6233697" y="5024974"/>
            <a:ext cx="4538143" cy="4107019"/>
          </a:xfrm>
          <a:custGeom>
            <a:avLst/>
            <a:gdLst/>
            <a:ahLst/>
            <a:cxnLst/>
            <a:rect l="l" t="t" r="r" b="b"/>
            <a:pathLst>
              <a:path w="4538143" h="4107019">
                <a:moveTo>
                  <a:pt x="0" y="0"/>
                </a:moveTo>
                <a:lnTo>
                  <a:pt x="4538143" y="0"/>
                </a:lnTo>
                <a:lnTo>
                  <a:pt x="4538143" y="4107019"/>
                </a:lnTo>
                <a:lnTo>
                  <a:pt x="0" y="4107019"/>
                </a:lnTo>
                <a:lnTo>
                  <a:pt x="0" y="0"/>
                </a:lnTo>
                <a:close/>
              </a:path>
            </a:pathLst>
          </a:custGeom>
          <a:blipFill>
            <a:blip r:embed="rId9"/>
            <a:stretch>
              <a:fillRect/>
            </a:stretch>
          </a:blipFill>
        </p:spPr>
        <p:txBody>
          <a:bodyPr/>
          <a:lstStyle/>
          <a:p>
            <a:endParaRPr lang="en-CA"/>
          </a:p>
        </p:txBody>
      </p:sp>
      <p:sp>
        <p:nvSpPr>
          <p:cNvPr id="15" name="Freeform 15"/>
          <p:cNvSpPr/>
          <p:nvPr/>
        </p:nvSpPr>
        <p:spPr>
          <a:xfrm>
            <a:off x="13728450" y="392069"/>
            <a:ext cx="2992387" cy="2880173"/>
          </a:xfrm>
          <a:custGeom>
            <a:avLst/>
            <a:gdLst/>
            <a:ahLst/>
            <a:cxnLst/>
            <a:rect l="l" t="t" r="r" b="b"/>
            <a:pathLst>
              <a:path w="2992387" h="2880173">
                <a:moveTo>
                  <a:pt x="0" y="0"/>
                </a:moveTo>
                <a:lnTo>
                  <a:pt x="2992387" y="0"/>
                </a:lnTo>
                <a:lnTo>
                  <a:pt x="2992387" y="2880173"/>
                </a:lnTo>
                <a:lnTo>
                  <a:pt x="0" y="288017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CA"/>
          </a:p>
        </p:txBody>
      </p:sp>
      <p:sp>
        <p:nvSpPr>
          <p:cNvPr id="16" name="Freeform 16"/>
          <p:cNvSpPr/>
          <p:nvPr/>
        </p:nvSpPr>
        <p:spPr>
          <a:xfrm>
            <a:off x="13937534" y="4678085"/>
            <a:ext cx="3321766" cy="4114800"/>
          </a:xfrm>
          <a:custGeom>
            <a:avLst/>
            <a:gdLst/>
            <a:ahLst/>
            <a:cxnLst/>
            <a:rect l="l" t="t" r="r" b="b"/>
            <a:pathLst>
              <a:path w="3321766" h="4114800">
                <a:moveTo>
                  <a:pt x="0" y="0"/>
                </a:moveTo>
                <a:lnTo>
                  <a:pt x="3321766" y="0"/>
                </a:lnTo>
                <a:lnTo>
                  <a:pt x="3321766" y="4114800"/>
                </a:lnTo>
                <a:lnTo>
                  <a:pt x="0" y="411480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CA"/>
          </a:p>
        </p:txBody>
      </p:sp>
      <p:sp>
        <p:nvSpPr>
          <p:cNvPr id="17" name="TextBox 17"/>
          <p:cNvSpPr txBox="1"/>
          <p:nvPr/>
        </p:nvSpPr>
        <p:spPr>
          <a:xfrm>
            <a:off x="231003" y="6202108"/>
            <a:ext cx="5581191" cy="3056192"/>
          </a:xfrm>
          <a:prstGeom prst="rect">
            <a:avLst/>
          </a:prstGeom>
        </p:spPr>
        <p:txBody>
          <a:bodyPr lIns="0" tIns="0" rIns="0" bIns="0" rtlCol="0" anchor="t">
            <a:spAutoFit/>
          </a:bodyPr>
          <a:lstStyle/>
          <a:p>
            <a:pPr algn="l">
              <a:lnSpc>
                <a:spcPts val="3240"/>
              </a:lnSpc>
            </a:pPr>
            <a:r>
              <a:rPr lang="en-US" sz="2700" b="1">
                <a:solidFill>
                  <a:srgbClr val="000000"/>
                </a:solidFill>
                <a:latin typeface="Arial Bold"/>
                <a:ea typeface="Arial Bold"/>
                <a:cs typeface="Arial Bold"/>
                <a:sym typeface="Arial Bold"/>
              </a:rPr>
              <a:t>But :</a:t>
            </a:r>
          </a:p>
          <a:p>
            <a:pPr algn="l">
              <a:lnSpc>
                <a:spcPts val="3240"/>
              </a:lnSpc>
            </a:pPr>
            <a:r>
              <a:rPr lang="en-US" sz="2700">
                <a:solidFill>
                  <a:srgbClr val="000000"/>
                </a:solidFill>
                <a:latin typeface="Arial"/>
                <a:ea typeface="Arial"/>
                <a:cs typeface="Arial"/>
                <a:sym typeface="Arial"/>
              </a:rPr>
              <a:t>Déterminer les domaines qui doivent être soutenus dans l’environnement physique et social pour faire de votre école un environnement positif qui favorise la santé mentale.</a:t>
            </a:r>
          </a:p>
          <a:p>
            <a:pPr algn="l">
              <a:lnSpc>
                <a:spcPts val="3240"/>
              </a:lnSpc>
            </a:pPr>
            <a:endParaRPr lang="en-US" sz="2700">
              <a:solidFill>
                <a:srgbClr val="000000"/>
              </a:solidFill>
              <a:latin typeface="Arial"/>
              <a:ea typeface="Arial"/>
              <a:cs typeface="Arial"/>
              <a:sym typeface="Arial"/>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gradFill rotWithShape="1">
          <a:gsLst>
            <a:gs pos="0">
              <a:srgbClr val="CDFFD8">
                <a:alpha val="100000"/>
              </a:srgbClr>
            </a:gs>
            <a:gs pos="100000">
              <a:srgbClr val="94B9FF">
                <a:alpha val="100000"/>
              </a:srgbClr>
            </a:gs>
          </a:gsLst>
          <a:lin ang="0"/>
        </a:gradFill>
        <a:effectLst/>
      </p:bgPr>
    </p:bg>
    <p:spTree>
      <p:nvGrpSpPr>
        <p:cNvPr id="1" name=""/>
        <p:cNvGrpSpPr/>
        <p:nvPr/>
      </p:nvGrpSpPr>
      <p:grpSpPr>
        <a:xfrm>
          <a:off x="0" y="0"/>
          <a:ext cx="0" cy="0"/>
          <a:chOff x="0" y="0"/>
          <a:chExt cx="0" cy="0"/>
        </a:xfrm>
      </p:grpSpPr>
      <p:grpSp>
        <p:nvGrpSpPr>
          <p:cNvPr id="2" name="Group 2"/>
          <p:cNvGrpSpPr/>
          <p:nvPr/>
        </p:nvGrpSpPr>
        <p:grpSpPr>
          <a:xfrm>
            <a:off x="537073" y="3531519"/>
            <a:ext cx="5330327" cy="2606154"/>
            <a:chOff x="0" y="0"/>
            <a:chExt cx="7107103" cy="3474872"/>
          </a:xfrm>
        </p:grpSpPr>
        <p:sp>
          <p:nvSpPr>
            <p:cNvPr id="3" name="Freeform 3"/>
            <p:cNvSpPr/>
            <p:nvPr/>
          </p:nvSpPr>
          <p:spPr>
            <a:xfrm>
              <a:off x="0" y="0"/>
              <a:ext cx="7107103" cy="3474872"/>
            </a:xfrm>
            <a:custGeom>
              <a:avLst/>
              <a:gdLst/>
              <a:ahLst/>
              <a:cxnLst/>
              <a:rect l="l" t="t" r="r" b="b"/>
              <a:pathLst>
                <a:path w="7107103" h="3474872">
                  <a:moveTo>
                    <a:pt x="0" y="0"/>
                  </a:moveTo>
                  <a:lnTo>
                    <a:pt x="7107103" y="0"/>
                  </a:lnTo>
                  <a:lnTo>
                    <a:pt x="7107103" y="3474872"/>
                  </a:lnTo>
                  <a:lnTo>
                    <a:pt x="0" y="3474872"/>
                  </a:lnTo>
                  <a:close/>
                </a:path>
              </a:pathLst>
            </a:custGeom>
            <a:solidFill>
              <a:srgbClr val="000000">
                <a:alpha val="0"/>
              </a:srgbClr>
            </a:solidFill>
          </p:spPr>
          <p:txBody>
            <a:bodyPr/>
            <a:lstStyle/>
            <a:p>
              <a:endParaRPr lang="en-CA"/>
            </a:p>
          </p:txBody>
        </p:sp>
        <p:sp>
          <p:nvSpPr>
            <p:cNvPr id="4" name="TextBox 4"/>
            <p:cNvSpPr txBox="1"/>
            <p:nvPr/>
          </p:nvSpPr>
          <p:spPr>
            <a:xfrm>
              <a:off x="0" y="-104775"/>
              <a:ext cx="7107103" cy="3579647"/>
            </a:xfrm>
            <a:prstGeom prst="rect">
              <a:avLst/>
            </a:prstGeom>
          </p:spPr>
          <p:txBody>
            <a:bodyPr lIns="0" tIns="0" rIns="0" bIns="0" rtlCol="0" anchor="ctr"/>
            <a:lstStyle/>
            <a:p>
              <a:pPr algn="l">
                <a:lnSpc>
                  <a:spcPts val="6300"/>
                </a:lnSpc>
              </a:pPr>
              <a:r>
                <a:rPr lang="en-US" sz="5250" b="1">
                  <a:solidFill>
                    <a:srgbClr val="61007D"/>
                  </a:solidFill>
                  <a:latin typeface="Arial Bold"/>
                  <a:ea typeface="Arial Bold"/>
                  <a:cs typeface="Arial Bold"/>
                  <a:sym typeface="Arial Bold"/>
                </a:rPr>
                <a:t>Étapes 2, 3 et 4 : planification de l’activité </a:t>
              </a:r>
            </a:p>
          </p:txBody>
        </p:sp>
      </p:grpSp>
      <p:sp>
        <p:nvSpPr>
          <p:cNvPr id="5" name="Freeform 5"/>
          <p:cNvSpPr/>
          <p:nvPr/>
        </p:nvSpPr>
        <p:spPr>
          <a:xfrm>
            <a:off x="6553200" y="126010"/>
            <a:ext cx="11430000" cy="9982285"/>
          </a:xfrm>
          <a:custGeom>
            <a:avLst/>
            <a:gdLst/>
            <a:ahLst/>
            <a:cxnLst/>
            <a:rect l="l" t="t" r="r" b="b"/>
            <a:pathLst>
              <a:path w="11430000" h="9982285">
                <a:moveTo>
                  <a:pt x="0" y="0"/>
                </a:moveTo>
                <a:lnTo>
                  <a:pt x="11430000" y="0"/>
                </a:lnTo>
                <a:lnTo>
                  <a:pt x="11430000" y="9982285"/>
                </a:lnTo>
                <a:lnTo>
                  <a:pt x="0" y="998228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CA"/>
          </a:p>
        </p:txBody>
      </p:sp>
      <p:sp>
        <p:nvSpPr>
          <p:cNvPr id="6" name="TextBox 6"/>
          <p:cNvSpPr txBox="1"/>
          <p:nvPr/>
        </p:nvSpPr>
        <p:spPr>
          <a:xfrm>
            <a:off x="6553201" y="743585"/>
            <a:ext cx="11295348" cy="9543415"/>
          </a:xfrm>
          <a:prstGeom prst="rect">
            <a:avLst/>
          </a:prstGeom>
        </p:spPr>
        <p:txBody>
          <a:bodyPr lIns="0" tIns="0" rIns="0" bIns="0" rtlCol="0" anchor="t">
            <a:spAutoFit/>
          </a:bodyPr>
          <a:lstStyle/>
          <a:p>
            <a:pPr marL="537845" lvl="2" indent="-179282" algn="l">
              <a:lnSpc>
                <a:spcPts val="3219"/>
              </a:lnSpc>
              <a:buFont typeface="Arial"/>
              <a:buChar char="⚬"/>
            </a:pPr>
            <a:r>
              <a:rPr lang="en-US" sz="2400">
                <a:solidFill>
                  <a:srgbClr val="000000"/>
                </a:solidFill>
                <a:latin typeface="Arial"/>
                <a:ea typeface="Arial"/>
                <a:cs typeface="Arial"/>
                <a:sym typeface="Arial"/>
              </a:rPr>
              <a:t>Évaluez votre environnement physique :</a:t>
            </a:r>
          </a:p>
          <a:p>
            <a:pPr marL="865294" lvl="3" indent="-216323" algn="l">
              <a:lnSpc>
                <a:spcPts val="2799"/>
              </a:lnSpc>
              <a:buFont typeface="Arial"/>
              <a:buChar char="￭"/>
            </a:pPr>
            <a:r>
              <a:rPr lang="en-US" sz="2400">
                <a:solidFill>
                  <a:srgbClr val="000000"/>
                </a:solidFill>
                <a:latin typeface="Arial"/>
                <a:ea typeface="Arial"/>
                <a:cs typeface="Arial"/>
                <a:sym typeface="Arial"/>
              </a:rPr>
              <a:t>Faites un tour de l’école : regardez les différentes zones de votre école.</a:t>
            </a:r>
          </a:p>
          <a:p>
            <a:pPr marL="865294" lvl="3" indent="-216323" algn="l">
              <a:lnSpc>
                <a:spcPts val="2799"/>
              </a:lnSpc>
              <a:buFont typeface="Arial"/>
              <a:buChar char="￭"/>
            </a:pPr>
            <a:r>
              <a:rPr lang="en-US" sz="2400">
                <a:solidFill>
                  <a:srgbClr val="000000"/>
                </a:solidFill>
                <a:latin typeface="Arial"/>
                <a:ea typeface="Arial"/>
                <a:cs typeface="Arial"/>
                <a:sym typeface="Arial"/>
              </a:rPr>
              <a:t>Sondage auprès des élèves et du personnel</a:t>
            </a:r>
          </a:p>
          <a:p>
            <a:pPr marL="865294" lvl="3" indent="-216323" algn="l">
              <a:lnSpc>
                <a:spcPts val="2799"/>
              </a:lnSpc>
            </a:pPr>
            <a:endParaRPr lang="en-US" sz="2400">
              <a:solidFill>
                <a:srgbClr val="000000"/>
              </a:solidFill>
              <a:latin typeface="Arial"/>
              <a:ea typeface="Arial"/>
              <a:cs typeface="Arial"/>
              <a:sym typeface="Arial"/>
            </a:endParaRPr>
          </a:p>
          <a:p>
            <a:pPr marL="537846" lvl="2" indent="-179282" algn="l">
              <a:lnSpc>
                <a:spcPts val="3220"/>
              </a:lnSpc>
              <a:buFont typeface="Arial"/>
              <a:buChar char="⚬"/>
            </a:pPr>
            <a:r>
              <a:rPr lang="en-US" sz="2400">
                <a:solidFill>
                  <a:srgbClr val="000000"/>
                </a:solidFill>
                <a:latin typeface="Arial"/>
                <a:ea typeface="Arial"/>
                <a:cs typeface="Arial"/>
                <a:sym typeface="Arial"/>
              </a:rPr>
              <a:t>Choix d’un public cible</a:t>
            </a:r>
          </a:p>
          <a:p>
            <a:pPr marL="865294" lvl="3" indent="-216323" algn="l">
              <a:lnSpc>
                <a:spcPts val="2799"/>
              </a:lnSpc>
              <a:buFont typeface="Arial"/>
              <a:buChar char="￭"/>
            </a:pPr>
            <a:r>
              <a:rPr lang="en-US" sz="2400">
                <a:solidFill>
                  <a:srgbClr val="000000"/>
                </a:solidFill>
                <a:latin typeface="Arial"/>
                <a:ea typeface="Arial"/>
                <a:cs typeface="Arial"/>
                <a:sym typeface="Arial"/>
              </a:rPr>
              <a:t>Souhaitez-vous organiser des activités pour l’ensemble de l’école?</a:t>
            </a:r>
          </a:p>
          <a:p>
            <a:pPr marL="865294" lvl="3" indent="-216323" algn="l">
              <a:lnSpc>
                <a:spcPts val="2799"/>
              </a:lnSpc>
              <a:buFont typeface="Arial"/>
              <a:buChar char="￭"/>
            </a:pPr>
            <a:r>
              <a:rPr lang="en-US" sz="2400">
                <a:solidFill>
                  <a:srgbClr val="000000"/>
                </a:solidFill>
                <a:latin typeface="Arial"/>
                <a:ea typeface="Arial"/>
                <a:cs typeface="Arial"/>
                <a:sym typeface="Arial"/>
              </a:rPr>
              <a:t>Pour les élèves plus âgés ou plus jeunes?</a:t>
            </a:r>
          </a:p>
          <a:p>
            <a:pPr marL="865294" lvl="3" indent="-216323" algn="l">
              <a:lnSpc>
                <a:spcPts val="3220"/>
              </a:lnSpc>
            </a:pPr>
            <a:endParaRPr lang="en-US" sz="2400">
              <a:solidFill>
                <a:srgbClr val="000000"/>
              </a:solidFill>
              <a:latin typeface="Arial"/>
              <a:ea typeface="Arial"/>
              <a:cs typeface="Arial"/>
              <a:sym typeface="Arial"/>
            </a:endParaRPr>
          </a:p>
          <a:p>
            <a:pPr marL="537846" lvl="2" indent="-179282" algn="l">
              <a:lnSpc>
                <a:spcPts val="3220"/>
              </a:lnSpc>
              <a:buFont typeface="Arial"/>
              <a:buChar char="⚬"/>
            </a:pPr>
            <a:r>
              <a:rPr lang="en-US" sz="2400">
                <a:solidFill>
                  <a:srgbClr val="000000"/>
                </a:solidFill>
                <a:latin typeface="Arial"/>
                <a:ea typeface="Arial"/>
                <a:cs typeface="Arial"/>
                <a:sym typeface="Arial"/>
              </a:rPr>
              <a:t>Décidez de la façon dont vous souhaitez promouvoir la santé mentale et le bien-être dans votre école.</a:t>
            </a:r>
          </a:p>
          <a:p>
            <a:pPr marL="865294" lvl="3" indent="-216323" algn="l">
              <a:lnSpc>
                <a:spcPts val="2799"/>
              </a:lnSpc>
              <a:buFont typeface="Arial"/>
              <a:buChar char="￭"/>
            </a:pPr>
            <a:r>
              <a:rPr lang="en-US" sz="2400">
                <a:solidFill>
                  <a:srgbClr val="000000"/>
                </a:solidFill>
                <a:latin typeface="Arial"/>
                <a:ea typeface="Arial"/>
                <a:cs typeface="Arial"/>
                <a:sym typeface="Arial"/>
              </a:rPr>
              <a:t>Décidez de ce sur quoi vous voulez vous concentrer.</a:t>
            </a:r>
          </a:p>
          <a:p>
            <a:pPr marL="865294" lvl="3" indent="-216323" algn="l">
              <a:lnSpc>
                <a:spcPts val="2799"/>
              </a:lnSpc>
              <a:buFont typeface="Arial"/>
              <a:buChar char="￭"/>
            </a:pPr>
            <a:r>
              <a:rPr lang="en-US" sz="2400">
                <a:solidFill>
                  <a:srgbClr val="000000"/>
                </a:solidFill>
                <a:latin typeface="Arial"/>
                <a:ea typeface="Arial"/>
                <a:cs typeface="Arial"/>
                <a:sym typeface="Arial"/>
              </a:rPr>
              <a:t>Que voulez-vous accomplir?</a:t>
            </a:r>
          </a:p>
          <a:p>
            <a:pPr marL="865294" lvl="3" indent="-216323" algn="l">
              <a:lnSpc>
                <a:spcPts val="2799"/>
              </a:lnSpc>
            </a:pPr>
            <a:endParaRPr lang="en-US" sz="2400">
              <a:solidFill>
                <a:srgbClr val="000000"/>
              </a:solidFill>
              <a:latin typeface="Arial"/>
              <a:ea typeface="Arial"/>
              <a:cs typeface="Arial"/>
              <a:sym typeface="Arial"/>
            </a:endParaRPr>
          </a:p>
          <a:p>
            <a:pPr marL="537846" lvl="2" indent="-179282" algn="l">
              <a:lnSpc>
                <a:spcPts val="3220"/>
              </a:lnSpc>
              <a:buFont typeface="Arial"/>
              <a:buChar char="⚬"/>
            </a:pPr>
            <a:r>
              <a:rPr lang="en-US" sz="2400">
                <a:solidFill>
                  <a:srgbClr val="000000"/>
                </a:solidFill>
                <a:latin typeface="Arial"/>
                <a:ea typeface="Arial"/>
                <a:cs typeface="Arial"/>
                <a:sym typeface="Arial"/>
              </a:rPr>
              <a:t>Faites un remue-méninges pour trouver des idées d’activités et choisissez l’activité que vous voulez faire.</a:t>
            </a:r>
          </a:p>
          <a:p>
            <a:pPr marL="537846" lvl="2" indent="-179282" algn="l">
              <a:lnSpc>
                <a:spcPts val="2799"/>
              </a:lnSpc>
            </a:pPr>
            <a:endParaRPr lang="en-US" sz="2400">
              <a:solidFill>
                <a:srgbClr val="000000"/>
              </a:solidFill>
              <a:latin typeface="Arial"/>
              <a:ea typeface="Arial"/>
              <a:cs typeface="Arial"/>
              <a:sym typeface="Arial"/>
            </a:endParaRPr>
          </a:p>
          <a:p>
            <a:pPr marL="537846" lvl="2" indent="-179282" algn="l">
              <a:lnSpc>
                <a:spcPts val="3220"/>
              </a:lnSpc>
              <a:buFont typeface="Arial"/>
              <a:buChar char="⚬"/>
            </a:pPr>
            <a:r>
              <a:rPr lang="en-US" sz="2400">
                <a:solidFill>
                  <a:srgbClr val="000000"/>
                </a:solidFill>
                <a:latin typeface="Arial"/>
                <a:ea typeface="Arial"/>
                <a:cs typeface="Arial"/>
                <a:sym typeface="Arial"/>
              </a:rPr>
              <a:t>Plans d’action</a:t>
            </a:r>
          </a:p>
          <a:p>
            <a:pPr marL="865294" lvl="3" indent="-216323" algn="l">
              <a:lnSpc>
                <a:spcPts val="2799"/>
              </a:lnSpc>
              <a:buFont typeface="Arial"/>
              <a:buChar char="￭"/>
            </a:pPr>
            <a:r>
              <a:rPr lang="en-US" sz="2400">
                <a:solidFill>
                  <a:srgbClr val="000000"/>
                </a:solidFill>
                <a:latin typeface="Arial"/>
                <a:ea typeface="Arial"/>
                <a:cs typeface="Arial"/>
                <a:sym typeface="Arial"/>
              </a:rPr>
              <a:t>Quel est le calendrier?</a:t>
            </a:r>
          </a:p>
          <a:p>
            <a:pPr marL="865294" lvl="3" indent="-216323" algn="l">
              <a:lnSpc>
                <a:spcPts val="2799"/>
              </a:lnSpc>
              <a:buFont typeface="Arial"/>
              <a:buChar char="￭"/>
            </a:pPr>
            <a:r>
              <a:rPr lang="en-US" sz="2400">
                <a:solidFill>
                  <a:srgbClr val="000000"/>
                </a:solidFill>
                <a:latin typeface="Arial"/>
                <a:ea typeface="Arial"/>
                <a:cs typeface="Arial"/>
                <a:sym typeface="Arial"/>
              </a:rPr>
              <a:t>De quelles ressources aurez-vous besoin?</a:t>
            </a:r>
          </a:p>
          <a:p>
            <a:pPr marL="865294" lvl="3" indent="-216323" algn="l">
              <a:lnSpc>
                <a:spcPts val="2799"/>
              </a:lnSpc>
              <a:buFont typeface="Arial"/>
              <a:buChar char="￭"/>
            </a:pPr>
            <a:r>
              <a:rPr lang="en-US" sz="2400">
                <a:solidFill>
                  <a:srgbClr val="000000"/>
                </a:solidFill>
                <a:latin typeface="Arial"/>
                <a:ea typeface="Arial"/>
                <a:cs typeface="Arial"/>
                <a:sym typeface="Arial"/>
              </a:rPr>
              <a:t>Qui fera quoi?</a:t>
            </a:r>
          </a:p>
          <a:p>
            <a:pPr marL="865294" lvl="3" indent="-216323" algn="l">
              <a:lnSpc>
                <a:spcPts val="2799"/>
              </a:lnSpc>
            </a:pPr>
            <a:endParaRPr lang="en-US" sz="2400">
              <a:solidFill>
                <a:srgbClr val="000000"/>
              </a:solidFill>
              <a:latin typeface="Arial"/>
              <a:ea typeface="Arial"/>
              <a:cs typeface="Arial"/>
              <a:sym typeface="Arial"/>
            </a:endParaRPr>
          </a:p>
          <a:p>
            <a:pPr marL="537846" lvl="2" indent="-179282" algn="l">
              <a:lnSpc>
                <a:spcPts val="3220"/>
              </a:lnSpc>
              <a:buFont typeface="Arial"/>
              <a:buChar char="⚬"/>
            </a:pPr>
            <a:r>
              <a:rPr lang="en-US" sz="2400">
                <a:solidFill>
                  <a:srgbClr val="000000"/>
                </a:solidFill>
                <a:latin typeface="Arial"/>
                <a:ea typeface="Arial"/>
                <a:cs typeface="Arial"/>
                <a:sym typeface="Arial"/>
              </a:rPr>
              <a:t>Mettez en œuvre vos activités et initiatives!</a:t>
            </a:r>
          </a:p>
          <a:p>
            <a:pPr marL="537846" lvl="2" indent="-179282" algn="l">
              <a:lnSpc>
                <a:spcPts val="3220"/>
              </a:lnSpc>
            </a:pPr>
            <a:endParaRPr lang="en-US" sz="2400">
              <a:solidFill>
                <a:srgbClr val="000000"/>
              </a:solidFill>
              <a:latin typeface="Arial"/>
              <a:ea typeface="Arial"/>
              <a:cs typeface="Arial"/>
              <a:sym typeface="Arial"/>
            </a:endParaRPr>
          </a:p>
          <a:p>
            <a:pPr marL="537846" lvl="2" indent="-179282" algn="l">
              <a:lnSpc>
                <a:spcPts val="3220"/>
              </a:lnSpc>
              <a:buFont typeface="Arial"/>
              <a:buChar char="⚬"/>
            </a:pPr>
            <a:r>
              <a:rPr lang="en-US" sz="2400">
                <a:solidFill>
                  <a:srgbClr val="000000"/>
                </a:solidFill>
                <a:latin typeface="Arial"/>
                <a:ea typeface="Arial"/>
                <a:cs typeface="Arial"/>
                <a:sym typeface="Arial"/>
              </a:rPr>
              <a:t>Célébrez tous vos efforts et évaluez-les! </a:t>
            </a:r>
          </a:p>
        </p:txBody>
      </p:sp>
      <p:grpSp>
        <p:nvGrpSpPr>
          <p:cNvPr id="7" name="Group 7"/>
          <p:cNvGrpSpPr/>
          <p:nvPr/>
        </p:nvGrpSpPr>
        <p:grpSpPr>
          <a:xfrm>
            <a:off x="258908" y="8990593"/>
            <a:ext cx="6140228" cy="1117702"/>
            <a:chOff x="0" y="0"/>
            <a:chExt cx="8186970" cy="1490269"/>
          </a:xfrm>
        </p:grpSpPr>
        <p:grpSp>
          <p:nvGrpSpPr>
            <p:cNvPr id="8" name="Group 8"/>
            <p:cNvGrpSpPr/>
            <p:nvPr/>
          </p:nvGrpSpPr>
          <p:grpSpPr>
            <a:xfrm>
              <a:off x="0" y="0"/>
              <a:ext cx="8186970" cy="1490269"/>
              <a:chOff x="0" y="0"/>
              <a:chExt cx="1617179" cy="294374"/>
            </a:xfrm>
          </p:grpSpPr>
          <p:sp>
            <p:nvSpPr>
              <p:cNvPr id="9" name="Freeform 9"/>
              <p:cNvSpPr/>
              <p:nvPr/>
            </p:nvSpPr>
            <p:spPr>
              <a:xfrm>
                <a:off x="0" y="0"/>
                <a:ext cx="1617179" cy="294374"/>
              </a:xfrm>
              <a:custGeom>
                <a:avLst/>
                <a:gdLst/>
                <a:ahLst/>
                <a:cxnLst/>
                <a:rect l="l" t="t" r="r" b="b"/>
                <a:pathLst>
                  <a:path w="1617179" h="294374">
                    <a:moveTo>
                      <a:pt x="64303" y="0"/>
                    </a:moveTo>
                    <a:lnTo>
                      <a:pt x="1552876" y="0"/>
                    </a:lnTo>
                    <a:cubicBezTo>
                      <a:pt x="1569930" y="0"/>
                      <a:pt x="1586286" y="6775"/>
                      <a:pt x="1598345" y="18834"/>
                    </a:cubicBezTo>
                    <a:cubicBezTo>
                      <a:pt x="1610405" y="30893"/>
                      <a:pt x="1617179" y="47249"/>
                      <a:pt x="1617179" y="64303"/>
                    </a:cubicBezTo>
                    <a:lnTo>
                      <a:pt x="1617179" y="230071"/>
                    </a:lnTo>
                    <a:cubicBezTo>
                      <a:pt x="1617179" y="247125"/>
                      <a:pt x="1610405" y="263481"/>
                      <a:pt x="1598345" y="275540"/>
                    </a:cubicBezTo>
                    <a:cubicBezTo>
                      <a:pt x="1586286" y="287599"/>
                      <a:pt x="1569930" y="294374"/>
                      <a:pt x="1552876" y="294374"/>
                    </a:cubicBezTo>
                    <a:lnTo>
                      <a:pt x="64303" y="294374"/>
                    </a:lnTo>
                    <a:cubicBezTo>
                      <a:pt x="47249" y="294374"/>
                      <a:pt x="30893" y="287599"/>
                      <a:pt x="18834" y="275540"/>
                    </a:cubicBezTo>
                    <a:cubicBezTo>
                      <a:pt x="6775" y="263481"/>
                      <a:pt x="0" y="247125"/>
                      <a:pt x="0" y="230071"/>
                    </a:cubicBezTo>
                    <a:lnTo>
                      <a:pt x="0" y="64303"/>
                    </a:lnTo>
                    <a:cubicBezTo>
                      <a:pt x="0" y="47249"/>
                      <a:pt x="6775" y="30893"/>
                      <a:pt x="18834" y="18834"/>
                    </a:cubicBezTo>
                    <a:cubicBezTo>
                      <a:pt x="30893" y="6775"/>
                      <a:pt x="47249" y="0"/>
                      <a:pt x="64303" y="0"/>
                    </a:cubicBezTo>
                    <a:close/>
                  </a:path>
                </a:pathLst>
              </a:custGeom>
              <a:solidFill>
                <a:srgbClr val="FFFFFF"/>
              </a:solidFill>
            </p:spPr>
            <p:txBody>
              <a:bodyPr/>
              <a:lstStyle/>
              <a:p>
                <a:endParaRPr lang="en-CA"/>
              </a:p>
            </p:txBody>
          </p:sp>
          <p:sp>
            <p:nvSpPr>
              <p:cNvPr id="10" name="TextBox 10"/>
              <p:cNvSpPr txBox="1"/>
              <p:nvPr/>
            </p:nvSpPr>
            <p:spPr>
              <a:xfrm>
                <a:off x="0" y="-47625"/>
                <a:ext cx="1617179" cy="341999"/>
              </a:xfrm>
              <a:prstGeom prst="rect">
                <a:avLst/>
              </a:prstGeom>
            </p:spPr>
            <p:txBody>
              <a:bodyPr lIns="50800" tIns="50800" rIns="50800" bIns="50800" rtlCol="0" anchor="ctr"/>
              <a:lstStyle/>
              <a:p>
                <a:pPr algn="ctr">
                  <a:lnSpc>
                    <a:spcPts val="2430"/>
                  </a:lnSpc>
                </a:pPr>
                <a:endParaRPr/>
              </a:p>
            </p:txBody>
          </p:sp>
        </p:grpSp>
        <p:sp>
          <p:nvSpPr>
            <p:cNvPr id="11" name="Freeform 11"/>
            <p:cNvSpPr/>
            <p:nvPr/>
          </p:nvSpPr>
          <p:spPr>
            <a:xfrm>
              <a:off x="495847" y="106298"/>
              <a:ext cx="7558813" cy="1277674"/>
            </a:xfrm>
            <a:custGeom>
              <a:avLst/>
              <a:gdLst/>
              <a:ahLst/>
              <a:cxnLst/>
              <a:rect l="l" t="t" r="r" b="b"/>
              <a:pathLst>
                <a:path w="7558813" h="1277674">
                  <a:moveTo>
                    <a:pt x="0" y="0"/>
                  </a:moveTo>
                  <a:lnTo>
                    <a:pt x="7558813" y="0"/>
                  </a:lnTo>
                  <a:lnTo>
                    <a:pt x="7558813" y="1277674"/>
                  </a:lnTo>
                  <a:lnTo>
                    <a:pt x="0" y="1277674"/>
                  </a:lnTo>
                  <a:lnTo>
                    <a:pt x="0" y="0"/>
                  </a:lnTo>
                  <a:close/>
                </a:path>
              </a:pathLst>
            </a:custGeom>
            <a:blipFill>
              <a:blip r:embed="rId5"/>
              <a:stretch>
                <a:fillRect l="-1402" r="-1402"/>
              </a:stretch>
            </a:blipFill>
          </p:spPr>
          <p:txBody>
            <a:bodyPr/>
            <a:lstStyle/>
            <a:p>
              <a:endParaRPr lang="en-CA"/>
            </a:p>
          </p:txBody>
        </p:sp>
      </p:gr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24384000" cy="13716000"/>
          </a:xfrm>
        </p:grpSpPr>
        <p:sp>
          <p:nvSpPr>
            <p:cNvPr id="3" name="Freeform 3" descr="A close-up of a couple of hands  Description automatically generated"/>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lnTo>
                    <a:pt x="0" y="0"/>
                  </a:lnTo>
                  <a:close/>
                </a:path>
              </a:pathLst>
            </a:custGeom>
            <a:blipFill>
              <a:blip r:embed="rId3"/>
              <a:stretch>
                <a:fillRect/>
              </a:stretch>
            </a:blipFill>
          </p:spPr>
          <p:txBody>
            <a:bodyPr/>
            <a:lstStyle/>
            <a:p>
              <a:endParaRPr lang="en-CA"/>
            </a:p>
          </p:txBody>
        </p:sp>
      </p:grpSp>
      <p:sp>
        <p:nvSpPr>
          <p:cNvPr id="4" name="TextBox 4"/>
          <p:cNvSpPr txBox="1"/>
          <p:nvPr/>
        </p:nvSpPr>
        <p:spPr>
          <a:xfrm>
            <a:off x="386288" y="3781248"/>
            <a:ext cx="5131539" cy="1794796"/>
          </a:xfrm>
          <a:prstGeom prst="rect">
            <a:avLst/>
          </a:prstGeom>
        </p:spPr>
        <p:txBody>
          <a:bodyPr lIns="0" tIns="0" rIns="0" bIns="0" rtlCol="0" anchor="t">
            <a:spAutoFit/>
          </a:bodyPr>
          <a:lstStyle/>
          <a:p>
            <a:pPr algn="l">
              <a:lnSpc>
                <a:spcPts val="9939"/>
              </a:lnSpc>
            </a:pPr>
            <a:r>
              <a:rPr lang="en-US" sz="7098" b="1">
                <a:solidFill>
                  <a:srgbClr val="761D8F"/>
                </a:solidFill>
                <a:latin typeface="Arial Bold"/>
                <a:ea typeface="Arial Bold"/>
                <a:cs typeface="Arial Bold"/>
                <a:sym typeface="Arial Bold"/>
              </a:rPr>
              <a:t>Activités</a:t>
            </a:r>
          </a:p>
        </p:txBody>
      </p:sp>
      <p:grpSp>
        <p:nvGrpSpPr>
          <p:cNvPr id="5" name="Group 5"/>
          <p:cNvGrpSpPr/>
          <p:nvPr/>
        </p:nvGrpSpPr>
        <p:grpSpPr>
          <a:xfrm>
            <a:off x="4181867" y="597002"/>
            <a:ext cx="6910769" cy="6302692"/>
            <a:chOff x="0" y="0"/>
            <a:chExt cx="9214359" cy="8403589"/>
          </a:xfrm>
        </p:grpSpPr>
        <p:sp>
          <p:nvSpPr>
            <p:cNvPr id="6" name="Freeform 6"/>
            <p:cNvSpPr/>
            <p:nvPr/>
          </p:nvSpPr>
          <p:spPr>
            <a:xfrm>
              <a:off x="0" y="0"/>
              <a:ext cx="9214358" cy="8403590"/>
            </a:xfrm>
            <a:custGeom>
              <a:avLst/>
              <a:gdLst/>
              <a:ahLst/>
              <a:cxnLst/>
              <a:rect l="l" t="t" r="r" b="b"/>
              <a:pathLst>
                <a:path w="9214358" h="8403590">
                  <a:moveTo>
                    <a:pt x="0" y="0"/>
                  </a:moveTo>
                  <a:lnTo>
                    <a:pt x="9214358" y="0"/>
                  </a:lnTo>
                  <a:lnTo>
                    <a:pt x="9214358" y="8403590"/>
                  </a:lnTo>
                  <a:lnTo>
                    <a:pt x="0" y="8403590"/>
                  </a:lnTo>
                  <a:lnTo>
                    <a:pt x="0" y="0"/>
                  </a:lnTo>
                  <a:close/>
                </a:path>
              </a:pathLst>
            </a:custGeom>
            <a:blipFill>
              <a:blip r:embed="rId4"/>
              <a:stretch>
                <a:fillRect l="-4192" r="-4192"/>
              </a:stretch>
            </a:blipFill>
          </p:spPr>
          <p:txBody>
            <a:bodyPr/>
            <a:lstStyle/>
            <a:p>
              <a:endParaRPr lang="en-CA"/>
            </a:p>
          </p:txBody>
        </p:sp>
      </p:grpSp>
      <p:grpSp>
        <p:nvGrpSpPr>
          <p:cNvPr id="7" name="Group 7"/>
          <p:cNvGrpSpPr/>
          <p:nvPr/>
        </p:nvGrpSpPr>
        <p:grpSpPr>
          <a:xfrm>
            <a:off x="11697260" y="9131993"/>
            <a:ext cx="6371325" cy="1117702"/>
            <a:chOff x="0" y="0"/>
            <a:chExt cx="8495100" cy="1490269"/>
          </a:xfrm>
        </p:grpSpPr>
        <p:grpSp>
          <p:nvGrpSpPr>
            <p:cNvPr id="8" name="Group 8"/>
            <p:cNvGrpSpPr/>
            <p:nvPr/>
          </p:nvGrpSpPr>
          <p:grpSpPr>
            <a:xfrm>
              <a:off x="0" y="0"/>
              <a:ext cx="8495100" cy="1490269"/>
              <a:chOff x="0" y="0"/>
              <a:chExt cx="1678045" cy="294374"/>
            </a:xfrm>
          </p:grpSpPr>
          <p:sp>
            <p:nvSpPr>
              <p:cNvPr id="9" name="Freeform 9"/>
              <p:cNvSpPr/>
              <p:nvPr/>
            </p:nvSpPr>
            <p:spPr>
              <a:xfrm>
                <a:off x="0" y="0"/>
                <a:ext cx="1678044" cy="294374"/>
              </a:xfrm>
              <a:custGeom>
                <a:avLst/>
                <a:gdLst/>
                <a:ahLst/>
                <a:cxnLst/>
                <a:rect l="l" t="t" r="r" b="b"/>
                <a:pathLst>
                  <a:path w="1678044" h="294374">
                    <a:moveTo>
                      <a:pt x="61971" y="0"/>
                    </a:moveTo>
                    <a:lnTo>
                      <a:pt x="1616073" y="0"/>
                    </a:lnTo>
                    <a:cubicBezTo>
                      <a:pt x="1650299" y="0"/>
                      <a:pt x="1678044" y="27745"/>
                      <a:pt x="1678044" y="61971"/>
                    </a:cubicBezTo>
                    <a:lnTo>
                      <a:pt x="1678044" y="232403"/>
                    </a:lnTo>
                    <a:cubicBezTo>
                      <a:pt x="1678044" y="248839"/>
                      <a:pt x="1671515" y="264601"/>
                      <a:pt x="1659894" y="276223"/>
                    </a:cubicBezTo>
                    <a:cubicBezTo>
                      <a:pt x="1648272" y="287845"/>
                      <a:pt x="1632509" y="294374"/>
                      <a:pt x="1616073" y="294374"/>
                    </a:cubicBezTo>
                    <a:lnTo>
                      <a:pt x="61971" y="294374"/>
                    </a:lnTo>
                    <a:cubicBezTo>
                      <a:pt x="45535" y="294374"/>
                      <a:pt x="29773" y="287845"/>
                      <a:pt x="18151" y="276223"/>
                    </a:cubicBezTo>
                    <a:cubicBezTo>
                      <a:pt x="6529" y="264601"/>
                      <a:pt x="0" y="248839"/>
                      <a:pt x="0" y="232403"/>
                    </a:cubicBezTo>
                    <a:lnTo>
                      <a:pt x="0" y="61971"/>
                    </a:lnTo>
                    <a:cubicBezTo>
                      <a:pt x="0" y="45535"/>
                      <a:pt x="6529" y="29773"/>
                      <a:pt x="18151" y="18151"/>
                    </a:cubicBezTo>
                    <a:cubicBezTo>
                      <a:pt x="29773" y="6529"/>
                      <a:pt x="45535" y="0"/>
                      <a:pt x="61971" y="0"/>
                    </a:cubicBezTo>
                    <a:close/>
                  </a:path>
                </a:pathLst>
              </a:custGeom>
              <a:solidFill>
                <a:srgbClr val="FFFFFF"/>
              </a:solidFill>
            </p:spPr>
            <p:txBody>
              <a:bodyPr/>
              <a:lstStyle/>
              <a:p>
                <a:endParaRPr lang="en-CA"/>
              </a:p>
            </p:txBody>
          </p:sp>
          <p:sp>
            <p:nvSpPr>
              <p:cNvPr id="10" name="TextBox 10"/>
              <p:cNvSpPr txBox="1"/>
              <p:nvPr/>
            </p:nvSpPr>
            <p:spPr>
              <a:xfrm>
                <a:off x="0" y="-47625"/>
                <a:ext cx="1678045" cy="341999"/>
              </a:xfrm>
              <a:prstGeom prst="rect">
                <a:avLst/>
              </a:prstGeom>
            </p:spPr>
            <p:txBody>
              <a:bodyPr lIns="50800" tIns="50800" rIns="50800" bIns="50800" rtlCol="0" anchor="ctr"/>
              <a:lstStyle/>
              <a:p>
                <a:pPr algn="ctr">
                  <a:lnSpc>
                    <a:spcPts val="2430"/>
                  </a:lnSpc>
                </a:pPr>
                <a:endParaRPr/>
              </a:p>
            </p:txBody>
          </p:sp>
        </p:grpSp>
        <p:sp>
          <p:nvSpPr>
            <p:cNvPr id="11" name="Freeform 11"/>
            <p:cNvSpPr/>
            <p:nvPr/>
          </p:nvSpPr>
          <p:spPr>
            <a:xfrm>
              <a:off x="514509" y="106298"/>
              <a:ext cx="7843301" cy="1277674"/>
            </a:xfrm>
            <a:custGeom>
              <a:avLst/>
              <a:gdLst/>
              <a:ahLst/>
              <a:cxnLst/>
              <a:rect l="l" t="t" r="r" b="b"/>
              <a:pathLst>
                <a:path w="7843301" h="1277674">
                  <a:moveTo>
                    <a:pt x="0" y="0"/>
                  </a:moveTo>
                  <a:lnTo>
                    <a:pt x="7843301" y="0"/>
                  </a:lnTo>
                  <a:lnTo>
                    <a:pt x="7843301" y="1277674"/>
                  </a:lnTo>
                  <a:lnTo>
                    <a:pt x="0" y="1277674"/>
                  </a:lnTo>
                  <a:lnTo>
                    <a:pt x="0" y="0"/>
                  </a:lnTo>
                  <a:close/>
                </a:path>
              </a:pathLst>
            </a:custGeom>
            <a:blipFill>
              <a:blip r:embed="rId5"/>
              <a:stretch>
                <a:fillRect t="-465" b="-465"/>
              </a:stretch>
            </a:blipFill>
          </p:spPr>
          <p:txBody>
            <a:bodyPr/>
            <a:lstStyle/>
            <a:p>
              <a:endParaRPr lang="en-CA"/>
            </a:p>
          </p:txBody>
        </p:sp>
      </p:grpSp>
      <p:sp>
        <p:nvSpPr>
          <p:cNvPr id="12" name="Freeform 12"/>
          <p:cNvSpPr/>
          <p:nvPr/>
        </p:nvSpPr>
        <p:spPr>
          <a:xfrm>
            <a:off x="11412894" y="5017193"/>
            <a:ext cx="4913194" cy="4114800"/>
          </a:xfrm>
          <a:custGeom>
            <a:avLst/>
            <a:gdLst/>
            <a:ahLst/>
            <a:cxnLst/>
            <a:rect l="l" t="t" r="r" b="b"/>
            <a:pathLst>
              <a:path w="4913194" h="4114800">
                <a:moveTo>
                  <a:pt x="0" y="0"/>
                </a:moveTo>
                <a:lnTo>
                  <a:pt x="4913194" y="0"/>
                </a:lnTo>
                <a:lnTo>
                  <a:pt x="4913194"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CA"/>
          </a:p>
        </p:txBody>
      </p:sp>
      <p:sp>
        <p:nvSpPr>
          <p:cNvPr id="13" name="Freeform 13"/>
          <p:cNvSpPr/>
          <p:nvPr/>
        </p:nvSpPr>
        <p:spPr>
          <a:xfrm>
            <a:off x="10084083" y="-457396"/>
            <a:ext cx="4798839" cy="4738854"/>
          </a:xfrm>
          <a:custGeom>
            <a:avLst/>
            <a:gdLst/>
            <a:ahLst/>
            <a:cxnLst/>
            <a:rect l="l" t="t" r="r" b="b"/>
            <a:pathLst>
              <a:path w="4798839" h="4738854">
                <a:moveTo>
                  <a:pt x="0" y="0"/>
                </a:moveTo>
                <a:lnTo>
                  <a:pt x="4798839" y="0"/>
                </a:lnTo>
                <a:lnTo>
                  <a:pt x="4798839" y="4738854"/>
                </a:lnTo>
                <a:lnTo>
                  <a:pt x="0" y="473885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CA"/>
          </a:p>
        </p:txBody>
      </p:sp>
      <p:sp>
        <p:nvSpPr>
          <p:cNvPr id="14" name="Freeform 14"/>
          <p:cNvSpPr/>
          <p:nvPr/>
        </p:nvSpPr>
        <p:spPr>
          <a:xfrm>
            <a:off x="14194349" y="2224058"/>
            <a:ext cx="3418507" cy="4114800"/>
          </a:xfrm>
          <a:custGeom>
            <a:avLst/>
            <a:gdLst/>
            <a:ahLst/>
            <a:cxnLst/>
            <a:rect l="l" t="t" r="r" b="b"/>
            <a:pathLst>
              <a:path w="3418507" h="4114800">
                <a:moveTo>
                  <a:pt x="0" y="0"/>
                </a:moveTo>
                <a:lnTo>
                  <a:pt x="3418508" y="0"/>
                </a:lnTo>
                <a:lnTo>
                  <a:pt x="3418508" y="4114800"/>
                </a:lnTo>
                <a:lnTo>
                  <a:pt x="0" y="41148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CA"/>
          </a:p>
        </p:txBody>
      </p:sp>
      <p:sp>
        <p:nvSpPr>
          <p:cNvPr id="15" name="Freeform 15"/>
          <p:cNvSpPr/>
          <p:nvPr/>
        </p:nvSpPr>
        <p:spPr>
          <a:xfrm>
            <a:off x="2010520" y="5691593"/>
            <a:ext cx="4039985" cy="4114800"/>
          </a:xfrm>
          <a:custGeom>
            <a:avLst/>
            <a:gdLst/>
            <a:ahLst/>
            <a:cxnLst/>
            <a:rect l="l" t="t" r="r" b="b"/>
            <a:pathLst>
              <a:path w="4039985" h="4114800">
                <a:moveTo>
                  <a:pt x="0" y="0"/>
                </a:moveTo>
                <a:lnTo>
                  <a:pt x="4039985" y="0"/>
                </a:lnTo>
                <a:lnTo>
                  <a:pt x="4039985" y="4114800"/>
                </a:lnTo>
                <a:lnTo>
                  <a:pt x="0" y="411480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CA"/>
          </a:p>
        </p:txBody>
      </p:sp>
      <p:sp>
        <p:nvSpPr>
          <p:cNvPr id="16" name="Freeform 16"/>
          <p:cNvSpPr/>
          <p:nvPr/>
        </p:nvSpPr>
        <p:spPr>
          <a:xfrm rot="-1762877">
            <a:off x="9683228" y="6737439"/>
            <a:ext cx="2133902" cy="1941851"/>
          </a:xfrm>
          <a:custGeom>
            <a:avLst/>
            <a:gdLst/>
            <a:ahLst/>
            <a:cxnLst/>
            <a:rect l="l" t="t" r="r" b="b"/>
            <a:pathLst>
              <a:path w="2133902" h="1941851">
                <a:moveTo>
                  <a:pt x="0" y="0"/>
                </a:moveTo>
                <a:lnTo>
                  <a:pt x="2133902" y="0"/>
                </a:lnTo>
                <a:lnTo>
                  <a:pt x="2133902" y="1941851"/>
                </a:lnTo>
                <a:lnTo>
                  <a:pt x="0" y="1941851"/>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CA"/>
          </a:p>
        </p:txBody>
      </p:sp>
      <p:sp>
        <p:nvSpPr>
          <p:cNvPr id="17" name="Freeform 17"/>
          <p:cNvSpPr/>
          <p:nvPr/>
        </p:nvSpPr>
        <p:spPr>
          <a:xfrm>
            <a:off x="6855778" y="6899694"/>
            <a:ext cx="2978455" cy="3350001"/>
          </a:xfrm>
          <a:custGeom>
            <a:avLst/>
            <a:gdLst/>
            <a:ahLst/>
            <a:cxnLst/>
            <a:rect l="l" t="t" r="r" b="b"/>
            <a:pathLst>
              <a:path w="2978455" h="3350001">
                <a:moveTo>
                  <a:pt x="0" y="0"/>
                </a:moveTo>
                <a:lnTo>
                  <a:pt x="2978455" y="0"/>
                </a:lnTo>
                <a:lnTo>
                  <a:pt x="2978455" y="3350001"/>
                </a:lnTo>
                <a:lnTo>
                  <a:pt x="0" y="3350001"/>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CA"/>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rgbClr val="DECBF1"/>
        </a:solidFill>
        <a:effectLst/>
      </p:bgPr>
    </p:bg>
    <p:spTree>
      <p:nvGrpSpPr>
        <p:cNvPr id="1" name=""/>
        <p:cNvGrpSpPr/>
        <p:nvPr/>
      </p:nvGrpSpPr>
      <p:grpSpPr>
        <a:xfrm>
          <a:off x="0" y="0"/>
          <a:ext cx="0" cy="0"/>
          <a:chOff x="0" y="0"/>
          <a:chExt cx="0" cy="0"/>
        </a:xfrm>
      </p:grpSpPr>
      <p:grpSp>
        <p:nvGrpSpPr>
          <p:cNvPr id="2" name="Group 2"/>
          <p:cNvGrpSpPr/>
          <p:nvPr/>
        </p:nvGrpSpPr>
        <p:grpSpPr>
          <a:xfrm>
            <a:off x="289985" y="126366"/>
            <a:ext cx="15773400" cy="2195514"/>
            <a:chOff x="0" y="0"/>
            <a:chExt cx="21031200" cy="2927352"/>
          </a:xfrm>
        </p:grpSpPr>
        <p:sp>
          <p:nvSpPr>
            <p:cNvPr id="3" name="Freeform 3"/>
            <p:cNvSpPr/>
            <p:nvPr/>
          </p:nvSpPr>
          <p:spPr>
            <a:xfrm>
              <a:off x="0" y="0"/>
              <a:ext cx="21031200" cy="2927352"/>
            </a:xfrm>
            <a:custGeom>
              <a:avLst/>
              <a:gdLst/>
              <a:ahLst/>
              <a:cxnLst/>
              <a:rect l="l" t="t" r="r" b="b"/>
              <a:pathLst>
                <a:path w="21031200" h="2927352">
                  <a:moveTo>
                    <a:pt x="0" y="0"/>
                  </a:moveTo>
                  <a:lnTo>
                    <a:pt x="21031200" y="0"/>
                  </a:lnTo>
                  <a:lnTo>
                    <a:pt x="21031200" y="2927352"/>
                  </a:lnTo>
                  <a:lnTo>
                    <a:pt x="0" y="2927352"/>
                  </a:lnTo>
                  <a:close/>
                </a:path>
              </a:pathLst>
            </a:custGeom>
            <a:solidFill>
              <a:srgbClr val="000000">
                <a:alpha val="0"/>
              </a:srgbClr>
            </a:solidFill>
          </p:spPr>
          <p:txBody>
            <a:bodyPr/>
            <a:lstStyle/>
            <a:p>
              <a:endParaRPr lang="en-CA"/>
            </a:p>
          </p:txBody>
        </p:sp>
        <p:sp>
          <p:nvSpPr>
            <p:cNvPr id="4" name="TextBox 4"/>
            <p:cNvSpPr txBox="1"/>
            <p:nvPr/>
          </p:nvSpPr>
          <p:spPr>
            <a:xfrm>
              <a:off x="0" y="-276225"/>
              <a:ext cx="21031200" cy="3203577"/>
            </a:xfrm>
            <a:prstGeom prst="rect">
              <a:avLst/>
            </a:prstGeom>
          </p:spPr>
          <p:txBody>
            <a:bodyPr lIns="0" tIns="0" rIns="0" bIns="0" rtlCol="0" anchor="ctr"/>
            <a:lstStyle/>
            <a:p>
              <a:pPr algn="l">
                <a:lnSpc>
                  <a:spcPts val="9939"/>
                </a:lnSpc>
              </a:pPr>
              <a:r>
                <a:rPr lang="en-US" sz="7098" b="1">
                  <a:solidFill>
                    <a:srgbClr val="761D8F"/>
                  </a:solidFill>
                  <a:latin typeface="Arial Bold"/>
                  <a:ea typeface="Arial Bold"/>
                  <a:cs typeface="Arial Bold"/>
                  <a:sym typeface="Arial Bold"/>
                </a:rPr>
                <a:t>Qu’est-ce qui a déjà été fait?</a:t>
              </a:r>
            </a:p>
          </p:txBody>
        </p:sp>
      </p:grpSp>
      <p:sp>
        <p:nvSpPr>
          <p:cNvPr id="5" name="TextBox 5"/>
          <p:cNvSpPr txBox="1"/>
          <p:nvPr/>
        </p:nvSpPr>
        <p:spPr>
          <a:xfrm>
            <a:off x="822326" y="2574032"/>
            <a:ext cx="4336371" cy="4262740"/>
          </a:xfrm>
          <a:prstGeom prst="rect">
            <a:avLst/>
          </a:prstGeom>
        </p:spPr>
        <p:txBody>
          <a:bodyPr lIns="0" tIns="0" rIns="0" bIns="0" rtlCol="0" anchor="t">
            <a:spAutoFit/>
          </a:bodyPr>
          <a:lstStyle/>
          <a:p>
            <a:pPr algn="l">
              <a:lnSpc>
                <a:spcPts val="1995"/>
              </a:lnSpc>
            </a:pPr>
            <a:r>
              <a:rPr lang="en-US" sz="2310">
                <a:solidFill>
                  <a:srgbClr val="DB4830"/>
                </a:solidFill>
                <a:latin typeface="Arial"/>
                <a:ea typeface="Arial"/>
                <a:cs typeface="Arial"/>
                <a:sym typeface="Arial"/>
              </a:rPr>
              <a:t>Dressez la liste de ce que votre école a déjà fait. </a:t>
            </a:r>
          </a:p>
          <a:p>
            <a:pPr algn="l">
              <a:lnSpc>
                <a:spcPts val="1995"/>
              </a:lnSpc>
            </a:pPr>
            <a:endParaRPr lang="en-US" sz="2310">
              <a:solidFill>
                <a:srgbClr val="DB4830"/>
              </a:solidFill>
              <a:latin typeface="Arial"/>
              <a:ea typeface="Arial"/>
              <a:cs typeface="Arial"/>
              <a:sym typeface="Arial"/>
            </a:endParaRPr>
          </a:p>
          <a:p>
            <a:pPr algn="l">
              <a:lnSpc>
                <a:spcPts val="1995"/>
              </a:lnSpc>
            </a:pPr>
            <a:r>
              <a:rPr lang="en-US" sz="2310">
                <a:solidFill>
                  <a:srgbClr val="DB4830"/>
                </a:solidFill>
                <a:latin typeface="Arial"/>
                <a:ea typeface="Arial"/>
                <a:cs typeface="Arial"/>
                <a:sym typeface="Arial"/>
              </a:rPr>
              <a:t>Voici quelques exemples :</a:t>
            </a:r>
          </a:p>
          <a:p>
            <a:pPr marL="487727" lvl="2" indent="-162576" algn="l">
              <a:lnSpc>
                <a:spcPts val="1995"/>
              </a:lnSpc>
              <a:buFont typeface="Arial"/>
              <a:buChar char="⚬"/>
            </a:pPr>
            <a:r>
              <a:rPr lang="en-US" sz="2310">
                <a:solidFill>
                  <a:srgbClr val="DB4830"/>
                </a:solidFill>
                <a:latin typeface="Arial"/>
                <a:ea typeface="Arial"/>
                <a:cs typeface="Arial"/>
                <a:sym typeface="Arial"/>
              </a:rPr>
              <a:t>Foire sur la santé</a:t>
            </a:r>
          </a:p>
          <a:p>
            <a:pPr marL="487727" lvl="2" indent="-162576" algn="l">
              <a:lnSpc>
                <a:spcPts val="1995"/>
              </a:lnSpc>
              <a:buFont typeface="Arial"/>
              <a:buChar char="⚬"/>
            </a:pPr>
            <a:r>
              <a:rPr lang="en-US" sz="2310">
                <a:solidFill>
                  <a:srgbClr val="DB4830"/>
                </a:solidFill>
                <a:latin typeface="Arial"/>
                <a:ea typeface="Arial"/>
                <a:cs typeface="Arial"/>
                <a:sym typeface="Arial"/>
              </a:rPr>
              <a:t>Journée du chiot</a:t>
            </a:r>
          </a:p>
          <a:p>
            <a:pPr marL="487727" lvl="2" indent="-162576" algn="l">
              <a:lnSpc>
                <a:spcPts val="1995"/>
              </a:lnSpc>
              <a:buFont typeface="Arial"/>
              <a:buChar char="⚬"/>
            </a:pPr>
            <a:r>
              <a:rPr lang="en-US" sz="2310">
                <a:solidFill>
                  <a:srgbClr val="DB4830"/>
                </a:solidFill>
                <a:latin typeface="Arial"/>
                <a:ea typeface="Arial"/>
                <a:cs typeface="Arial"/>
                <a:sym typeface="Arial"/>
              </a:rPr>
              <a:t>Campagnes « Flagrant délit de bienveillance! »</a:t>
            </a:r>
          </a:p>
          <a:p>
            <a:pPr marL="487727" lvl="2" indent="-162576" algn="l">
              <a:lnSpc>
                <a:spcPts val="1995"/>
              </a:lnSpc>
              <a:buFont typeface="Arial"/>
              <a:buChar char="⚬"/>
            </a:pPr>
            <a:r>
              <a:rPr lang="en-US" sz="2310">
                <a:solidFill>
                  <a:srgbClr val="DB4830"/>
                </a:solidFill>
                <a:latin typeface="Arial"/>
                <a:ea typeface="Arial"/>
                <a:cs typeface="Arial"/>
                <a:sym typeface="Arial"/>
              </a:rPr>
              <a:t>Utilisons nos pronoms</a:t>
            </a:r>
          </a:p>
          <a:p>
            <a:pPr marL="487727" lvl="2" indent="-162576" algn="l">
              <a:lnSpc>
                <a:spcPts val="1995"/>
              </a:lnSpc>
              <a:buFont typeface="Arial"/>
              <a:buChar char="⚬"/>
            </a:pPr>
            <a:r>
              <a:rPr lang="en-US" sz="2310">
                <a:solidFill>
                  <a:srgbClr val="DB4830"/>
                </a:solidFill>
                <a:latin typeface="Arial"/>
                <a:ea typeface="Arial"/>
                <a:cs typeface="Arial"/>
                <a:sym typeface="Arial"/>
              </a:rPr>
              <a:t>Yoga</a:t>
            </a:r>
          </a:p>
          <a:p>
            <a:pPr marL="487727" lvl="2" indent="-162576" algn="l">
              <a:lnSpc>
                <a:spcPts val="1995"/>
              </a:lnSpc>
              <a:buFont typeface="Arial"/>
              <a:buChar char="⚬"/>
            </a:pPr>
            <a:r>
              <a:rPr lang="en-US" sz="2310">
                <a:solidFill>
                  <a:srgbClr val="DB4830"/>
                </a:solidFill>
                <a:latin typeface="Arial"/>
                <a:ea typeface="Arial"/>
                <a:cs typeface="Arial"/>
                <a:sym typeface="Arial"/>
              </a:rPr>
              <a:t>Mercredis sans souci (pas de test le mercredi)</a:t>
            </a:r>
          </a:p>
          <a:p>
            <a:pPr marL="487727" lvl="2" indent="-162576" algn="l">
              <a:lnSpc>
                <a:spcPts val="1995"/>
              </a:lnSpc>
              <a:buFont typeface="Arial"/>
              <a:buChar char="⚬"/>
            </a:pPr>
            <a:r>
              <a:rPr lang="en-US" sz="2310">
                <a:solidFill>
                  <a:srgbClr val="DB4830"/>
                </a:solidFill>
                <a:latin typeface="Arial"/>
                <a:ea typeface="Arial"/>
                <a:cs typeface="Arial"/>
                <a:sym typeface="Arial"/>
              </a:rPr>
              <a:t>Etc. </a:t>
            </a:r>
          </a:p>
          <a:p>
            <a:pPr marL="487727" lvl="2" indent="-162576" algn="l">
              <a:lnSpc>
                <a:spcPts val="1995"/>
              </a:lnSpc>
            </a:pPr>
            <a:endParaRPr lang="en-US" sz="2310">
              <a:solidFill>
                <a:srgbClr val="DB4830"/>
              </a:solidFill>
              <a:latin typeface="Arial"/>
              <a:ea typeface="Arial"/>
              <a:cs typeface="Arial"/>
              <a:sym typeface="Arial"/>
            </a:endParaRPr>
          </a:p>
        </p:txBody>
      </p:sp>
      <p:grpSp>
        <p:nvGrpSpPr>
          <p:cNvPr id="6" name="Group 6"/>
          <p:cNvGrpSpPr/>
          <p:nvPr/>
        </p:nvGrpSpPr>
        <p:grpSpPr>
          <a:xfrm>
            <a:off x="11249227" y="2302830"/>
            <a:ext cx="6846124" cy="3810761"/>
            <a:chOff x="0" y="0"/>
            <a:chExt cx="9128165" cy="5081015"/>
          </a:xfrm>
        </p:grpSpPr>
        <p:sp>
          <p:nvSpPr>
            <p:cNvPr id="7" name="Freeform 7"/>
            <p:cNvSpPr/>
            <p:nvPr/>
          </p:nvSpPr>
          <p:spPr>
            <a:xfrm>
              <a:off x="25400" y="25400"/>
              <a:ext cx="9077325" cy="5030216"/>
            </a:xfrm>
            <a:custGeom>
              <a:avLst/>
              <a:gdLst/>
              <a:ahLst/>
              <a:cxnLst/>
              <a:rect l="l" t="t" r="r" b="b"/>
              <a:pathLst>
                <a:path w="9077325" h="5030216">
                  <a:moveTo>
                    <a:pt x="0" y="0"/>
                  </a:moveTo>
                  <a:lnTo>
                    <a:pt x="9077325" y="0"/>
                  </a:lnTo>
                  <a:lnTo>
                    <a:pt x="9077325" y="5030216"/>
                  </a:lnTo>
                  <a:lnTo>
                    <a:pt x="0" y="5030216"/>
                  </a:lnTo>
                  <a:lnTo>
                    <a:pt x="0" y="0"/>
                  </a:lnTo>
                  <a:close/>
                </a:path>
              </a:pathLst>
            </a:custGeom>
            <a:blipFill>
              <a:blip r:embed="rId2"/>
              <a:stretch>
                <a:fillRect l="-504" t="-504" r="-505" b="-504"/>
              </a:stretch>
            </a:blipFill>
          </p:spPr>
          <p:txBody>
            <a:bodyPr/>
            <a:lstStyle/>
            <a:p>
              <a:endParaRPr lang="en-CA"/>
            </a:p>
          </p:txBody>
        </p:sp>
        <p:sp>
          <p:nvSpPr>
            <p:cNvPr id="8" name="Freeform 8"/>
            <p:cNvSpPr/>
            <p:nvPr/>
          </p:nvSpPr>
          <p:spPr>
            <a:xfrm>
              <a:off x="0" y="0"/>
              <a:ext cx="9128125" cy="5081016"/>
            </a:xfrm>
            <a:custGeom>
              <a:avLst/>
              <a:gdLst/>
              <a:ahLst/>
              <a:cxnLst/>
              <a:rect l="l" t="t" r="r" b="b"/>
              <a:pathLst>
                <a:path w="9128125" h="5081016">
                  <a:moveTo>
                    <a:pt x="25400" y="0"/>
                  </a:moveTo>
                  <a:lnTo>
                    <a:pt x="9102725" y="0"/>
                  </a:lnTo>
                  <a:cubicBezTo>
                    <a:pt x="9116695" y="0"/>
                    <a:pt x="9128125" y="11430"/>
                    <a:pt x="9128125" y="25400"/>
                  </a:cubicBezTo>
                  <a:lnTo>
                    <a:pt x="9128125" y="5055616"/>
                  </a:lnTo>
                  <a:cubicBezTo>
                    <a:pt x="9128125" y="5069586"/>
                    <a:pt x="9116695" y="5081016"/>
                    <a:pt x="9102725" y="5081016"/>
                  </a:cubicBezTo>
                  <a:lnTo>
                    <a:pt x="25400" y="5081016"/>
                  </a:lnTo>
                  <a:cubicBezTo>
                    <a:pt x="11430" y="5081016"/>
                    <a:pt x="0" y="5069586"/>
                    <a:pt x="0" y="5055616"/>
                  </a:cubicBezTo>
                  <a:lnTo>
                    <a:pt x="0" y="25400"/>
                  </a:lnTo>
                  <a:cubicBezTo>
                    <a:pt x="0" y="11430"/>
                    <a:pt x="11430" y="0"/>
                    <a:pt x="25400" y="0"/>
                  </a:cubicBezTo>
                  <a:moveTo>
                    <a:pt x="25400" y="50800"/>
                  </a:moveTo>
                  <a:lnTo>
                    <a:pt x="25400" y="25400"/>
                  </a:lnTo>
                  <a:lnTo>
                    <a:pt x="50800" y="25400"/>
                  </a:lnTo>
                  <a:lnTo>
                    <a:pt x="50800" y="5055616"/>
                  </a:lnTo>
                  <a:lnTo>
                    <a:pt x="25400" y="5055616"/>
                  </a:lnTo>
                  <a:lnTo>
                    <a:pt x="25400" y="5030216"/>
                  </a:lnTo>
                  <a:lnTo>
                    <a:pt x="9102725" y="5030216"/>
                  </a:lnTo>
                  <a:lnTo>
                    <a:pt x="9102725" y="5055616"/>
                  </a:lnTo>
                  <a:lnTo>
                    <a:pt x="9077325" y="5055616"/>
                  </a:lnTo>
                  <a:lnTo>
                    <a:pt x="9077325" y="25400"/>
                  </a:lnTo>
                  <a:lnTo>
                    <a:pt x="9102725" y="25400"/>
                  </a:lnTo>
                  <a:lnTo>
                    <a:pt x="9102725" y="50800"/>
                  </a:lnTo>
                  <a:lnTo>
                    <a:pt x="25400" y="50800"/>
                  </a:lnTo>
                  <a:close/>
                </a:path>
              </a:pathLst>
            </a:custGeom>
            <a:solidFill>
              <a:srgbClr val="2CBFBF"/>
            </a:solidFill>
          </p:spPr>
          <p:txBody>
            <a:bodyPr/>
            <a:lstStyle/>
            <a:p>
              <a:endParaRPr lang="en-CA"/>
            </a:p>
          </p:txBody>
        </p:sp>
      </p:grpSp>
      <p:grpSp>
        <p:nvGrpSpPr>
          <p:cNvPr id="9" name="Group 9"/>
          <p:cNvGrpSpPr/>
          <p:nvPr/>
        </p:nvGrpSpPr>
        <p:grpSpPr>
          <a:xfrm>
            <a:off x="5555429" y="2943993"/>
            <a:ext cx="5510115" cy="3013026"/>
            <a:chOff x="0" y="0"/>
            <a:chExt cx="7346820" cy="4017368"/>
          </a:xfrm>
        </p:grpSpPr>
        <p:sp>
          <p:nvSpPr>
            <p:cNvPr id="10" name="Freeform 10"/>
            <p:cNvSpPr/>
            <p:nvPr/>
          </p:nvSpPr>
          <p:spPr>
            <a:xfrm>
              <a:off x="25400" y="25400"/>
              <a:ext cx="7296023" cy="3966591"/>
            </a:xfrm>
            <a:custGeom>
              <a:avLst/>
              <a:gdLst/>
              <a:ahLst/>
              <a:cxnLst/>
              <a:rect l="l" t="t" r="r" b="b"/>
              <a:pathLst>
                <a:path w="7296023" h="3966591">
                  <a:moveTo>
                    <a:pt x="0" y="0"/>
                  </a:moveTo>
                  <a:lnTo>
                    <a:pt x="7296023" y="0"/>
                  </a:lnTo>
                  <a:lnTo>
                    <a:pt x="7296023" y="3966591"/>
                  </a:lnTo>
                  <a:lnTo>
                    <a:pt x="0" y="3966591"/>
                  </a:lnTo>
                  <a:lnTo>
                    <a:pt x="0" y="0"/>
                  </a:lnTo>
                  <a:close/>
                </a:path>
              </a:pathLst>
            </a:custGeom>
            <a:blipFill>
              <a:blip r:embed="rId3"/>
              <a:stretch>
                <a:fillRect l="-640" t="-640" r="-640" b="-639"/>
              </a:stretch>
            </a:blipFill>
          </p:spPr>
          <p:txBody>
            <a:bodyPr/>
            <a:lstStyle/>
            <a:p>
              <a:endParaRPr lang="en-CA"/>
            </a:p>
          </p:txBody>
        </p:sp>
        <p:sp>
          <p:nvSpPr>
            <p:cNvPr id="11" name="Freeform 11"/>
            <p:cNvSpPr/>
            <p:nvPr/>
          </p:nvSpPr>
          <p:spPr>
            <a:xfrm>
              <a:off x="0" y="0"/>
              <a:ext cx="7346823" cy="4017391"/>
            </a:xfrm>
            <a:custGeom>
              <a:avLst/>
              <a:gdLst/>
              <a:ahLst/>
              <a:cxnLst/>
              <a:rect l="l" t="t" r="r" b="b"/>
              <a:pathLst>
                <a:path w="7346823" h="4017391">
                  <a:moveTo>
                    <a:pt x="25400" y="0"/>
                  </a:moveTo>
                  <a:lnTo>
                    <a:pt x="7321423" y="0"/>
                  </a:lnTo>
                  <a:cubicBezTo>
                    <a:pt x="7335393" y="0"/>
                    <a:pt x="7346823" y="11430"/>
                    <a:pt x="7346823" y="25400"/>
                  </a:cubicBezTo>
                  <a:lnTo>
                    <a:pt x="7346823" y="3991991"/>
                  </a:lnTo>
                  <a:cubicBezTo>
                    <a:pt x="7346823" y="4005961"/>
                    <a:pt x="7335393" y="4017391"/>
                    <a:pt x="7321423" y="4017391"/>
                  </a:cubicBezTo>
                  <a:lnTo>
                    <a:pt x="25400" y="4017391"/>
                  </a:lnTo>
                  <a:cubicBezTo>
                    <a:pt x="11430" y="4017391"/>
                    <a:pt x="0" y="4005961"/>
                    <a:pt x="0" y="3991991"/>
                  </a:cubicBezTo>
                  <a:lnTo>
                    <a:pt x="0" y="25400"/>
                  </a:lnTo>
                  <a:cubicBezTo>
                    <a:pt x="0" y="11430"/>
                    <a:pt x="11430" y="0"/>
                    <a:pt x="25400" y="0"/>
                  </a:cubicBezTo>
                  <a:moveTo>
                    <a:pt x="25400" y="50800"/>
                  </a:moveTo>
                  <a:lnTo>
                    <a:pt x="25400" y="25400"/>
                  </a:lnTo>
                  <a:lnTo>
                    <a:pt x="50800" y="25400"/>
                  </a:lnTo>
                  <a:lnTo>
                    <a:pt x="50800" y="3991991"/>
                  </a:lnTo>
                  <a:lnTo>
                    <a:pt x="25400" y="3991991"/>
                  </a:lnTo>
                  <a:lnTo>
                    <a:pt x="25400" y="3966591"/>
                  </a:lnTo>
                  <a:lnTo>
                    <a:pt x="7321423" y="3966591"/>
                  </a:lnTo>
                  <a:lnTo>
                    <a:pt x="7321423" y="3991991"/>
                  </a:lnTo>
                  <a:lnTo>
                    <a:pt x="7296023" y="3991991"/>
                  </a:lnTo>
                  <a:lnTo>
                    <a:pt x="7296023" y="25400"/>
                  </a:lnTo>
                  <a:lnTo>
                    <a:pt x="7321423" y="25400"/>
                  </a:lnTo>
                  <a:lnTo>
                    <a:pt x="7321423" y="50800"/>
                  </a:lnTo>
                  <a:lnTo>
                    <a:pt x="25400" y="50800"/>
                  </a:lnTo>
                  <a:close/>
                </a:path>
              </a:pathLst>
            </a:custGeom>
            <a:solidFill>
              <a:srgbClr val="A839BF"/>
            </a:solidFill>
          </p:spPr>
          <p:txBody>
            <a:bodyPr/>
            <a:lstStyle/>
            <a:p>
              <a:endParaRPr lang="en-CA"/>
            </a:p>
          </p:txBody>
        </p:sp>
      </p:grpSp>
      <p:grpSp>
        <p:nvGrpSpPr>
          <p:cNvPr id="12" name="Group 12"/>
          <p:cNvGrpSpPr/>
          <p:nvPr/>
        </p:nvGrpSpPr>
        <p:grpSpPr>
          <a:xfrm>
            <a:off x="488656" y="6631668"/>
            <a:ext cx="5510115" cy="3056878"/>
            <a:chOff x="0" y="0"/>
            <a:chExt cx="7346820" cy="4075837"/>
          </a:xfrm>
        </p:grpSpPr>
        <p:sp>
          <p:nvSpPr>
            <p:cNvPr id="13" name="Freeform 13"/>
            <p:cNvSpPr/>
            <p:nvPr/>
          </p:nvSpPr>
          <p:spPr>
            <a:xfrm>
              <a:off x="25400" y="25400"/>
              <a:ext cx="7296023" cy="4025011"/>
            </a:xfrm>
            <a:custGeom>
              <a:avLst/>
              <a:gdLst/>
              <a:ahLst/>
              <a:cxnLst/>
              <a:rect l="l" t="t" r="r" b="b"/>
              <a:pathLst>
                <a:path w="7296023" h="4025011">
                  <a:moveTo>
                    <a:pt x="0" y="0"/>
                  </a:moveTo>
                  <a:lnTo>
                    <a:pt x="7296023" y="0"/>
                  </a:lnTo>
                  <a:lnTo>
                    <a:pt x="7296023" y="4025011"/>
                  </a:lnTo>
                  <a:lnTo>
                    <a:pt x="0" y="4025011"/>
                  </a:lnTo>
                  <a:lnTo>
                    <a:pt x="0" y="0"/>
                  </a:lnTo>
                  <a:close/>
                </a:path>
              </a:pathLst>
            </a:custGeom>
            <a:blipFill>
              <a:blip r:embed="rId4"/>
              <a:stretch>
                <a:fillRect l="-631" t="-631" r="-630" b="-631"/>
              </a:stretch>
            </a:blipFill>
          </p:spPr>
          <p:txBody>
            <a:bodyPr/>
            <a:lstStyle/>
            <a:p>
              <a:endParaRPr lang="en-CA"/>
            </a:p>
          </p:txBody>
        </p:sp>
        <p:sp>
          <p:nvSpPr>
            <p:cNvPr id="14" name="Freeform 14"/>
            <p:cNvSpPr/>
            <p:nvPr/>
          </p:nvSpPr>
          <p:spPr>
            <a:xfrm>
              <a:off x="0" y="0"/>
              <a:ext cx="7346823" cy="4075811"/>
            </a:xfrm>
            <a:custGeom>
              <a:avLst/>
              <a:gdLst/>
              <a:ahLst/>
              <a:cxnLst/>
              <a:rect l="l" t="t" r="r" b="b"/>
              <a:pathLst>
                <a:path w="7346823" h="4075811">
                  <a:moveTo>
                    <a:pt x="25400" y="0"/>
                  </a:moveTo>
                  <a:lnTo>
                    <a:pt x="7321423" y="0"/>
                  </a:lnTo>
                  <a:cubicBezTo>
                    <a:pt x="7335393" y="0"/>
                    <a:pt x="7346823" y="11430"/>
                    <a:pt x="7346823" y="25400"/>
                  </a:cubicBezTo>
                  <a:lnTo>
                    <a:pt x="7346823" y="4050411"/>
                  </a:lnTo>
                  <a:cubicBezTo>
                    <a:pt x="7346823" y="4064381"/>
                    <a:pt x="7335393" y="4075811"/>
                    <a:pt x="7321423" y="4075811"/>
                  </a:cubicBezTo>
                  <a:lnTo>
                    <a:pt x="25400" y="4075811"/>
                  </a:lnTo>
                  <a:cubicBezTo>
                    <a:pt x="11430" y="4075811"/>
                    <a:pt x="0" y="4064381"/>
                    <a:pt x="0" y="4050411"/>
                  </a:cubicBezTo>
                  <a:lnTo>
                    <a:pt x="0" y="25400"/>
                  </a:lnTo>
                  <a:cubicBezTo>
                    <a:pt x="0" y="11430"/>
                    <a:pt x="11430" y="0"/>
                    <a:pt x="25400" y="0"/>
                  </a:cubicBezTo>
                  <a:moveTo>
                    <a:pt x="25400" y="50800"/>
                  </a:moveTo>
                  <a:lnTo>
                    <a:pt x="25400" y="25400"/>
                  </a:lnTo>
                  <a:lnTo>
                    <a:pt x="50800" y="25400"/>
                  </a:lnTo>
                  <a:lnTo>
                    <a:pt x="50800" y="4050411"/>
                  </a:lnTo>
                  <a:lnTo>
                    <a:pt x="25400" y="4050411"/>
                  </a:lnTo>
                  <a:lnTo>
                    <a:pt x="25400" y="4025011"/>
                  </a:lnTo>
                  <a:lnTo>
                    <a:pt x="7321423" y="4025011"/>
                  </a:lnTo>
                  <a:lnTo>
                    <a:pt x="7321423" y="4050411"/>
                  </a:lnTo>
                  <a:lnTo>
                    <a:pt x="7296023" y="4050411"/>
                  </a:lnTo>
                  <a:lnTo>
                    <a:pt x="7296023" y="25400"/>
                  </a:lnTo>
                  <a:lnTo>
                    <a:pt x="7321423" y="25400"/>
                  </a:lnTo>
                  <a:lnTo>
                    <a:pt x="7321423" y="50800"/>
                  </a:lnTo>
                  <a:lnTo>
                    <a:pt x="25400" y="50800"/>
                  </a:lnTo>
                  <a:close/>
                </a:path>
              </a:pathLst>
            </a:custGeom>
            <a:solidFill>
              <a:srgbClr val="1DE200"/>
            </a:solidFill>
          </p:spPr>
          <p:txBody>
            <a:bodyPr/>
            <a:lstStyle/>
            <a:p>
              <a:endParaRPr lang="en-CA"/>
            </a:p>
          </p:txBody>
        </p:sp>
      </p:grpSp>
      <p:grpSp>
        <p:nvGrpSpPr>
          <p:cNvPr id="15" name="Group 15"/>
          <p:cNvGrpSpPr/>
          <p:nvPr/>
        </p:nvGrpSpPr>
        <p:grpSpPr>
          <a:xfrm>
            <a:off x="10833854" y="6259667"/>
            <a:ext cx="6799790" cy="3800882"/>
            <a:chOff x="0" y="0"/>
            <a:chExt cx="9066387" cy="5067843"/>
          </a:xfrm>
        </p:grpSpPr>
        <p:sp>
          <p:nvSpPr>
            <p:cNvPr id="16" name="Freeform 16"/>
            <p:cNvSpPr/>
            <p:nvPr/>
          </p:nvSpPr>
          <p:spPr>
            <a:xfrm>
              <a:off x="25400" y="25400"/>
              <a:ext cx="9015603" cy="5017008"/>
            </a:xfrm>
            <a:custGeom>
              <a:avLst/>
              <a:gdLst/>
              <a:ahLst/>
              <a:cxnLst/>
              <a:rect l="l" t="t" r="r" b="b"/>
              <a:pathLst>
                <a:path w="9015603" h="5017008">
                  <a:moveTo>
                    <a:pt x="0" y="0"/>
                  </a:moveTo>
                  <a:lnTo>
                    <a:pt x="9015603" y="0"/>
                  </a:lnTo>
                  <a:lnTo>
                    <a:pt x="9015603" y="5017008"/>
                  </a:lnTo>
                  <a:lnTo>
                    <a:pt x="0" y="5017008"/>
                  </a:lnTo>
                  <a:lnTo>
                    <a:pt x="0" y="0"/>
                  </a:lnTo>
                  <a:close/>
                </a:path>
              </a:pathLst>
            </a:custGeom>
            <a:blipFill>
              <a:blip r:embed="rId5"/>
              <a:stretch>
                <a:fillRect l="-506" t="-506" r="-506" b="-506"/>
              </a:stretch>
            </a:blipFill>
          </p:spPr>
          <p:txBody>
            <a:bodyPr/>
            <a:lstStyle/>
            <a:p>
              <a:endParaRPr lang="en-CA"/>
            </a:p>
          </p:txBody>
        </p:sp>
        <p:sp>
          <p:nvSpPr>
            <p:cNvPr id="17" name="Freeform 17"/>
            <p:cNvSpPr/>
            <p:nvPr/>
          </p:nvSpPr>
          <p:spPr>
            <a:xfrm>
              <a:off x="0" y="0"/>
              <a:ext cx="9066403" cy="5067808"/>
            </a:xfrm>
            <a:custGeom>
              <a:avLst/>
              <a:gdLst/>
              <a:ahLst/>
              <a:cxnLst/>
              <a:rect l="l" t="t" r="r" b="b"/>
              <a:pathLst>
                <a:path w="9066403" h="5067808">
                  <a:moveTo>
                    <a:pt x="25400" y="0"/>
                  </a:moveTo>
                  <a:lnTo>
                    <a:pt x="9041003" y="0"/>
                  </a:lnTo>
                  <a:cubicBezTo>
                    <a:pt x="9054973" y="0"/>
                    <a:pt x="9066403" y="11430"/>
                    <a:pt x="9066403" y="25400"/>
                  </a:cubicBezTo>
                  <a:lnTo>
                    <a:pt x="9066403" y="5042408"/>
                  </a:lnTo>
                  <a:cubicBezTo>
                    <a:pt x="9066403" y="5056378"/>
                    <a:pt x="9054973" y="5067808"/>
                    <a:pt x="9041003" y="5067808"/>
                  </a:cubicBezTo>
                  <a:lnTo>
                    <a:pt x="25400" y="5067808"/>
                  </a:lnTo>
                  <a:cubicBezTo>
                    <a:pt x="11430" y="5067808"/>
                    <a:pt x="0" y="5056378"/>
                    <a:pt x="0" y="5042408"/>
                  </a:cubicBezTo>
                  <a:lnTo>
                    <a:pt x="0" y="25400"/>
                  </a:lnTo>
                  <a:cubicBezTo>
                    <a:pt x="0" y="11430"/>
                    <a:pt x="11430" y="0"/>
                    <a:pt x="25400" y="0"/>
                  </a:cubicBezTo>
                  <a:moveTo>
                    <a:pt x="25400" y="50800"/>
                  </a:moveTo>
                  <a:lnTo>
                    <a:pt x="25400" y="25400"/>
                  </a:lnTo>
                  <a:lnTo>
                    <a:pt x="50800" y="25400"/>
                  </a:lnTo>
                  <a:lnTo>
                    <a:pt x="50800" y="5042408"/>
                  </a:lnTo>
                  <a:lnTo>
                    <a:pt x="25400" y="5042408"/>
                  </a:lnTo>
                  <a:lnTo>
                    <a:pt x="25400" y="5017008"/>
                  </a:lnTo>
                  <a:lnTo>
                    <a:pt x="9041003" y="5017008"/>
                  </a:lnTo>
                  <a:lnTo>
                    <a:pt x="9041003" y="5042408"/>
                  </a:lnTo>
                  <a:lnTo>
                    <a:pt x="9015603" y="5042408"/>
                  </a:lnTo>
                  <a:lnTo>
                    <a:pt x="9015603" y="25400"/>
                  </a:lnTo>
                  <a:lnTo>
                    <a:pt x="9041003" y="25400"/>
                  </a:lnTo>
                  <a:lnTo>
                    <a:pt x="9041003" y="50800"/>
                  </a:lnTo>
                  <a:lnTo>
                    <a:pt x="25400" y="50800"/>
                  </a:lnTo>
                  <a:close/>
                </a:path>
              </a:pathLst>
            </a:custGeom>
            <a:solidFill>
              <a:srgbClr val="145D94"/>
            </a:solidFill>
          </p:spPr>
          <p:txBody>
            <a:bodyPr/>
            <a:lstStyle/>
            <a:p>
              <a:endParaRPr lang="en-CA"/>
            </a:p>
          </p:txBody>
        </p:sp>
      </p:grpSp>
      <p:grpSp>
        <p:nvGrpSpPr>
          <p:cNvPr id="18" name="Group 18"/>
          <p:cNvGrpSpPr/>
          <p:nvPr/>
        </p:nvGrpSpPr>
        <p:grpSpPr>
          <a:xfrm>
            <a:off x="6302832" y="6158476"/>
            <a:ext cx="4226961" cy="3118874"/>
            <a:chOff x="0" y="0"/>
            <a:chExt cx="5635948" cy="4158499"/>
          </a:xfrm>
        </p:grpSpPr>
        <p:sp>
          <p:nvSpPr>
            <p:cNvPr id="19" name="Freeform 19"/>
            <p:cNvSpPr/>
            <p:nvPr/>
          </p:nvSpPr>
          <p:spPr>
            <a:xfrm>
              <a:off x="25400" y="25400"/>
              <a:ext cx="5585206" cy="4107688"/>
            </a:xfrm>
            <a:custGeom>
              <a:avLst/>
              <a:gdLst/>
              <a:ahLst/>
              <a:cxnLst/>
              <a:rect l="l" t="t" r="r" b="b"/>
              <a:pathLst>
                <a:path w="5585206" h="4107688">
                  <a:moveTo>
                    <a:pt x="0" y="0"/>
                  </a:moveTo>
                  <a:lnTo>
                    <a:pt x="5585206" y="0"/>
                  </a:lnTo>
                  <a:lnTo>
                    <a:pt x="5585206" y="4107688"/>
                  </a:lnTo>
                  <a:lnTo>
                    <a:pt x="0" y="4107688"/>
                  </a:lnTo>
                  <a:lnTo>
                    <a:pt x="0" y="0"/>
                  </a:lnTo>
                  <a:close/>
                </a:path>
              </a:pathLst>
            </a:custGeom>
            <a:blipFill>
              <a:blip r:embed="rId6"/>
              <a:stretch>
                <a:fillRect l="-454" t="-5698" r="-453" b="-5698"/>
              </a:stretch>
            </a:blipFill>
          </p:spPr>
          <p:txBody>
            <a:bodyPr/>
            <a:lstStyle/>
            <a:p>
              <a:endParaRPr lang="en-CA"/>
            </a:p>
          </p:txBody>
        </p:sp>
        <p:sp>
          <p:nvSpPr>
            <p:cNvPr id="20" name="Freeform 20"/>
            <p:cNvSpPr/>
            <p:nvPr/>
          </p:nvSpPr>
          <p:spPr>
            <a:xfrm>
              <a:off x="0" y="0"/>
              <a:ext cx="5636006" cy="4158488"/>
            </a:xfrm>
            <a:custGeom>
              <a:avLst/>
              <a:gdLst/>
              <a:ahLst/>
              <a:cxnLst/>
              <a:rect l="l" t="t" r="r" b="b"/>
              <a:pathLst>
                <a:path w="5636006" h="4158488">
                  <a:moveTo>
                    <a:pt x="25400" y="0"/>
                  </a:moveTo>
                  <a:lnTo>
                    <a:pt x="5610606" y="0"/>
                  </a:lnTo>
                  <a:cubicBezTo>
                    <a:pt x="5624576" y="0"/>
                    <a:pt x="5636006" y="11430"/>
                    <a:pt x="5636006" y="25400"/>
                  </a:cubicBezTo>
                  <a:lnTo>
                    <a:pt x="5636006" y="4133088"/>
                  </a:lnTo>
                  <a:cubicBezTo>
                    <a:pt x="5636006" y="4147058"/>
                    <a:pt x="5624576" y="4158488"/>
                    <a:pt x="5610606" y="4158488"/>
                  </a:cubicBezTo>
                  <a:lnTo>
                    <a:pt x="25400" y="4158488"/>
                  </a:lnTo>
                  <a:cubicBezTo>
                    <a:pt x="11430" y="4158488"/>
                    <a:pt x="0" y="4147058"/>
                    <a:pt x="0" y="4133088"/>
                  </a:cubicBezTo>
                  <a:lnTo>
                    <a:pt x="0" y="25400"/>
                  </a:lnTo>
                  <a:cubicBezTo>
                    <a:pt x="0" y="11430"/>
                    <a:pt x="11430" y="0"/>
                    <a:pt x="25400" y="0"/>
                  </a:cubicBezTo>
                  <a:moveTo>
                    <a:pt x="25400" y="50800"/>
                  </a:moveTo>
                  <a:lnTo>
                    <a:pt x="25400" y="25400"/>
                  </a:lnTo>
                  <a:lnTo>
                    <a:pt x="50800" y="25400"/>
                  </a:lnTo>
                  <a:lnTo>
                    <a:pt x="50800" y="4133088"/>
                  </a:lnTo>
                  <a:lnTo>
                    <a:pt x="25400" y="4133088"/>
                  </a:lnTo>
                  <a:lnTo>
                    <a:pt x="25400" y="4107688"/>
                  </a:lnTo>
                  <a:lnTo>
                    <a:pt x="5610606" y="4107688"/>
                  </a:lnTo>
                  <a:lnTo>
                    <a:pt x="5610606" y="4133088"/>
                  </a:lnTo>
                  <a:lnTo>
                    <a:pt x="5585206" y="4133088"/>
                  </a:lnTo>
                  <a:lnTo>
                    <a:pt x="5585206" y="25400"/>
                  </a:lnTo>
                  <a:lnTo>
                    <a:pt x="5610606" y="25400"/>
                  </a:lnTo>
                  <a:lnTo>
                    <a:pt x="5610606" y="50800"/>
                  </a:lnTo>
                  <a:lnTo>
                    <a:pt x="25400" y="50800"/>
                  </a:lnTo>
                  <a:close/>
                </a:path>
              </a:pathLst>
            </a:custGeom>
            <a:solidFill>
              <a:srgbClr val="E63949"/>
            </a:solidFill>
          </p:spPr>
          <p:txBody>
            <a:bodyPr/>
            <a:lstStyle/>
            <a:p>
              <a:endParaRPr lang="en-CA"/>
            </a:p>
          </p:txBody>
        </p:sp>
      </p:grpSp>
      <p:grpSp>
        <p:nvGrpSpPr>
          <p:cNvPr id="21" name="Group 21"/>
          <p:cNvGrpSpPr/>
          <p:nvPr/>
        </p:nvGrpSpPr>
        <p:grpSpPr>
          <a:xfrm>
            <a:off x="13124931" y="126366"/>
            <a:ext cx="4970420" cy="871945"/>
            <a:chOff x="0" y="0"/>
            <a:chExt cx="6627226" cy="1162594"/>
          </a:xfrm>
        </p:grpSpPr>
        <p:grpSp>
          <p:nvGrpSpPr>
            <p:cNvPr id="22" name="Group 22"/>
            <p:cNvGrpSpPr/>
            <p:nvPr/>
          </p:nvGrpSpPr>
          <p:grpSpPr>
            <a:xfrm>
              <a:off x="0" y="0"/>
              <a:ext cx="6627226" cy="1162594"/>
              <a:chOff x="0" y="0"/>
              <a:chExt cx="1678045" cy="294374"/>
            </a:xfrm>
          </p:grpSpPr>
          <p:sp>
            <p:nvSpPr>
              <p:cNvPr id="23" name="Freeform 23"/>
              <p:cNvSpPr/>
              <p:nvPr/>
            </p:nvSpPr>
            <p:spPr>
              <a:xfrm>
                <a:off x="0" y="0"/>
                <a:ext cx="1678044" cy="294374"/>
              </a:xfrm>
              <a:custGeom>
                <a:avLst/>
                <a:gdLst/>
                <a:ahLst/>
                <a:cxnLst/>
                <a:rect l="l" t="t" r="r" b="b"/>
                <a:pathLst>
                  <a:path w="1678044" h="294374">
                    <a:moveTo>
                      <a:pt x="61971" y="0"/>
                    </a:moveTo>
                    <a:lnTo>
                      <a:pt x="1616073" y="0"/>
                    </a:lnTo>
                    <a:cubicBezTo>
                      <a:pt x="1650299" y="0"/>
                      <a:pt x="1678044" y="27745"/>
                      <a:pt x="1678044" y="61971"/>
                    </a:cubicBezTo>
                    <a:lnTo>
                      <a:pt x="1678044" y="232403"/>
                    </a:lnTo>
                    <a:cubicBezTo>
                      <a:pt x="1678044" y="248839"/>
                      <a:pt x="1671515" y="264601"/>
                      <a:pt x="1659894" y="276223"/>
                    </a:cubicBezTo>
                    <a:cubicBezTo>
                      <a:pt x="1648272" y="287845"/>
                      <a:pt x="1632509" y="294374"/>
                      <a:pt x="1616073" y="294374"/>
                    </a:cubicBezTo>
                    <a:lnTo>
                      <a:pt x="61971" y="294374"/>
                    </a:lnTo>
                    <a:cubicBezTo>
                      <a:pt x="45535" y="294374"/>
                      <a:pt x="29773" y="287845"/>
                      <a:pt x="18151" y="276223"/>
                    </a:cubicBezTo>
                    <a:cubicBezTo>
                      <a:pt x="6529" y="264601"/>
                      <a:pt x="0" y="248839"/>
                      <a:pt x="0" y="232403"/>
                    </a:cubicBezTo>
                    <a:lnTo>
                      <a:pt x="0" y="61971"/>
                    </a:lnTo>
                    <a:cubicBezTo>
                      <a:pt x="0" y="45535"/>
                      <a:pt x="6529" y="29773"/>
                      <a:pt x="18151" y="18151"/>
                    </a:cubicBezTo>
                    <a:cubicBezTo>
                      <a:pt x="29773" y="6529"/>
                      <a:pt x="45535" y="0"/>
                      <a:pt x="61971" y="0"/>
                    </a:cubicBezTo>
                    <a:close/>
                  </a:path>
                </a:pathLst>
              </a:custGeom>
              <a:solidFill>
                <a:srgbClr val="FFFFFF"/>
              </a:solidFill>
            </p:spPr>
            <p:txBody>
              <a:bodyPr/>
              <a:lstStyle/>
              <a:p>
                <a:endParaRPr lang="en-CA"/>
              </a:p>
            </p:txBody>
          </p:sp>
          <p:sp>
            <p:nvSpPr>
              <p:cNvPr id="24" name="TextBox 24"/>
              <p:cNvSpPr txBox="1"/>
              <p:nvPr/>
            </p:nvSpPr>
            <p:spPr>
              <a:xfrm>
                <a:off x="0" y="-47625"/>
                <a:ext cx="1678045" cy="341999"/>
              </a:xfrm>
              <a:prstGeom prst="rect">
                <a:avLst/>
              </a:prstGeom>
            </p:spPr>
            <p:txBody>
              <a:bodyPr lIns="50800" tIns="50800" rIns="50800" bIns="50800" rtlCol="0" anchor="ctr"/>
              <a:lstStyle/>
              <a:p>
                <a:pPr algn="ctr">
                  <a:lnSpc>
                    <a:spcPts val="2429"/>
                  </a:lnSpc>
                </a:pPr>
                <a:endParaRPr/>
              </a:p>
            </p:txBody>
          </p:sp>
        </p:grpSp>
        <p:sp>
          <p:nvSpPr>
            <p:cNvPr id="25" name="Freeform 25"/>
            <p:cNvSpPr/>
            <p:nvPr/>
          </p:nvSpPr>
          <p:spPr>
            <a:xfrm>
              <a:off x="401380" y="82925"/>
              <a:ext cx="6118743" cy="996743"/>
            </a:xfrm>
            <a:custGeom>
              <a:avLst/>
              <a:gdLst/>
              <a:ahLst/>
              <a:cxnLst/>
              <a:rect l="l" t="t" r="r" b="b"/>
              <a:pathLst>
                <a:path w="6118743" h="996743">
                  <a:moveTo>
                    <a:pt x="0" y="0"/>
                  </a:moveTo>
                  <a:lnTo>
                    <a:pt x="6118743" y="0"/>
                  </a:lnTo>
                  <a:lnTo>
                    <a:pt x="6118743" y="996744"/>
                  </a:lnTo>
                  <a:lnTo>
                    <a:pt x="0" y="996744"/>
                  </a:lnTo>
                  <a:lnTo>
                    <a:pt x="0" y="0"/>
                  </a:lnTo>
                  <a:close/>
                </a:path>
              </a:pathLst>
            </a:custGeom>
            <a:blipFill>
              <a:blip r:embed="rId7"/>
              <a:stretch>
                <a:fillRect t="-465" b="-465"/>
              </a:stretch>
            </a:blipFill>
          </p:spPr>
          <p:txBody>
            <a:bodyPr/>
            <a:lstStyle/>
            <a:p>
              <a:endParaRPr lang="en-CA"/>
            </a:p>
          </p:txBody>
        </p:sp>
      </p:gr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24384000" cy="13716000"/>
          </a:xfrm>
        </p:grpSpPr>
        <p:sp>
          <p:nvSpPr>
            <p:cNvPr id="3" name="Freeform 3"/>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lnTo>
                    <a:pt x="0" y="0"/>
                  </a:lnTo>
                  <a:close/>
                </a:path>
              </a:pathLst>
            </a:custGeom>
            <a:blipFill>
              <a:blip r:embed="rId3"/>
              <a:stretch>
                <a:fillRect/>
              </a:stretch>
            </a:blipFill>
          </p:spPr>
          <p:txBody>
            <a:bodyPr/>
            <a:lstStyle/>
            <a:p>
              <a:endParaRPr lang="en-CA"/>
            </a:p>
          </p:txBody>
        </p:sp>
      </p:grpSp>
      <p:grpSp>
        <p:nvGrpSpPr>
          <p:cNvPr id="4" name="Group 4"/>
          <p:cNvGrpSpPr/>
          <p:nvPr/>
        </p:nvGrpSpPr>
        <p:grpSpPr>
          <a:xfrm>
            <a:off x="1028700" y="2233064"/>
            <a:ext cx="15773400" cy="2031208"/>
            <a:chOff x="0" y="0"/>
            <a:chExt cx="21031200" cy="2708277"/>
          </a:xfrm>
        </p:grpSpPr>
        <p:sp>
          <p:nvSpPr>
            <p:cNvPr id="5" name="Freeform 5"/>
            <p:cNvSpPr/>
            <p:nvPr/>
          </p:nvSpPr>
          <p:spPr>
            <a:xfrm>
              <a:off x="0" y="0"/>
              <a:ext cx="21031200" cy="2708277"/>
            </a:xfrm>
            <a:custGeom>
              <a:avLst/>
              <a:gdLst/>
              <a:ahLst/>
              <a:cxnLst/>
              <a:rect l="l" t="t" r="r" b="b"/>
              <a:pathLst>
                <a:path w="21031200" h="2708277">
                  <a:moveTo>
                    <a:pt x="0" y="0"/>
                  </a:moveTo>
                  <a:lnTo>
                    <a:pt x="21031200" y="0"/>
                  </a:lnTo>
                  <a:lnTo>
                    <a:pt x="21031200" y="2708277"/>
                  </a:lnTo>
                  <a:lnTo>
                    <a:pt x="0" y="2708277"/>
                  </a:lnTo>
                  <a:close/>
                </a:path>
              </a:pathLst>
            </a:custGeom>
            <a:solidFill>
              <a:srgbClr val="000000">
                <a:alpha val="0"/>
              </a:srgbClr>
            </a:solidFill>
          </p:spPr>
          <p:txBody>
            <a:bodyPr/>
            <a:lstStyle/>
            <a:p>
              <a:endParaRPr lang="en-CA"/>
            </a:p>
          </p:txBody>
        </p:sp>
        <p:sp>
          <p:nvSpPr>
            <p:cNvPr id="6" name="TextBox 6"/>
            <p:cNvSpPr txBox="1"/>
            <p:nvPr/>
          </p:nvSpPr>
          <p:spPr>
            <a:xfrm>
              <a:off x="0" y="-57150"/>
              <a:ext cx="21031200" cy="2765427"/>
            </a:xfrm>
            <a:prstGeom prst="rect">
              <a:avLst/>
            </a:prstGeom>
          </p:spPr>
          <p:txBody>
            <a:bodyPr lIns="0" tIns="0" rIns="0" bIns="0" rtlCol="0" anchor="ctr"/>
            <a:lstStyle/>
            <a:p>
              <a:pPr algn="l">
                <a:lnSpc>
                  <a:spcPts val="7128"/>
                </a:lnSpc>
              </a:pPr>
              <a:r>
                <a:rPr lang="en-US" sz="6600" b="1">
                  <a:solidFill>
                    <a:srgbClr val="761D8F"/>
                  </a:solidFill>
                  <a:latin typeface="Arial Bold"/>
                  <a:ea typeface="Arial Bold"/>
                  <a:cs typeface="Arial Bold"/>
                  <a:sym typeface="Arial Bold"/>
                </a:rPr>
                <a:t>Étape 5 : planification</a:t>
              </a:r>
            </a:p>
          </p:txBody>
        </p:sp>
      </p:grpSp>
      <p:sp>
        <p:nvSpPr>
          <p:cNvPr id="7" name="Freeform 7"/>
          <p:cNvSpPr/>
          <p:nvPr/>
        </p:nvSpPr>
        <p:spPr>
          <a:xfrm rot="-471022">
            <a:off x="14763712" y="6591628"/>
            <a:ext cx="1317933" cy="2588797"/>
          </a:xfrm>
          <a:custGeom>
            <a:avLst/>
            <a:gdLst/>
            <a:ahLst/>
            <a:cxnLst/>
            <a:rect l="l" t="t" r="r" b="b"/>
            <a:pathLst>
              <a:path w="1317933" h="2588797">
                <a:moveTo>
                  <a:pt x="0" y="0"/>
                </a:moveTo>
                <a:lnTo>
                  <a:pt x="1317933" y="0"/>
                </a:lnTo>
                <a:lnTo>
                  <a:pt x="1317933" y="2588797"/>
                </a:lnTo>
                <a:lnTo>
                  <a:pt x="0" y="2588797"/>
                </a:lnTo>
                <a:lnTo>
                  <a:pt x="0" y="0"/>
                </a:lnTo>
                <a:close/>
              </a:path>
            </a:pathLst>
          </a:custGeom>
          <a:blipFill>
            <a:blip r:embed="rId4">
              <a:extLst>
                <a:ext uri="{96DAC541-7B7A-43D3-8B79-37D633B846F1}">
                  <asvg:svgBlip xmlns:asvg="http://schemas.microsoft.com/office/drawing/2016/SVG/main" r:embed="rId5"/>
                </a:ext>
              </a:extLst>
            </a:blip>
            <a:stretch>
              <a:fillRect l="-190" r="-190"/>
            </a:stretch>
          </a:blipFill>
        </p:spPr>
        <p:txBody>
          <a:bodyPr/>
          <a:lstStyle/>
          <a:p>
            <a:endParaRPr lang="en-CA"/>
          </a:p>
        </p:txBody>
      </p:sp>
      <p:sp>
        <p:nvSpPr>
          <p:cNvPr id="8" name="Freeform 8"/>
          <p:cNvSpPr/>
          <p:nvPr/>
        </p:nvSpPr>
        <p:spPr>
          <a:xfrm>
            <a:off x="13461469" y="4187382"/>
            <a:ext cx="3922419" cy="2588797"/>
          </a:xfrm>
          <a:custGeom>
            <a:avLst/>
            <a:gdLst/>
            <a:ahLst/>
            <a:cxnLst/>
            <a:rect l="l" t="t" r="r" b="b"/>
            <a:pathLst>
              <a:path w="3922419" h="2588797">
                <a:moveTo>
                  <a:pt x="0" y="0"/>
                </a:moveTo>
                <a:lnTo>
                  <a:pt x="3922419" y="0"/>
                </a:lnTo>
                <a:lnTo>
                  <a:pt x="3922419" y="2588797"/>
                </a:lnTo>
                <a:lnTo>
                  <a:pt x="0" y="2588797"/>
                </a:lnTo>
                <a:lnTo>
                  <a:pt x="0" y="0"/>
                </a:lnTo>
                <a:close/>
              </a:path>
            </a:pathLst>
          </a:custGeom>
          <a:blipFill>
            <a:blip r:embed="rId6">
              <a:extLst>
                <a:ext uri="{96DAC541-7B7A-43D3-8B79-37D633B846F1}">
                  <asvg:svgBlip xmlns:asvg="http://schemas.microsoft.com/office/drawing/2016/SVG/main" r:embed="rId7"/>
                </a:ext>
              </a:extLst>
            </a:blip>
            <a:stretch>
              <a:fillRect l="-106" r="-106"/>
            </a:stretch>
          </a:blipFill>
        </p:spPr>
        <p:txBody>
          <a:bodyPr/>
          <a:lstStyle/>
          <a:p>
            <a:endParaRPr lang="en-CA"/>
          </a:p>
        </p:txBody>
      </p:sp>
      <p:sp>
        <p:nvSpPr>
          <p:cNvPr id="9" name="Freeform 9"/>
          <p:cNvSpPr/>
          <p:nvPr/>
        </p:nvSpPr>
        <p:spPr>
          <a:xfrm rot="-503476">
            <a:off x="10830738" y="5454639"/>
            <a:ext cx="2258446" cy="2242480"/>
          </a:xfrm>
          <a:custGeom>
            <a:avLst/>
            <a:gdLst/>
            <a:ahLst/>
            <a:cxnLst/>
            <a:rect l="l" t="t" r="r" b="b"/>
            <a:pathLst>
              <a:path w="2258446" h="2242480">
                <a:moveTo>
                  <a:pt x="0" y="0"/>
                </a:moveTo>
                <a:lnTo>
                  <a:pt x="2258446" y="0"/>
                </a:lnTo>
                <a:lnTo>
                  <a:pt x="2258446" y="2242480"/>
                </a:lnTo>
                <a:lnTo>
                  <a:pt x="0" y="2242480"/>
                </a:lnTo>
                <a:lnTo>
                  <a:pt x="0" y="0"/>
                </a:lnTo>
                <a:close/>
              </a:path>
            </a:pathLst>
          </a:custGeom>
          <a:blipFill>
            <a:blip r:embed="rId8">
              <a:extLst>
                <a:ext uri="{96DAC541-7B7A-43D3-8B79-37D633B846F1}">
                  <asvg:svgBlip xmlns:asvg="http://schemas.microsoft.com/office/drawing/2016/SVG/main" r:embed="rId9"/>
                </a:ext>
              </a:extLst>
            </a:blip>
            <a:stretch>
              <a:fillRect l="-67" r="-67"/>
            </a:stretch>
          </a:blipFill>
        </p:spPr>
        <p:txBody>
          <a:bodyPr/>
          <a:lstStyle/>
          <a:p>
            <a:endParaRPr lang="en-CA"/>
          </a:p>
        </p:txBody>
      </p:sp>
      <p:sp>
        <p:nvSpPr>
          <p:cNvPr id="10" name="TextBox 10"/>
          <p:cNvSpPr txBox="1"/>
          <p:nvPr/>
        </p:nvSpPr>
        <p:spPr>
          <a:xfrm rot="-1059794">
            <a:off x="8430368" y="3139235"/>
            <a:ext cx="6155639" cy="1266827"/>
          </a:xfrm>
          <a:prstGeom prst="rect">
            <a:avLst/>
          </a:prstGeom>
        </p:spPr>
        <p:txBody>
          <a:bodyPr lIns="0" tIns="0" rIns="0" bIns="0" rtlCol="0" anchor="t">
            <a:spAutoFit/>
          </a:bodyPr>
          <a:lstStyle/>
          <a:p>
            <a:pPr algn="ctr">
              <a:lnSpc>
                <a:spcPts val="8398"/>
              </a:lnSpc>
            </a:pPr>
            <a:r>
              <a:rPr lang="en-US" sz="5998">
                <a:solidFill>
                  <a:srgbClr val="418343"/>
                </a:solidFill>
                <a:latin typeface="Bryndan Write"/>
                <a:ea typeface="Bryndan Write"/>
                <a:cs typeface="Bryndan Write"/>
                <a:sym typeface="Bryndan Write"/>
              </a:rPr>
              <a:t>Remuons-nous les méninges! </a:t>
            </a:r>
          </a:p>
        </p:txBody>
      </p:sp>
      <p:grpSp>
        <p:nvGrpSpPr>
          <p:cNvPr id="11" name="Group 11"/>
          <p:cNvGrpSpPr/>
          <p:nvPr/>
        </p:nvGrpSpPr>
        <p:grpSpPr>
          <a:xfrm>
            <a:off x="5958337" y="9131993"/>
            <a:ext cx="6371325" cy="1117702"/>
            <a:chOff x="0" y="0"/>
            <a:chExt cx="8495100" cy="1490269"/>
          </a:xfrm>
        </p:grpSpPr>
        <p:grpSp>
          <p:nvGrpSpPr>
            <p:cNvPr id="12" name="Group 12"/>
            <p:cNvGrpSpPr/>
            <p:nvPr/>
          </p:nvGrpSpPr>
          <p:grpSpPr>
            <a:xfrm>
              <a:off x="0" y="0"/>
              <a:ext cx="8495100" cy="1490269"/>
              <a:chOff x="0" y="0"/>
              <a:chExt cx="1678045" cy="294374"/>
            </a:xfrm>
          </p:grpSpPr>
          <p:sp>
            <p:nvSpPr>
              <p:cNvPr id="13" name="Freeform 13"/>
              <p:cNvSpPr/>
              <p:nvPr/>
            </p:nvSpPr>
            <p:spPr>
              <a:xfrm>
                <a:off x="0" y="0"/>
                <a:ext cx="1678044" cy="294374"/>
              </a:xfrm>
              <a:custGeom>
                <a:avLst/>
                <a:gdLst/>
                <a:ahLst/>
                <a:cxnLst/>
                <a:rect l="l" t="t" r="r" b="b"/>
                <a:pathLst>
                  <a:path w="1678044" h="294374">
                    <a:moveTo>
                      <a:pt x="61971" y="0"/>
                    </a:moveTo>
                    <a:lnTo>
                      <a:pt x="1616073" y="0"/>
                    </a:lnTo>
                    <a:cubicBezTo>
                      <a:pt x="1650299" y="0"/>
                      <a:pt x="1678044" y="27745"/>
                      <a:pt x="1678044" y="61971"/>
                    </a:cubicBezTo>
                    <a:lnTo>
                      <a:pt x="1678044" y="232403"/>
                    </a:lnTo>
                    <a:cubicBezTo>
                      <a:pt x="1678044" y="248839"/>
                      <a:pt x="1671515" y="264601"/>
                      <a:pt x="1659894" y="276223"/>
                    </a:cubicBezTo>
                    <a:cubicBezTo>
                      <a:pt x="1648272" y="287845"/>
                      <a:pt x="1632509" y="294374"/>
                      <a:pt x="1616073" y="294374"/>
                    </a:cubicBezTo>
                    <a:lnTo>
                      <a:pt x="61971" y="294374"/>
                    </a:lnTo>
                    <a:cubicBezTo>
                      <a:pt x="45535" y="294374"/>
                      <a:pt x="29773" y="287845"/>
                      <a:pt x="18151" y="276223"/>
                    </a:cubicBezTo>
                    <a:cubicBezTo>
                      <a:pt x="6529" y="264601"/>
                      <a:pt x="0" y="248839"/>
                      <a:pt x="0" y="232403"/>
                    </a:cubicBezTo>
                    <a:lnTo>
                      <a:pt x="0" y="61971"/>
                    </a:lnTo>
                    <a:cubicBezTo>
                      <a:pt x="0" y="45535"/>
                      <a:pt x="6529" y="29773"/>
                      <a:pt x="18151" y="18151"/>
                    </a:cubicBezTo>
                    <a:cubicBezTo>
                      <a:pt x="29773" y="6529"/>
                      <a:pt x="45535" y="0"/>
                      <a:pt x="61971" y="0"/>
                    </a:cubicBezTo>
                    <a:close/>
                  </a:path>
                </a:pathLst>
              </a:custGeom>
              <a:solidFill>
                <a:srgbClr val="FFFFFF"/>
              </a:solidFill>
            </p:spPr>
            <p:txBody>
              <a:bodyPr/>
              <a:lstStyle/>
              <a:p>
                <a:endParaRPr lang="en-CA"/>
              </a:p>
            </p:txBody>
          </p:sp>
          <p:sp>
            <p:nvSpPr>
              <p:cNvPr id="14" name="TextBox 14"/>
              <p:cNvSpPr txBox="1"/>
              <p:nvPr/>
            </p:nvSpPr>
            <p:spPr>
              <a:xfrm>
                <a:off x="0" y="-47625"/>
                <a:ext cx="1678045" cy="341999"/>
              </a:xfrm>
              <a:prstGeom prst="rect">
                <a:avLst/>
              </a:prstGeom>
            </p:spPr>
            <p:txBody>
              <a:bodyPr lIns="50800" tIns="50800" rIns="50800" bIns="50800" rtlCol="0" anchor="ctr"/>
              <a:lstStyle/>
              <a:p>
                <a:pPr algn="ctr">
                  <a:lnSpc>
                    <a:spcPts val="2430"/>
                  </a:lnSpc>
                </a:pPr>
                <a:endParaRPr/>
              </a:p>
            </p:txBody>
          </p:sp>
        </p:grpSp>
        <p:sp>
          <p:nvSpPr>
            <p:cNvPr id="15" name="Freeform 15"/>
            <p:cNvSpPr/>
            <p:nvPr/>
          </p:nvSpPr>
          <p:spPr>
            <a:xfrm>
              <a:off x="514509" y="106298"/>
              <a:ext cx="7843301" cy="1277674"/>
            </a:xfrm>
            <a:custGeom>
              <a:avLst/>
              <a:gdLst/>
              <a:ahLst/>
              <a:cxnLst/>
              <a:rect l="l" t="t" r="r" b="b"/>
              <a:pathLst>
                <a:path w="7843301" h="1277674">
                  <a:moveTo>
                    <a:pt x="0" y="0"/>
                  </a:moveTo>
                  <a:lnTo>
                    <a:pt x="7843301" y="0"/>
                  </a:lnTo>
                  <a:lnTo>
                    <a:pt x="7843301" y="1277674"/>
                  </a:lnTo>
                  <a:lnTo>
                    <a:pt x="0" y="1277674"/>
                  </a:lnTo>
                  <a:lnTo>
                    <a:pt x="0" y="0"/>
                  </a:lnTo>
                  <a:close/>
                </a:path>
              </a:pathLst>
            </a:custGeom>
            <a:blipFill>
              <a:blip r:embed="rId10"/>
              <a:stretch>
                <a:fillRect t="-465" b="-465"/>
              </a:stretch>
            </a:blipFill>
          </p:spPr>
          <p:txBody>
            <a:bodyPr/>
            <a:lstStyle/>
            <a:p>
              <a:endParaRPr lang="en-CA"/>
            </a:p>
          </p:txBody>
        </p:sp>
      </p:gr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rgbClr val="F3E9DC"/>
        </a:solidFill>
        <a:effectLst/>
      </p:bgPr>
    </p:bg>
    <p:spTree>
      <p:nvGrpSpPr>
        <p:cNvPr id="1" name=""/>
        <p:cNvGrpSpPr/>
        <p:nvPr/>
      </p:nvGrpSpPr>
      <p:grpSpPr>
        <a:xfrm>
          <a:off x="0" y="0"/>
          <a:ext cx="0" cy="0"/>
          <a:chOff x="0" y="0"/>
          <a:chExt cx="0" cy="0"/>
        </a:xfrm>
      </p:grpSpPr>
      <p:grpSp>
        <p:nvGrpSpPr>
          <p:cNvPr id="2" name="Group 2"/>
          <p:cNvGrpSpPr/>
          <p:nvPr/>
        </p:nvGrpSpPr>
        <p:grpSpPr>
          <a:xfrm>
            <a:off x="724958" y="645740"/>
            <a:ext cx="15773400" cy="2171128"/>
            <a:chOff x="0" y="0"/>
            <a:chExt cx="21031200" cy="2894838"/>
          </a:xfrm>
        </p:grpSpPr>
        <p:sp>
          <p:nvSpPr>
            <p:cNvPr id="3" name="Freeform 3"/>
            <p:cNvSpPr/>
            <p:nvPr/>
          </p:nvSpPr>
          <p:spPr>
            <a:xfrm>
              <a:off x="0" y="0"/>
              <a:ext cx="21031200" cy="2894838"/>
            </a:xfrm>
            <a:custGeom>
              <a:avLst/>
              <a:gdLst/>
              <a:ahLst/>
              <a:cxnLst/>
              <a:rect l="l" t="t" r="r" b="b"/>
              <a:pathLst>
                <a:path w="21031200" h="2894838">
                  <a:moveTo>
                    <a:pt x="0" y="0"/>
                  </a:moveTo>
                  <a:lnTo>
                    <a:pt x="21031200" y="0"/>
                  </a:lnTo>
                  <a:lnTo>
                    <a:pt x="21031200" y="2894838"/>
                  </a:lnTo>
                  <a:lnTo>
                    <a:pt x="0" y="2894838"/>
                  </a:lnTo>
                  <a:close/>
                </a:path>
              </a:pathLst>
            </a:custGeom>
            <a:solidFill>
              <a:srgbClr val="000000">
                <a:alpha val="0"/>
              </a:srgbClr>
            </a:solidFill>
          </p:spPr>
          <p:txBody>
            <a:bodyPr/>
            <a:lstStyle/>
            <a:p>
              <a:endParaRPr lang="en-CA"/>
            </a:p>
          </p:txBody>
        </p:sp>
        <p:sp>
          <p:nvSpPr>
            <p:cNvPr id="4" name="TextBox 4"/>
            <p:cNvSpPr txBox="1"/>
            <p:nvPr/>
          </p:nvSpPr>
          <p:spPr>
            <a:xfrm>
              <a:off x="0" y="-57150"/>
              <a:ext cx="21031200" cy="2951988"/>
            </a:xfrm>
            <a:prstGeom prst="rect">
              <a:avLst/>
            </a:prstGeom>
          </p:spPr>
          <p:txBody>
            <a:bodyPr lIns="0" tIns="0" rIns="0" bIns="0" rtlCol="0" anchor="ctr"/>
            <a:lstStyle/>
            <a:p>
              <a:pPr algn="l">
                <a:lnSpc>
                  <a:spcPts val="7128"/>
                </a:lnSpc>
              </a:pPr>
              <a:r>
                <a:rPr lang="en-US" sz="6600" b="1">
                  <a:solidFill>
                    <a:srgbClr val="761D8F"/>
                  </a:solidFill>
                  <a:latin typeface="Arial Bold"/>
                  <a:ea typeface="Arial Bold"/>
                  <a:cs typeface="Arial Bold"/>
                  <a:sym typeface="Arial Bold"/>
                </a:rPr>
                <a:t>Étape 6 : </a:t>
              </a:r>
            </a:p>
            <a:p>
              <a:pPr algn="l">
                <a:lnSpc>
                  <a:spcPts val="7128"/>
                </a:lnSpc>
              </a:pPr>
              <a:r>
                <a:rPr lang="en-US" sz="6600" b="1">
                  <a:solidFill>
                    <a:srgbClr val="761D8F"/>
                  </a:solidFill>
                  <a:latin typeface="Arial Bold"/>
                  <a:ea typeface="Arial Bold"/>
                  <a:cs typeface="Arial Bold"/>
                  <a:sym typeface="Arial Bold"/>
                </a:rPr>
                <a:t>mise en œuvre de l’initiative </a:t>
              </a:r>
            </a:p>
          </p:txBody>
        </p:sp>
      </p:grpSp>
      <p:sp>
        <p:nvSpPr>
          <p:cNvPr id="5" name="Freeform 5"/>
          <p:cNvSpPr/>
          <p:nvPr/>
        </p:nvSpPr>
        <p:spPr>
          <a:xfrm>
            <a:off x="1451261" y="3020153"/>
            <a:ext cx="3635617" cy="5231103"/>
          </a:xfrm>
          <a:custGeom>
            <a:avLst/>
            <a:gdLst/>
            <a:ahLst/>
            <a:cxnLst/>
            <a:rect l="l" t="t" r="r" b="b"/>
            <a:pathLst>
              <a:path w="3635617" h="5231103">
                <a:moveTo>
                  <a:pt x="0" y="0"/>
                </a:moveTo>
                <a:lnTo>
                  <a:pt x="3635617" y="0"/>
                </a:lnTo>
                <a:lnTo>
                  <a:pt x="3635617" y="5231103"/>
                </a:lnTo>
                <a:lnTo>
                  <a:pt x="0" y="5231103"/>
                </a:lnTo>
                <a:lnTo>
                  <a:pt x="0" y="0"/>
                </a:lnTo>
                <a:close/>
              </a:path>
            </a:pathLst>
          </a:custGeom>
          <a:blipFill>
            <a:blip r:embed="rId3">
              <a:extLst>
                <a:ext uri="{96DAC541-7B7A-43D3-8B79-37D633B846F1}">
                  <asvg:svgBlip xmlns:asvg="http://schemas.microsoft.com/office/drawing/2016/SVG/main" r:embed="rId4"/>
                </a:ext>
              </a:extLst>
            </a:blip>
            <a:stretch>
              <a:fillRect l="-228" r="-228"/>
            </a:stretch>
          </a:blipFill>
        </p:spPr>
        <p:txBody>
          <a:bodyPr/>
          <a:lstStyle/>
          <a:p>
            <a:endParaRPr lang="en-CA"/>
          </a:p>
        </p:txBody>
      </p:sp>
      <p:grpSp>
        <p:nvGrpSpPr>
          <p:cNvPr id="6" name="Group 6"/>
          <p:cNvGrpSpPr/>
          <p:nvPr/>
        </p:nvGrpSpPr>
        <p:grpSpPr>
          <a:xfrm>
            <a:off x="9817824" y="2774006"/>
            <a:ext cx="8046619" cy="6056396"/>
            <a:chOff x="0" y="0"/>
            <a:chExt cx="10728825" cy="8075195"/>
          </a:xfrm>
        </p:grpSpPr>
        <p:sp>
          <p:nvSpPr>
            <p:cNvPr id="7" name="Freeform 7"/>
            <p:cNvSpPr/>
            <p:nvPr/>
          </p:nvSpPr>
          <p:spPr>
            <a:xfrm>
              <a:off x="57150" y="57150"/>
              <a:ext cx="10614533" cy="7960868"/>
            </a:xfrm>
            <a:custGeom>
              <a:avLst/>
              <a:gdLst/>
              <a:ahLst/>
              <a:cxnLst/>
              <a:rect l="l" t="t" r="r" b="b"/>
              <a:pathLst>
                <a:path w="10614533" h="7960868">
                  <a:moveTo>
                    <a:pt x="0" y="0"/>
                  </a:moveTo>
                  <a:lnTo>
                    <a:pt x="10614533" y="0"/>
                  </a:lnTo>
                  <a:lnTo>
                    <a:pt x="10614533" y="7960868"/>
                  </a:lnTo>
                  <a:lnTo>
                    <a:pt x="0" y="7960868"/>
                  </a:lnTo>
                  <a:lnTo>
                    <a:pt x="0" y="0"/>
                  </a:lnTo>
                  <a:close/>
                </a:path>
              </a:pathLst>
            </a:custGeom>
            <a:blipFill>
              <a:blip r:embed="rId5"/>
              <a:stretch>
                <a:fillRect l="-707" t="-717" r="-707" b="-718"/>
              </a:stretch>
            </a:blipFill>
          </p:spPr>
          <p:txBody>
            <a:bodyPr/>
            <a:lstStyle/>
            <a:p>
              <a:endParaRPr lang="en-CA"/>
            </a:p>
          </p:txBody>
        </p:sp>
        <p:sp>
          <p:nvSpPr>
            <p:cNvPr id="8" name="Freeform 8"/>
            <p:cNvSpPr/>
            <p:nvPr/>
          </p:nvSpPr>
          <p:spPr>
            <a:xfrm>
              <a:off x="0" y="0"/>
              <a:ext cx="10728833" cy="8075168"/>
            </a:xfrm>
            <a:custGeom>
              <a:avLst/>
              <a:gdLst/>
              <a:ahLst/>
              <a:cxnLst/>
              <a:rect l="l" t="t" r="r" b="b"/>
              <a:pathLst>
                <a:path w="10728833" h="8075168">
                  <a:moveTo>
                    <a:pt x="57150" y="0"/>
                  </a:moveTo>
                  <a:lnTo>
                    <a:pt x="10671683" y="0"/>
                  </a:lnTo>
                  <a:cubicBezTo>
                    <a:pt x="10703306" y="0"/>
                    <a:pt x="10728833" y="25527"/>
                    <a:pt x="10728833" y="57150"/>
                  </a:cubicBezTo>
                  <a:lnTo>
                    <a:pt x="10728833" y="8018018"/>
                  </a:lnTo>
                  <a:cubicBezTo>
                    <a:pt x="10728833" y="8049641"/>
                    <a:pt x="10703306" y="8075168"/>
                    <a:pt x="10671683" y="8075168"/>
                  </a:cubicBezTo>
                  <a:lnTo>
                    <a:pt x="57150" y="8075168"/>
                  </a:lnTo>
                  <a:cubicBezTo>
                    <a:pt x="25527" y="8075168"/>
                    <a:pt x="0" y="8049641"/>
                    <a:pt x="0" y="8018018"/>
                  </a:cubicBezTo>
                  <a:lnTo>
                    <a:pt x="0" y="57150"/>
                  </a:lnTo>
                  <a:cubicBezTo>
                    <a:pt x="0" y="25527"/>
                    <a:pt x="25527" y="0"/>
                    <a:pt x="57150" y="0"/>
                  </a:cubicBezTo>
                  <a:moveTo>
                    <a:pt x="57150" y="114300"/>
                  </a:moveTo>
                  <a:lnTo>
                    <a:pt x="57150" y="57150"/>
                  </a:lnTo>
                  <a:lnTo>
                    <a:pt x="114300" y="57150"/>
                  </a:lnTo>
                  <a:lnTo>
                    <a:pt x="114300" y="8018018"/>
                  </a:lnTo>
                  <a:lnTo>
                    <a:pt x="57150" y="8018018"/>
                  </a:lnTo>
                  <a:lnTo>
                    <a:pt x="57150" y="7960868"/>
                  </a:lnTo>
                  <a:lnTo>
                    <a:pt x="10671683" y="7960868"/>
                  </a:lnTo>
                  <a:lnTo>
                    <a:pt x="10671683" y="8018018"/>
                  </a:lnTo>
                  <a:lnTo>
                    <a:pt x="10614533" y="8018018"/>
                  </a:lnTo>
                  <a:lnTo>
                    <a:pt x="10614533" y="57150"/>
                  </a:lnTo>
                  <a:lnTo>
                    <a:pt x="10671683" y="57150"/>
                  </a:lnTo>
                  <a:lnTo>
                    <a:pt x="10671683" y="114300"/>
                  </a:lnTo>
                  <a:lnTo>
                    <a:pt x="57150" y="114300"/>
                  </a:lnTo>
                  <a:close/>
                </a:path>
              </a:pathLst>
            </a:custGeom>
            <a:solidFill>
              <a:srgbClr val="2CBFBF"/>
            </a:solidFill>
          </p:spPr>
          <p:txBody>
            <a:bodyPr/>
            <a:lstStyle/>
            <a:p>
              <a:endParaRPr lang="en-CA"/>
            </a:p>
          </p:txBody>
        </p:sp>
      </p:grpSp>
      <p:sp>
        <p:nvSpPr>
          <p:cNvPr id="9" name="Freeform 9"/>
          <p:cNvSpPr/>
          <p:nvPr/>
        </p:nvSpPr>
        <p:spPr>
          <a:xfrm>
            <a:off x="4421716" y="6593874"/>
            <a:ext cx="5866838" cy="1657382"/>
          </a:xfrm>
          <a:custGeom>
            <a:avLst/>
            <a:gdLst/>
            <a:ahLst/>
            <a:cxnLst/>
            <a:rect l="l" t="t" r="r" b="b"/>
            <a:pathLst>
              <a:path w="5866838" h="1657382">
                <a:moveTo>
                  <a:pt x="0" y="0"/>
                </a:moveTo>
                <a:lnTo>
                  <a:pt x="5866838" y="0"/>
                </a:lnTo>
                <a:lnTo>
                  <a:pt x="5866838" y="1657382"/>
                </a:lnTo>
                <a:lnTo>
                  <a:pt x="0" y="1657382"/>
                </a:lnTo>
                <a:lnTo>
                  <a:pt x="0" y="0"/>
                </a:lnTo>
                <a:close/>
              </a:path>
            </a:pathLst>
          </a:custGeom>
          <a:blipFill>
            <a:blip r:embed="rId6">
              <a:extLst>
                <a:ext uri="{96DAC541-7B7A-43D3-8B79-37D633B846F1}">
                  <asvg:svgBlip xmlns:asvg="http://schemas.microsoft.com/office/drawing/2016/SVG/main" r:embed="rId7"/>
                </a:ext>
              </a:extLst>
            </a:blip>
            <a:stretch>
              <a:fillRect t="-568" b="-568"/>
            </a:stretch>
          </a:blipFill>
        </p:spPr>
        <p:txBody>
          <a:bodyPr/>
          <a:lstStyle/>
          <a:p>
            <a:endParaRPr lang="en-CA"/>
          </a:p>
        </p:txBody>
      </p:sp>
      <p:grpSp>
        <p:nvGrpSpPr>
          <p:cNvPr id="10" name="Group 10"/>
          <p:cNvGrpSpPr/>
          <p:nvPr/>
        </p:nvGrpSpPr>
        <p:grpSpPr>
          <a:xfrm>
            <a:off x="5958337" y="9131993"/>
            <a:ext cx="6371325" cy="1117702"/>
            <a:chOff x="0" y="0"/>
            <a:chExt cx="8495100" cy="1490269"/>
          </a:xfrm>
        </p:grpSpPr>
        <p:grpSp>
          <p:nvGrpSpPr>
            <p:cNvPr id="11" name="Group 11"/>
            <p:cNvGrpSpPr/>
            <p:nvPr/>
          </p:nvGrpSpPr>
          <p:grpSpPr>
            <a:xfrm>
              <a:off x="0" y="0"/>
              <a:ext cx="8495100" cy="1490269"/>
              <a:chOff x="0" y="0"/>
              <a:chExt cx="1678045" cy="294374"/>
            </a:xfrm>
          </p:grpSpPr>
          <p:sp>
            <p:nvSpPr>
              <p:cNvPr id="12" name="Freeform 12"/>
              <p:cNvSpPr/>
              <p:nvPr/>
            </p:nvSpPr>
            <p:spPr>
              <a:xfrm>
                <a:off x="0" y="0"/>
                <a:ext cx="1678044" cy="294374"/>
              </a:xfrm>
              <a:custGeom>
                <a:avLst/>
                <a:gdLst/>
                <a:ahLst/>
                <a:cxnLst/>
                <a:rect l="l" t="t" r="r" b="b"/>
                <a:pathLst>
                  <a:path w="1678044" h="294374">
                    <a:moveTo>
                      <a:pt x="61971" y="0"/>
                    </a:moveTo>
                    <a:lnTo>
                      <a:pt x="1616073" y="0"/>
                    </a:lnTo>
                    <a:cubicBezTo>
                      <a:pt x="1650299" y="0"/>
                      <a:pt x="1678044" y="27745"/>
                      <a:pt x="1678044" y="61971"/>
                    </a:cubicBezTo>
                    <a:lnTo>
                      <a:pt x="1678044" y="232403"/>
                    </a:lnTo>
                    <a:cubicBezTo>
                      <a:pt x="1678044" y="248839"/>
                      <a:pt x="1671515" y="264601"/>
                      <a:pt x="1659894" y="276223"/>
                    </a:cubicBezTo>
                    <a:cubicBezTo>
                      <a:pt x="1648272" y="287845"/>
                      <a:pt x="1632509" y="294374"/>
                      <a:pt x="1616073" y="294374"/>
                    </a:cubicBezTo>
                    <a:lnTo>
                      <a:pt x="61971" y="294374"/>
                    </a:lnTo>
                    <a:cubicBezTo>
                      <a:pt x="45535" y="294374"/>
                      <a:pt x="29773" y="287845"/>
                      <a:pt x="18151" y="276223"/>
                    </a:cubicBezTo>
                    <a:cubicBezTo>
                      <a:pt x="6529" y="264601"/>
                      <a:pt x="0" y="248839"/>
                      <a:pt x="0" y="232403"/>
                    </a:cubicBezTo>
                    <a:lnTo>
                      <a:pt x="0" y="61971"/>
                    </a:lnTo>
                    <a:cubicBezTo>
                      <a:pt x="0" y="45535"/>
                      <a:pt x="6529" y="29773"/>
                      <a:pt x="18151" y="18151"/>
                    </a:cubicBezTo>
                    <a:cubicBezTo>
                      <a:pt x="29773" y="6529"/>
                      <a:pt x="45535" y="0"/>
                      <a:pt x="61971" y="0"/>
                    </a:cubicBezTo>
                    <a:close/>
                  </a:path>
                </a:pathLst>
              </a:custGeom>
              <a:solidFill>
                <a:srgbClr val="FFFFFF"/>
              </a:solidFill>
            </p:spPr>
            <p:txBody>
              <a:bodyPr/>
              <a:lstStyle/>
              <a:p>
                <a:endParaRPr lang="en-CA"/>
              </a:p>
            </p:txBody>
          </p:sp>
          <p:sp>
            <p:nvSpPr>
              <p:cNvPr id="13" name="TextBox 13"/>
              <p:cNvSpPr txBox="1"/>
              <p:nvPr/>
            </p:nvSpPr>
            <p:spPr>
              <a:xfrm>
                <a:off x="0" y="-47625"/>
                <a:ext cx="1678045" cy="341999"/>
              </a:xfrm>
              <a:prstGeom prst="rect">
                <a:avLst/>
              </a:prstGeom>
            </p:spPr>
            <p:txBody>
              <a:bodyPr lIns="50800" tIns="50800" rIns="50800" bIns="50800" rtlCol="0" anchor="ctr"/>
              <a:lstStyle/>
              <a:p>
                <a:pPr algn="ctr">
                  <a:lnSpc>
                    <a:spcPts val="2430"/>
                  </a:lnSpc>
                </a:pPr>
                <a:endParaRPr/>
              </a:p>
            </p:txBody>
          </p:sp>
        </p:grpSp>
        <p:sp>
          <p:nvSpPr>
            <p:cNvPr id="14" name="Freeform 14"/>
            <p:cNvSpPr/>
            <p:nvPr/>
          </p:nvSpPr>
          <p:spPr>
            <a:xfrm>
              <a:off x="514509" y="106298"/>
              <a:ext cx="7843301" cy="1277674"/>
            </a:xfrm>
            <a:custGeom>
              <a:avLst/>
              <a:gdLst/>
              <a:ahLst/>
              <a:cxnLst/>
              <a:rect l="l" t="t" r="r" b="b"/>
              <a:pathLst>
                <a:path w="7843301" h="1277674">
                  <a:moveTo>
                    <a:pt x="0" y="0"/>
                  </a:moveTo>
                  <a:lnTo>
                    <a:pt x="7843301" y="0"/>
                  </a:lnTo>
                  <a:lnTo>
                    <a:pt x="7843301" y="1277674"/>
                  </a:lnTo>
                  <a:lnTo>
                    <a:pt x="0" y="1277674"/>
                  </a:lnTo>
                  <a:lnTo>
                    <a:pt x="0" y="0"/>
                  </a:lnTo>
                  <a:close/>
                </a:path>
              </a:pathLst>
            </a:custGeom>
            <a:blipFill>
              <a:blip r:embed="rId8"/>
              <a:stretch>
                <a:fillRect t="-465" b="-465"/>
              </a:stretch>
            </a:blipFill>
          </p:spPr>
          <p:txBody>
            <a:bodyPr/>
            <a:lstStyle/>
            <a:p>
              <a:endParaRPr lang="en-CA"/>
            </a:p>
          </p:txBody>
        </p:sp>
      </p:gr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723" y="6031"/>
            <a:ext cx="18277277" cy="10280969"/>
            <a:chOff x="0" y="0"/>
            <a:chExt cx="24369703" cy="13707959"/>
          </a:xfrm>
        </p:grpSpPr>
        <p:sp>
          <p:nvSpPr>
            <p:cNvPr id="3" name="Freeform 3"/>
            <p:cNvSpPr/>
            <p:nvPr/>
          </p:nvSpPr>
          <p:spPr>
            <a:xfrm>
              <a:off x="0" y="0"/>
              <a:ext cx="24369649" cy="13707999"/>
            </a:xfrm>
            <a:custGeom>
              <a:avLst/>
              <a:gdLst/>
              <a:ahLst/>
              <a:cxnLst/>
              <a:rect l="l" t="t" r="r" b="b"/>
              <a:pathLst>
                <a:path w="24369649" h="13707999">
                  <a:moveTo>
                    <a:pt x="0" y="0"/>
                  </a:moveTo>
                  <a:lnTo>
                    <a:pt x="24369649" y="0"/>
                  </a:lnTo>
                  <a:lnTo>
                    <a:pt x="24369649" y="13707999"/>
                  </a:lnTo>
                  <a:lnTo>
                    <a:pt x="0" y="13707999"/>
                  </a:lnTo>
                  <a:lnTo>
                    <a:pt x="0" y="0"/>
                  </a:lnTo>
                  <a:close/>
                </a:path>
              </a:pathLst>
            </a:custGeom>
            <a:blipFill>
              <a:blip r:embed="rId3"/>
              <a:stretch>
                <a:fillRect/>
              </a:stretch>
            </a:blipFill>
          </p:spPr>
          <p:txBody>
            <a:bodyPr/>
            <a:lstStyle/>
            <a:p>
              <a:endParaRPr lang="en-CA"/>
            </a:p>
          </p:txBody>
        </p:sp>
      </p:grpSp>
      <p:grpSp>
        <p:nvGrpSpPr>
          <p:cNvPr id="4" name="Group 4"/>
          <p:cNvGrpSpPr/>
          <p:nvPr/>
        </p:nvGrpSpPr>
        <p:grpSpPr>
          <a:xfrm>
            <a:off x="1262662" y="1752000"/>
            <a:ext cx="15773400" cy="4336256"/>
            <a:chOff x="0" y="0"/>
            <a:chExt cx="21031200" cy="5781675"/>
          </a:xfrm>
        </p:grpSpPr>
        <p:sp>
          <p:nvSpPr>
            <p:cNvPr id="5" name="Freeform 5"/>
            <p:cNvSpPr/>
            <p:nvPr/>
          </p:nvSpPr>
          <p:spPr>
            <a:xfrm>
              <a:off x="0" y="0"/>
              <a:ext cx="21031200" cy="5781675"/>
            </a:xfrm>
            <a:custGeom>
              <a:avLst/>
              <a:gdLst/>
              <a:ahLst/>
              <a:cxnLst/>
              <a:rect l="l" t="t" r="r" b="b"/>
              <a:pathLst>
                <a:path w="21031200" h="5781675">
                  <a:moveTo>
                    <a:pt x="0" y="0"/>
                  </a:moveTo>
                  <a:lnTo>
                    <a:pt x="21031200" y="0"/>
                  </a:lnTo>
                  <a:lnTo>
                    <a:pt x="21031200" y="5781675"/>
                  </a:lnTo>
                  <a:lnTo>
                    <a:pt x="0" y="5781675"/>
                  </a:lnTo>
                  <a:close/>
                </a:path>
              </a:pathLst>
            </a:custGeom>
            <a:solidFill>
              <a:srgbClr val="000000">
                <a:alpha val="0"/>
              </a:srgbClr>
            </a:solidFill>
          </p:spPr>
          <p:txBody>
            <a:bodyPr/>
            <a:lstStyle/>
            <a:p>
              <a:endParaRPr lang="en-CA"/>
            </a:p>
          </p:txBody>
        </p:sp>
        <p:sp>
          <p:nvSpPr>
            <p:cNvPr id="6" name="TextBox 6"/>
            <p:cNvSpPr txBox="1"/>
            <p:nvPr/>
          </p:nvSpPr>
          <p:spPr>
            <a:xfrm>
              <a:off x="0" y="-76200"/>
              <a:ext cx="21031200" cy="5857875"/>
            </a:xfrm>
            <a:prstGeom prst="rect">
              <a:avLst/>
            </a:prstGeom>
          </p:spPr>
          <p:txBody>
            <a:bodyPr lIns="0" tIns="0" rIns="0" bIns="0" rtlCol="0" anchor="b"/>
            <a:lstStyle/>
            <a:p>
              <a:pPr algn="ctr">
                <a:lnSpc>
                  <a:spcPts val="9504"/>
                </a:lnSpc>
              </a:pPr>
              <a:r>
                <a:rPr lang="en-US" sz="8800" b="1">
                  <a:solidFill>
                    <a:srgbClr val="761D8F"/>
                  </a:solidFill>
                  <a:latin typeface="Arial Bold"/>
                  <a:ea typeface="Arial Bold"/>
                  <a:cs typeface="Arial Bold"/>
                  <a:sym typeface="Arial Bold"/>
                </a:rPr>
                <a:t>Présentations :</a:t>
              </a:r>
            </a:p>
            <a:p>
              <a:pPr algn="ctr">
                <a:lnSpc>
                  <a:spcPts val="11448"/>
                </a:lnSpc>
              </a:pPr>
              <a:r>
                <a:rPr lang="en-US" sz="10600" b="1">
                  <a:solidFill>
                    <a:srgbClr val="761D8F"/>
                  </a:solidFill>
                  <a:latin typeface="Arial Bold"/>
                  <a:ea typeface="Arial Bold"/>
                  <a:cs typeface="Arial Bold"/>
                  <a:sym typeface="Arial Bold"/>
                </a:rPr>
                <a:t>Qui sommes-nous?</a:t>
              </a:r>
            </a:p>
          </p:txBody>
        </p:sp>
      </p:grpSp>
      <p:grpSp>
        <p:nvGrpSpPr>
          <p:cNvPr id="7" name="Group 7"/>
          <p:cNvGrpSpPr/>
          <p:nvPr/>
        </p:nvGrpSpPr>
        <p:grpSpPr>
          <a:xfrm>
            <a:off x="5801875" y="8921102"/>
            <a:ext cx="6782175" cy="1117702"/>
            <a:chOff x="0" y="0"/>
            <a:chExt cx="9042900" cy="1490269"/>
          </a:xfrm>
        </p:grpSpPr>
        <p:grpSp>
          <p:nvGrpSpPr>
            <p:cNvPr id="8" name="Group 8"/>
            <p:cNvGrpSpPr/>
            <p:nvPr/>
          </p:nvGrpSpPr>
          <p:grpSpPr>
            <a:xfrm>
              <a:off x="0" y="0"/>
              <a:ext cx="9042900" cy="1490269"/>
              <a:chOff x="0" y="0"/>
              <a:chExt cx="1786252" cy="294374"/>
            </a:xfrm>
          </p:grpSpPr>
          <p:sp>
            <p:nvSpPr>
              <p:cNvPr id="9" name="Freeform 9"/>
              <p:cNvSpPr/>
              <p:nvPr/>
            </p:nvSpPr>
            <p:spPr>
              <a:xfrm>
                <a:off x="0" y="0"/>
                <a:ext cx="1786252" cy="294374"/>
              </a:xfrm>
              <a:custGeom>
                <a:avLst/>
                <a:gdLst/>
                <a:ahLst/>
                <a:cxnLst/>
                <a:rect l="l" t="t" r="r" b="b"/>
                <a:pathLst>
                  <a:path w="1786252" h="294374">
                    <a:moveTo>
                      <a:pt x="58217" y="0"/>
                    </a:moveTo>
                    <a:lnTo>
                      <a:pt x="1728035" y="0"/>
                    </a:lnTo>
                    <a:cubicBezTo>
                      <a:pt x="1743475" y="0"/>
                      <a:pt x="1758283" y="6134"/>
                      <a:pt x="1769201" y="17051"/>
                    </a:cubicBezTo>
                    <a:cubicBezTo>
                      <a:pt x="1780118" y="27969"/>
                      <a:pt x="1786252" y="42777"/>
                      <a:pt x="1786252" y="58217"/>
                    </a:cubicBezTo>
                    <a:lnTo>
                      <a:pt x="1786252" y="236157"/>
                    </a:lnTo>
                    <a:cubicBezTo>
                      <a:pt x="1786252" y="268310"/>
                      <a:pt x="1760187" y="294374"/>
                      <a:pt x="1728035" y="294374"/>
                    </a:cubicBezTo>
                    <a:lnTo>
                      <a:pt x="58217" y="294374"/>
                    </a:lnTo>
                    <a:cubicBezTo>
                      <a:pt x="26065" y="294374"/>
                      <a:pt x="0" y="268310"/>
                      <a:pt x="0" y="236157"/>
                    </a:cubicBezTo>
                    <a:lnTo>
                      <a:pt x="0" y="58217"/>
                    </a:lnTo>
                    <a:cubicBezTo>
                      <a:pt x="0" y="26065"/>
                      <a:pt x="26065" y="0"/>
                      <a:pt x="58217" y="0"/>
                    </a:cubicBezTo>
                    <a:close/>
                  </a:path>
                </a:pathLst>
              </a:custGeom>
              <a:solidFill>
                <a:srgbClr val="FFFFFF"/>
              </a:solidFill>
            </p:spPr>
            <p:txBody>
              <a:bodyPr/>
              <a:lstStyle/>
              <a:p>
                <a:endParaRPr lang="en-CA"/>
              </a:p>
            </p:txBody>
          </p:sp>
          <p:sp>
            <p:nvSpPr>
              <p:cNvPr id="10" name="TextBox 10"/>
              <p:cNvSpPr txBox="1"/>
              <p:nvPr/>
            </p:nvSpPr>
            <p:spPr>
              <a:xfrm>
                <a:off x="0" y="-47625"/>
                <a:ext cx="1786252" cy="341999"/>
              </a:xfrm>
              <a:prstGeom prst="rect">
                <a:avLst/>
              </a:prstGeom>
            </p:spPr>
            <p:txBody>
              <a:bodyPr lIns="50800" tIns="50800" rIns="50800" bIns="50800" rtlCol="0" anchor="ctr"/>
              <a:lstStyle/>
              <a:p>
                <a:pPr algn="ctr">
                  <a:lnSpc>
                    <a:spcPts val="2430"/>
                  </a:lnSpc>
                </a:pPr>
                <a:endParaRPr/>
              </a:p>
            </p:txBody>
          </p:sp>
        </p:grpSp>
        <p:sp>
          <p:nvSpPr>
            <p:cNvPr id="11" name="Freeform 11"/>
            <p:cNvSpPr/>
            <p:nvPr/>
          </p:nvSpPr>
          <p:spPr>
            <a:xfrm>
              <a:off x="509758" y="106298"/>
              <a:ext cx="7770879" cy="1277674"/>
            </a:xfrm>
            <a:custGeom>
              <a:avLst/>
              <a:gdLst/>
              <a:ahLst/>
              <a:cxnLst/>
              <a:rect l="l" t="t" r="r" b="b"/>
              <a:pathLst>
                <a:path w="7770879" h="1277674">
                  <a:moveTo>
                    <a:pt x="0" y="0"/>
                  </a:moveTo>
                  <a:lnTo>
                    <a:pt x="7770879" y="0"/>
                  </a:lnTo>
                  <a:lnTo>
                    <a:pt x="7770879" y="1277674"/>
                  </a:lnTo>
                  <a:lnTo>
                    <a:pt x="0" y="1277674"/>
                  </a:lnTo>
                  <a:lnTo>
                    <a:pt x="0" y="0"/>
                  </a:lnTo>
                  <a:close/>
                </a:path>
              </a:pathLst>
            </a:custGeom>
            <a:blipFill>
              <a:blip r:embed="rId4"/>
              <a:stretch>
                <a:fillRect/>
              </a:stretch>
            </a:blipFill>
          </p:spPr>
          <p:txBody>
            <a:bodyPr/>
            <a:lstStyle/>
            <a:p>
              <a:endParaRPr lang="en-CA"/>
            </a:p>
          </p:txBody>
        </p:sp>
      </p:gr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331549" y="0"/>
            <a:ext cx="10441134" cy="10287000"/>
          </a:xfrm>
          <a:custGeom>
            <a:avLst/>
            <a:gdLst/>
            <a:ahLst/>
            <a:cxnLst/>
            <a:rect l="l" t="t" r="r" b="b"/>
            <a:pathLst>
              <a:path w="10441134" h="10287000">
                <a:moveTo>
                  <a:pt x="0" y="0"/>
                </a:moveTo>
                <a:lnTo>
                  <a:pt x="10441134" y="0"/>
                </a:lnTo>
                <a:lnTo>
                  <a:pt x="10441134" y="10287000"/>
                </a:lnTo>
                <a:lnTo>
                  <a:pt x="0" y="10287000"/>
                </a:lnTo>
                <a:lnTo>
                  <a:pt x="0" y="0"/>
                </a:lnTo>
                <a:close/>
              </a:path>
            </a:pathLst>
          </a:custGeom>
          <a:blipFill>
            <a:blip r:embed="rId3">
              <a:extLst>
                <a:ext uri="{96DAC541-7B7A-43D3-8B79-37D633B846F1}">
                  <asvg:svgBlip xmlns:asvg="http://schemas.microsoft.com/office/drawing/2016/SVG/main" r:embed="rId4"/>
                </a:ext>
              </a:extLst>
            </a:blip>
            <a:stretch>
              <a:fillRect t="-8" b="-8"/>
            </a:stretch>
          </a:blipFill>
        </p:spPr>
        <p:txBody>
          <a:bodyPr/>
          <a:lstStyle/>
          <a:p>
            <a:endParaRPr lang="en-CA"/>
          </a:p>
        </p:txBody>
      </p:sp>
      <p:sp>
        <p:nvSpPr>
          <p:cNvPr id="3" name="Freeform 3"/>
          <p:cNvSpPr/>
          <p:nvPr/>
        </p:nvSpPr>
        <p:spPr>
          <a:xfrm>
            <a:off x="224690" y="227780"/>
            <a:ext cx="11016866" cy="2158419"/>
          </a:xfrm>
          <a:custGeom>
            <a:avLst/>
            <a:gdLst/>
            <a:ahLst/>
            <a:cxnLst/>
            <a:rect l="l" t="t" r="r" b="b"/>
            <a:pathLst>
              <a:path w="11016866" h="2158419">
                <a:moveTo>
                  <a:pt x="0" y="0"/>
                </a:moveTo>
                <a:lnTo>
                  <a:pt x="11016866" y="0"/>
                </a:lnTo>
                <a:lnTo>
                  <a:pt x="11016866" y="2158419"/>
                </a:lnTo>
                <a:lnTo>
                  <a:pt x="0" y="215841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CA"/>
          </a:p>
        </p:txBody>
      </p:sp>
      <p:sp>
        <p:nvSpPr>
          <p:cNvPr id="4" name="TextBox 4"/>
          <p:cNvSpPr txBox="1"/>
          <p:nvPr/>
        </p:nvSpPr>
        <p:spPr>
          <a:xfrm>
            <a:off x="523923" y="996881"/>
            <a:ext cx="11436218" cy="1937682"/>
          </a:xfrm>
          <a:prstGeom prst="rect">
            <a:avLst/>
          </a:prstGeom>
        </p:spPr>
        <p:txBody>
          <a:bodyPr lIns="0" tIns="0" rIns="0" bIns="0" rtlCol="0" anchor="t">
            <a:spAutoFit/>
          </a:bodyPr>
          <a:lstStyle/>
          <a:p>
            <a:pPr algn="l">
              <a:lnSpc>
                <a:spcPts val="6300"/>
              </a:lnSpc>
            </a:pPr>
            <a:r>
              <a:rPr lang="en-US" sz="5250" b="1">
                <a:solidFill>
                  <a:srgbClr val="61007D"/>
                </a:solidFill>
                <a:latin typeface="Arial Bold"/>
                <a:ea typeface="Arial Bold"/>
                <a:cs typeface="Arial Bold"/>
                <a:sym typeface="Arial Bold"/>
              </a:rPr>
              <a:t>Étape 7 : célébrez votre succès! </a:t>
            </a:r>
          </a:p>
        </p:txBody>
      </p:sp>
      <p:grpSp>
        <p:nvGrpSpPr>
          <p:cNvPr id="5" name="Group 5"/>
          <p:cNvGrpSpPr/>
          <p:nvPr/>
        </p:nvGrpSpPr>
        <p:grpSpPr>
          <a:xfrm>
            <a:off x="13025141" y="0"/>
            <a:ext cx="5262833" cy="10287037"/>
            <a:chOff x="0" y="0"/>
            <a:chExt cx="7017110" cy="13716050"/>
          </a:xfrm>
        </p:grpSpPr>
        <p:sp>
          <p:nvSpPr>
            <p:cNvPr id="6" name="Freeform 6"/>
            <p:cNvSpPr/>
            <p:nvPr/>
          </p:nvSpPr>
          <p:spPr>
            <a:xfrm>
              <a:off x="0" y="0"/>
              <a:ext cx="7017131" cy="13716000"/>
            </a:xfrm>
            <a:custGeom>
              <a:avLst/>
              <a:gdLst/>
              <a:ahLst/>
              <a:cxnLst/>
              <a:rect l="l" t="t" r="r" b="b"/>
              <a:pathLst>
                <a:path w="7017131" h="13716000">
                  <a:moveTo>
                    <a:pt x="0" y="0"/>
                  </a:moveTo>
                  <a:lnTo>
                    <a:pt x="7017131" y="0"/>
                  </a:lnTo>
                  <a:lnTo>
                    <a:pt x="7017131" y="13716000"/>
                  </a:lnTo>
                  <a:lnTo>
                    <a:pt x="0" y="13716000"/>
                  </a:lnTo>
                  <a:lnTo>
                    <a:pt x="0" y="0"/>
                  </a:lnTo>
                  <a:close/>
                </a:path>
              </a:pathLst>
            </a:custGeom>
            <a:blipFill>
              <a:blip r:embed="rId7"/>
              <a:stretch>
                <a:fillRect l="-12301" r="-12301"/>
              </a:stretch>
            </a:blipFill>
          </p:spPr>
          <p:txBody>
            <a:bodyPr/>
            <a:lstStyle/>
            <a:p>
              <a:endParaRPr lang="en-CA"/>
            </a:p>
          </p:txBody>
        </p:sp>
      </p:grpSp>
      <p:grpSp>
        <p:nvGrpSpPr>
          <p:cNvPr id="7" name="Group 7"/>
          <p:cNvGrpSpPr/>
          <p:nvPr/>
        </p:nvGrpSpPr>
        <p:grpSpPr>
          <a:xfrm>
            <a:off x="3856315" y="2896086"/>
            <a:ext cx="6970967" cy="5726020"/>
            <a:chOff x="0" y="0"/>
            <a:chExt cx="9294623" cy="7634694"/>
          </a:xfrm>
        </p:grpSpPr>
        <p:sp>
          <p:nvSpPr>
            <p:cNvPr id="8" name="Freeform 8"/>
            <p:cNvSpPr/>
            <p:nvPr/>
          </p:nvSpPr>
          <p:spPr>
            <a:xfrm>
              <a:off x="44450" y="42677"/>
              <a:ext cx="9205722" cy="7549402"/>
            </a:xfrm>
            <a:custGeom>
              <a:avLst/>
              <a:gdLst/>
              <a:ahLst/>
              <a:cxnLst/>
              <a:rect l="l" t="t" r="r" b="b"/>
              <a:pathLst>
                <a:path w="9205722" h="7549402">
                  <a:moveTo>
                    <a:pt x="0" y="0"/>
                  </a:moveTo>
                  <a:lnTo>
                    <a:pt x="9205722" y="0"/>
                  </a:lnTo>
                  <a:lnTo>
                    <a:pt x="9205722" y="7549401"/>
                  </a:lnTo>
                  <a:lnTo>
                    <a:pt x="0" y="7549401"/>
                  </a:lnTo>
                  <a:lnTo>
                    <a:pt x="0" y="0"/>
                  </a:lnTo>
                  <a:close/>
                </a:path>
              </a:pathLst>
            </a:custGeom>
            <a:blipFill>
              <a:blip r:embed="rId8"/>
              <a:stretch>
                <a:fillRect l="-482" t="-26792" r="-482" b="-26838"/>
              </a:stretch>
            </a:blipFill>
          </p:spPr>
          <p:txBody>
            <a:bodyPr/>
            <a:lstStyle/>
            <a:p>
              <a:endParaRPr lang="en-CA"/>
            </a:p>
          </p:txBody>
        </p:sp>
        <p:sp>
          <p:nvSpPr>
            <p:cNvPr id="9" name="Freeform 9"/>
            <p:cNvSpPr/>
            <p:nvPr/>
          </p:nvSpPr>
          <p:spPr>
            <a:xfrm>
              <a:off x="0" y="0"/>
              <a:ext cx="9294622" cy="7634757"/>
            </a:xfrm>
            <a:custGeom>
              <a:avLst/>
              <a:gdLst/>
              <a:ahLst/>
              <a:cxnLst/>
              <a:rect l="l" t="t" r="r" b="b"/>
              <a:pathLst>
                <a:path w="9294622" h="7634757">
                  <a:moveTo>
                    <a:pt x="44450" y="0"/>
                  </a:moveTo>
                  <a:lnTo>
                    <a:pt x="9250172" y="0"/>
                  </a:lnTo>
                  <a:cubicBezTo>
                    <a:pt x="9274683" y="0"/>
                    <a:pt x="9294622" y="19144"/>
                    <a:pt x="9294622" y="42677"/>
                  </a:cubicBezTo>
                  <a:lnTo>
                    <a:pt x="9294622" y="7592078"/>
                  </a:lnTo>
                  <a:cubicBezTo>
                    <a:pt x="9294622" y="7615611"/>
                    <a:pt x="9274683" y="7634757"/>
                    <a:pt x="9250172" y="7634757"/>
                  </a:cubicBezTo>
                  <a:lnTo>
                    <a:pt x="44450" y="7634757"/>
                  </a:lnTo>
                  <a:cubicBezTo>
                    <a:pt x="19939" y="7634757"/>
                    <a:pt x="0" y="7615611"/>
                    <a:pt x="0" y="7592078"/>
                  </a:cubicBezTo>
                  <a:lnTo>
                    <a:pt x="0" y="42677"/>
                  </a:lnTo>
                  <a:cubicBezTo>
                    <a:pt x="0" y="19144"/>
                    <a:pt x="19939" y="0"/>
                    <a:pt x="44450" y="0"/>
                  </a:cubicBezTo>
                  <a:moveTo>
                    <a:pt x="44450" y="85354"/>
                  </a:moveTo>
                  <a:lnTo>
                    <a:pt x="44450" y="42677"/>
                  </a:lnTo>
                  <a:lnTo>
                    <a:pt x="88900" y="42677"/>
                  </a:lnTo>
                  <a:lnTo>
                    <a:pt x="88900" y="7592078"/>
                  </a:lnTo>
                  <a:lnTo>
                    <a:pt x="44450" y="7592078"/>
                  </a:lnTo>
                  <a:lnTo>
                    <a:pt x="44450" y="7549401"/>
                  </a:lnTo>
                  <a:lnTo>
                    <a:pt x="9250172" y="7549401"/>
                  </a:lnTo>
                  <a:lnTo>
                    <a:pt x="9250172" y="7592078"/>
                  </a:lnTo>
                  <a:lnTo>
                    <a:pt x="9205722" y="7592078"/>
                  </a:lnTo>
                  <a:lnTo>
                    <a:pt x="9205722" y="42677"/>
                  </a:lnTo>
                  <a:lnTo>
                    <a:pt x="9250172" y="42677"/>
                  </a:lnTo>
                  <a:lnTo>
                    <a:pt x="9250172" y="85354"/>
                  </a:lnTo>
                  <a:lnTo>
                    <a:pt x="44450" y="85354"/>
                  </a:lnTo>
                  <a:close/>
                </a:path>
              </a:pathLst>
            </a:custGeom>
            <a:solidFill>
              <a:srgbClr val="6EC565"/>
            </a:solidFill>
          </p:spPr>
          <p:txBody>
            <a:bodyPr/>
            <a:lstStyle/>
            <a:p>
              <a:endParaRPr lang="en-CA"/>
            </a:p>
          </p:txBody>
        </p:sp>
      </p:grpSp>
      <p:grpSp>
        <p:nvGrpSpPr>
          <p:cNvPr id="10" name="Group 10"/>
          <p:cNvGrpSpPr/>
          <p:nvPr/>
        </p:nvGrpSpPr>
        <p:grpSpPr>
          <a:xfrm>
            <a:off x="9375217" y="5138057"/>
            <a:ext cx="4793552" cy="5148943"/>
            <a:chOff x="183032" y="1997535"/>
            <a:chExt cx="6391402" cy="6865258"/>
          </a:xfrm>
        </p:grpSpPr>
        <p:sp>
          <p:nvSpPr>
            <p:cNvPr id="11" name="Freeform 11"/>
            <p:cNvSpPr/>
            <p:nvPr/>
          </p:nvSpPr>
          <p:spPr>
            <a:xfrm>
              <a:off x="183032" y="1997535"/>
              <a:ext cx="6391402" cy="6865258"/>
            </a:xfrm>
            <a:custGeom>
              <a:avLst/>
              <a:gdLst/>
              <a:ahLst/>
              <a:cxnLst/>
              <a:rect l="l" t="t" r="r" b="b"/>
              <a:pathLst>
                <a:path w="6391402" h="8862703">
                  <a:moveTo>
                    <a:pt x="0" y="0"/>
                  </a:moveTo>
                  <a:lnTo>
                    <a:pt x="6391402" y="0"/>
                  </a:lnTo>
                  <a:lnTo>
                    <a:pt x="6391402" y="8862703"/>
                  </a:lnTo>
                  <a:lnTo>
                    <a:pt x="0" y="8862703"/>
                  </a:lnTo>
                  <a:lnTo>
                    <a:pt x="0" y="0"/>
                  </a:lnTo>
                  <a:close/>
                </a:path>
              </a:pathLst>
            </a:custGeom>
            <a:blipFill>
              <a:blip r:embed="rId9"/>
              <a:stretch>
                <a:fillRect l="-336" r="-338" b="-29095"/>
              </a:stretch>
            </a:blipFill>
          </p:spPr>
          <p:txBody>
            <a:bodyPr/>
            <a:lstStyle/>
            <a:p>
              <a:endParaRPr lang="en-CA" dirty="0"/>
            </a:p>
          </p:txBody>
        </p:sp>
      </p:grpSp>
      <p:sp>
        <p:nvSpPr>
          <p:cNvPr id="12" name="Freeform 12"/>
          <p:cNvSpPr/>
          <p:nvPr/>
        </p:nvSpPr>
        <p:spPr>
          <a:xfrm>
            <a:off x="224690" y="4401298"/>
            <a:ext cx="4154302" cy="4114800"/>
          </a:xfrm>
          <a:custGeom>
            <a:avLst/>
            <a:gdLst/>
            <a:ahLst/>
            <a:cxnLst/>
            <a:rect l="l" t="t" r="r" b="b"/>
            <a:pathLst>
              <a:path w="4154302" h="4114800">
                <a:moveTo>
                  <a:pt x="0" y="0"/>
                </a:moveTo>
                <a:lnTo>
                  <a:pt x="4154302" y="0"/>
                </a:lnTo>
                <a:lnTo>
                  <a:pt x="4154302" y="4114800"/>
                </a:lnTo>
                <a:lnTo>
                  <a:pt x="0" y="4114800"/>
                </a:lnTo>
                <a:lnTo>
                  <a:pt x="0" y="0"/>
                </a:lnTo>
                <a:close/>
              </a:path>
            </a:pathLst>
          </a:custGeom>
          <a:blipFill>
            <a:blip r:embed="rId10">
              <a:extLst>
                <a:ext uri="{96DAC541-7B7A-43D3-8B79-37D633B846F1}">
                  <asvg:svgBlip xmlns:asvg="http://schemas.microsoft.com/office/drawing/2016/SVG/main" r:embed="rId11"/>
                </a:ext>
              </a:extLst>
            </a:blip>
            <a:stretch>
              <a:fillRect l="-212" r="-212"/>
            </a:stretch>
          </a:blipFill>
        </p:spPr>
        <p:txBody>
          <a:bodyPr/>
          <a:lstStyle/>
          <a:p>
            <a:endParaRPr lang="en-CA"/>
          </a:p>
        </p:txBody>
      </p:sp>
      <p:sp>
        <p:nvSpPr>
          <p:cNvPr id="13" name="Freeform 13"/>
          <p:cNvSpPr/>
          <p:nvPr/>
        </p:nvSpPr>
        <p:spPr>
          <a:xfrm>
            <a:off x="11540789" y="1028700"/>
            <a:ext cx="2231893" cy="2057400"/>
          </a:xfrm>
          <a:custGeom>
            <a:avLst/>
            <a:gdLst/>
            <a:ahLst/>
            <a:cxnLst/>
            <a:rect l="l" t="t" r="r" b="b"/>
            <a:pathLst>
              <a:path w="2231893" h="2057400">
                <a:moveTo>
                  <a:pt x="0" y="0"/>
                </a:moveTo>
                <a:lnTo>
                  <a:pt x="2231893" y="0"/>
                </a:lnTo>
                <a:lnTo>
                  <a:pt x="2231893" y="2057400"/>
                </a:lnTo>
                <a:lnTo>
                  <a:pt x="0" y="2057400"/>
                </a:lnTo>
                <a:lnTo>
                  <a:pt x="0" y="0"/>
                </a:lnTo>
                <a:close/>
              </a:path>
            </a:pathLst>
          </a:custGeom>
          <a:blipFill>
            <a:blip r:embed="rId12">
              <a:extLst>
                <a:ext uri="{96DAC541-7B7A-43D3-8B79-37D633B846F1}">
                  <asvg:svgBlip xmlns:asvg="http://schemas.microsoft.com/office/drawing/2016/SVG/main" r:embed="rId13"/>
                </a:ext>
              </a:extLst>
            </a:blip>
            <a:stretch>
              <a:fillRect t="-86" b="-86"/>
            </a:stretch>
          </a:blipFill>
        </p:spPr>
        <p:txBody>
          <a:bodyPr/>
          <a:lstStyle/>
          <a:p>
            <a:endParaRPr lang="en-CA"/>
          </a:p>
        </p:txBody>
      </p:sp>
      <p:grpSp>
        <p:nvGrpSpPr>
          <p:cNvPr id="14" name="Group 14"/>
          <p:cNvGrpSpPr/>
          <p:nvPr/>
        </p:nvGrpSpPr>
        <p:grpSpPr>
          <a:xfrm>
            <a:off x="12093134" y="0"/>
            <a:ext cx="6194866" cy="2596681"/>
            <a:chOff x="0" y="0"/>
            <a:chExt cx="8259821" cy="3462241"/>
          </a:xfrm>
        </p:grpSpPr>
        <p:sp>
          <p:nvSpPr>
            <p:cNvPr id="15" name="Freeform 15"/>
            <p:cNvSpPr/>
            <p:nvPr/>
          </p:nvSpPr>
          <p:spPr>
            <a:xfrm>
              <a:off x="0" y="0"/>
              <a:ext cx="8259826" cy="3462274"/>
            </a:xfrm>
            <a:custGeom>
              <a:avLst/>
              <a:gdLst/>
              <a:ahLst/>
              <a:cxnLst/>
              <a:rect l="l" t="t" r="r" b="b"/>
              <a:pathLst>
                <a:path w="8259826" h="3462274">
                  <a:moveTo>
                    <a:pt x="0" y="0"/>
                  </a:moveTo>
                  <a:lnTo>
                    <a:pt x="8259826" y="0"/>
                  </a:lnTo>
                  <a:lnTo>
                    <a:pt x="8259826" y="3462274"/>
                  </a:lnTo>
                  <a:lnTo>
                    <a:pt x="0" y="3462274"/>
                  </a:lnTo>
                  <a:lnTo>
                    <a:pt x="0" y="0"/>
                  </a:lnTo>
                  <a:close/>
                </a:path>
              </a:pathLst>
            </a:custGeom>
            <a:blipFill>
              <a:blip r:embed="rId14"/>
              <a:stretch>
                <a:fillRect t="-64" b="-63"/>
              </a:stretch>
            </a:blipFill>
          </p:spPr>
          <p:txBody>
            <a:bodyPr/>
            <a:lstStyle/>
            <a:p>
              <a:endParaRPr lang="en-CA"/>
            </a:p>
          </p:txBody>
        </p:sp>
      </p:grpSp>
      <p:grpSp>
        <p:nvGrpSpPr>
          <p:cNvPr id="16" name="Group 16"/>
          <p:cNvGrpSpPr/>
          <p:nvPr/>
        </p:nvGrpSpPr>
        <p:grpSpPr>
          <a:xfrm>
            <a:off x="0" y="9131993"/>
            <a:ext cx="6371325" cy="1117702"/>
            <a:chOff x="0" y="0"/>
            <a:chExt cx="8495100" cy="1490269"/>
          </a:xfrm>
        </p:grpSpPr>
        <p:grpSp>
          <p:nvGrpSpPr>
            <p:cNvPr id="17" name="Group 17"/>
            <p:cNvGrpSpPr/>
            <p:nvPr/>
          </p:nvGrpSpPr>
          <p:grpSpPr>
            <a:xfrm>
              <a:off x="0" y="0"/>
              <a:ext cx="8495100" cy="1490269"/>
              <a:chOff x="0" y="0"/>
              <a:chExt cx="1678045" cy="294374"/>
            </a:xfrm>
          </p:grpSpPr>
          <p:sp>
            <p:nvSpPr>
              <p:cNvPr id="18" name="Freeform 18"/>
              <p:cNvSpPr/>
              <p:nvPr/>
            </p:nvSpPr>
            <p:spPr>
              <a:xfrm>
                <a:off x="0" y="0"/>
                <a:ext cx="1678044" cy="294374"/>
              </a:xfrm>
              <a:custGeom>
                <a:avLst/>
                <a:gdLst/>
                <a:ahLst/>
                <a:cxnLst/>
                <a:rect l="l" t="t" r="r" b="b"/>
                <a:pathLst>
                  <a:path w="1678044" h="294374">
                    <a:moveTo>
                      <a:pt x="61971" y="0"/>
                    </a:moveTo>
                    <a:lnTo>
                      <a:pt x="1616073" y="0"/>
                    </a:lnTo>
                    <a:cubicBezTo>
                      <a:pt x="1650299" y="0"/>
                      <a:pt x="1678044" y="27745"/>
                      <a:pt x="1678044" y="61971"/>
                    </a:cubicBezTo>
                    <a:lnTo>
                      <a:pt x="1678044" y="232403"/>
                    </a:lnTo>
                    <a:cubicBezTo>
                      <a:pt x="1678044" y="248839"/>
                      <a:pt x="1671515" y="264601"/>
                      <a:pt x="1659894" y="276223"/>
                    </a:cubicBezTo>
                    <a:cubicBezTo>
                      <a:pt x="1648272" y="287845"/>
                      <a:pt x="1632509" y="294374"/>
                      <a:pt x="1616073" y="294374"/>
                    </a:cubicBezTo>
                    <a:lnTo>
                      <a:pt x="61971" y="294374"/>
                    </a:lnTo>
                    <a:cubicBezTo>
                      <a:pt x="45535" y="294374"/>
                      <a:pt x="29773" y="287845"/>
                      <a:pt x="18151" y="276223"/>
                    </a:cubicBezTo>
                    <a:cubicBezTo>
                      <a:pt x="6529" y="264601"/>
                      <a:pt x="0" y="248839"/>
                      <a:pt x="0" y="232403"/>
                    </a:cubicBezTo>
                    <a:lnTo>
                      <a:pt x="0" y="61971"/>
                    </a:lnTo>
                    <a:cubicBezTo>
                      <a:pt x="0" y="45535"/>
                      <a:pt x="6529" y="29773"/>
                      <a:pt x="18151" y="18151"/>
                    </a:cubicBezTo>
                    <a:cubicBezTo>
                      <a:pt x="29773" y="6529"/>
                      <a:pt x="45535" y="0"/>
                      <a:pt x="61971" y="0"/>
                    </a:cubicBezTo>
                    <a:close/>
                  </a:path>
                </a:pathLst>
              </a:custGeom>
              <a:solidFill>
                <a:srgbClr val="FFFFFF"/>
              </a:solidFill>
            </p:spPr>
            <p:txBody>
              <a:bodyPr/>
              <a:lstStyle/>
              <a:p>
                <a:endParaRPr lang="en-CA"/>
              </a:p>
            </p:txBody>
          </p:sp>
          <p:sp>
            <p:nvSpPr>
              <p:cNvPr id="19" name="TextBox 19"/>
              <p:cNvSpPr txBox="1"/>
              <p:nvPr/>
            </p:nvSpPr>
            <p:spPr>
              <a:xfrm>
                <a:off x="0" y="-47625"/>
                <a:ext cx="1678045" cy="341999"/>
              </a:xfrm>
              <a:prstGeom prst="rect">
                <a:avLst/>
              </a:prstGeom>
            </p:spPr>
            <p:txBody>
              <a:bodyPr lIns="50800" tIns="50800" rIns="50800" bIns="50800" rtlCol="0" anchor="ctr"/>
              <a:lstStyle/>
              <a:p>
                <a:pPr algn="ctr">
                  <a:lnSpc>
                    <a:spcPts val="2430"/>
                  </a:lnSpc>
                </a:pPr>
                <a:endParaRPr/>
              </a:p>
            </p:txBody>
          </p:sp>
        </p:grpSp>
        <p:sp>
          <p:nvSpPr>
            <p:cNvPr id="20" name="Freeform 20"/>
            <p:cNvSpPr/>
            <p:nvPr/>
          </p:nvSpPr>
          <p:spPr>
            <a:xfrm>
              <a:off x="514509" y="106298"/>
              <a:ext cx="7843301" cy="1277674"/>
            </a:xfrm>
            <a:custGeom>
              <a:avLst/>
              <a:gdLst/>
              <a:ahLst/>
              <a:cxnLst/>
              <a:rect l="l" t="t" r="r" b="b"/>
              <a:pathLst>
                <a:path w="7843301" h="1277674">
                  <a:moveTo>
                    <a:pt x="0" y="0"/>
                  </a:moveTo>
                  <a:lnTo>
                    <a:pt x="7843301" y="0"/>
                  </a:lnTo>
                  <a:lnTo>
                    <a:pt x="7843301" y="1277674"/>
                  </a:lnTo>
                  <a:lnTo>
                    <a:pt x="0" y="1277674"/>
                  </a:lnTo>
                  <a:lnTo>
                    <a:pt x="0" y="0"/>
                  </a:lnTo>
                  <a:close/>
                </a:path>
              </a:pathLst>
            </a:custGeom>
            <a:blipFill>
              <a:blip r:embed="rId15"/>
              <a:stretch>
                <a:fillRect t="-465" b="-465"/>
              </a:stretch>
            </a:blipFill>
          </p:spPr>
          <p:txBody>
            <a:bodyPr/>
            <a:lstStyle/>
            <a:p>
              <a:endParaRPr lang="en-CA"/>
            </a:p>
          </p:txBody>
        </p:sp>
      </p:gr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2085"/>
            <a:ext cx="18288000" cy="10282830"/>
            <a:chOff x="0" y="0"/>
            <a:chExt cx="24384000" cy="13710440"/>
          </a:xfrm>
        </p:grpSpPr>
        <p:sp>
          <p:nvSpPr>
            <p:cNvPr id="3" name="Freeform 3" descr="A group of people with text  Description automatically generated"/>
            <p:cNvSpPr/>
            <p:nvPr/>
          </p:nvSpPr>
          <p:spPr>
            <a:xfrm>
              <a:off x="0" y="0"/>
              <a:ext cx="24384000" cy="13710413"/>
            </a:xfrm>
            <a:custGeom>
              <a:avLst/>
              <a:gdLst/>
              <a:ahLst/>
              <a:cxnLst/>
              <a:rect l="l" t="t" r="r" b="b"/>
              <a:pathLst>
                <a:path w="24384000" h="13710413">
                  <a:moveTo>
                    <a:pt x="0" y="0"/>
                  </a:moveTo>
                  <a:lnTo>
                    <a:pt x="24384000" y="0"/>
                  </a:lnTo>
                  <a:lnTo>
                    <a:pt x="24384000" y="13710413"/>
                  </a:lnTo>
                  <a:lnTo>
                    <a:pt x="0" y="13710413"/>
                  </a:lnTo>
                  <a:lnTo>
                    <a:pt x="0" y="0"/>
                  </a:lnTo>
                  <a:close/>
                </a:path>
              </a:pathLst>
            </a:custGeom>
            <a:blipFill>
              <a:blip r:embed="rId2"/>
              <a:stretch>
                <a:fillRect/>
              </a:stretch>
            </a:blipFill>
          </p:spPr>
          <p:txBody>
            <a:bodyPr/>
            <a:lstStyle/>
            <a:p>
              <a:endParaRPr lang="en-CA"/>
            </a:p>
          </p:txBody>
        </p:sp>
      </p:grpSp>
      <p:grpSp>
        <p:nvGrpSpPr>
          <p:cNvPr id="4" name="Group 4"/>
          <p:cNvGrpSpPr/>
          <p:nvPr/>
        </p:nvGrpSpPr>
        <p:grpSpPr>
          <a:xfrm>
            <a:off x="11627803" y="8900946"/>
            <a:ext cx="6371325" cy="1117702"/>
            <a:chOff x="0" y="0"/>
            <a:chExt cx="8495100" cy="1490269"/>
          </a:xfrm>
        </p:grpSpPr>
        <p:grpSp>
          <p:nvGrpSpPr>
            <p:cNvPr id="5" name="Group 5"/>
            <p:cNvGrpSpPr/>
            <p:nvPr/>
          </p:nvGrpSpPr>
          <p:grpSpPr>
            <a:xfrm>
              <a:off x="0" y="0"/>
              <a:ext cx="8495100" cy="1490269"/>
              <a:chOff x="0" y="0"/>
              <a:chExt cx="1678045" cy="294374"/>
            </a:xfrm>
          </p:grpSpPr>
          <p:sp>
            <p:nvSpPr>
              <p:cNvPr id="6" name="Freeform 6"/>
              <p:cNvSpPr/>
              <p:nvPr/>
            </p:nvSpPr>
            <p:spPr>
              <a:xfrm>
                <a:off x="0" y="0"/>
                <a:ext cx="1678044" cy="294374"/>
              </a:xfrm>
              <a:custGeom>
                <a:avLst/>
                <a:gdLst/>
                <a:ahLst/>
                <a:cxnLst/>
                <a:rect l="l" t="t" r="r" b="b"/>
                <a:pathLst>
                  <a:path w="1678044" h="294374">
                    <a:moveTo>
                      <a:pt x="61971" y="0"/>
                    </a:moveTo>
                    <a:lnTo>
                      <a:pt x="1616073" y="0"/>
                    </a:lnTo>
                    <a:cubicBezTo>
                      <a:pt x="1650299" y="0"/>
                      <a:pt x="1678044" y="27745"/>
                      <a:pt x="1678044" y="61971"/>
                    </a:cubicBezTo>
                    <a:lnTo>
                      <a:pt x="1678044" y="232403"/>
                    </a:lnTo>
                    <a:cubicBezTo>
                      <a:pt x="1678044" y="248839"/>
                      <a:pt x="1671515" y="264601"/>
                      <a:pt x="1659894" y="276223"/>
                    </a:cubicBezTo>
                    <a:cubicBezTo>
                      <a:pt x="1648272" y="287845"/>
                      <a:pt x="1632509" y="294374"/>
                      <a:pt x="1616073" y="294374"/>
                    </a:cubicBezTo>
                    <a:lnTo>
                      <a:pt x="61971" y="294374"/>
                    </a:lnTo>
                    <a:cubicBezTo>
                      <a:pt x="45535" y="294374"/>
                      <a:pt x="29773" y="287845"/>
                      <a:pt x="18151" y="276223"/>
                    </a:cubicBezTo>
                    <a:cubicBezTo>
                      <a:pt x="6529" y="264601"/>
                      <a:pt x="0" y="248839"/>
                      <a:pt x="0" y="232403"/>
                    </a:cubicBezTo>
                    <a:lnTo>
                      <a:pt x="0" y="61971"/>
                    </a:lnTo>
                    <a:cubicBezTo>
                      <a:pt x="0" y="45535"/>
                      <a:pt x="6529" y="29773"/>
                      <a:pt x="18151" y="18151"/>
                    </a:cubicBezTo>
                    <a:cubicBezTo>
                      <a:pt x="29773" y="6529"/>
                      <a:pt x="45535" y="0"/>
                      <a:pt x="61971" y="0"/>
                    </a:cubicBezTo>
                    <a:close/>
                  </a:path>
                </a:pathLst>
              </a:custGeom>
              <a:solidFill>
                <a:srgbClr val="FFFFFF"/>
              </a:solidFill>
            </p:spPr>
            <p:txBody>
              <a:bodyPr/>
              <a:lstStyle/>
              <a:p>
                <a:endParaRPr lang="en-CA"/>
              </a:p>
            </p:txBody>
          </p:sp>
          <p:sp>
            <p:nvSpPr>
              <p:cNvPr id="7" name="TextBox 7"/>
              <p:cNvSpPr txBox="1"/>
              <p:nvPr/>
            </p:nvSpPr>
            <p:spPr>
              <a:xfrm>
                <a:off x="0" y="-47625"/>
                <a:ext cx="1678045" cy="341999"/>
              </a:xfrm>
              <a:prstGeom prst="rect">
                <a:avLst/>
              </a:prstGeom>
            </p:spPr>
            <p:txBody>
              <a:bodyPr lIns="50800" tIns="50800" rIns="50800" bIns="50800" rtlCol="0" anchor="ctr"/>
              <a:lstStyle/>
              <a:p>
                <a:pPr algn="ctr">
                  <a:lnSpc>
                    <a:spcPts val="2430"/>
                  </a:lnSpc>
                </a:pPr>
                <a:endParaRPr/>
              </a:p>
            </p:txBody>
          </p:sp>
        </p:grpSp>
        <p:sp>
          <p:nvSpPr>
            <p:cNvPr id="8" name="Freeform 8"/>
            <p:cNvSpPr/>
            <p:nvPr/>
          </p:nvSpPr>
          <p:spPr>
            <a:xfrm>
              <a:off x="514509" y="106298"/>
              <a:ext cx="7843301" cy="1277674"/>
            </a:xfrm>
            <a:custGeom>
              <a:avLst/>
              <a:gdLst/>
              <a:ahLst/>
              <a:cxnLst/>
              <a:rect l="l" t="t" r="r" b="b"/>
              <a:pathLst>
                <a:path w="7843301" h="1277674">
                  <a:moveTo>
                    <a:pt x="0" y="0"/>
                  </a:moveTo>
                  <a:lnTo>
                    <a:pt x="7843301" y="0"/>
                  </a:lnTo>
                  <a:lnTo>
                    <a:pt x="7843301" y="1277674"/>
                  </a:lnTo>
                  <a:lnTo>
                    <a:pt x="0" y="1277674"/>
                  </a:lnTo>
                  <a:lnTo>
                    <a:pt x="0" y="0"/>
                  </a:lnTo>
                  <a:close/>
                </a:path>
              </a:pathLst>
            </a:custGeom>
            <a:blipFill>
              <a:blip r:embed="rId3"/>
              <a:stretch>
                <a:fillRect t="-465" b="-465"/>
              </a:stretch>
            </a:blipFill>
          </p:spPr>
          <p:txBody>
            <a:bodyPr/>
            <a:lstStyle/>
            <a:p>
              <a:endParaRPr lang="en-CA"/>
            </a:p>
          </p:txBody>
        </p:sp>
      </p:grpSp>
      <p:grpSp>
        <p:nvGrpSpPr>
          <p:cNvPr id="9" name="Group 9"/>
          <p:cNvGrpSpPr/>
          <p:nvPr/>
        </p:nvGrpSpPr>
        <p:grpSpPr>
          <a:xfrm>
            <a:off x="571733" y="6932549"/>
            <a:ext cx="10919865" cy="3086100"/>
            <a:chOff x="0" y="0"/>
            <a:chExt cx="2876014" cy="812800"/>
          </a:xfrm>
        </p:grpSpPr>
        <p:sp>
          <p:nvSpPr>
            <p:cNvPr id="10" name="Freeform 10"/>
            <p:cNvSpPr/>
            <p:nvPr/>
          </p:nvSpPr>
          <p:spPr>
            <a:xfrm>
              <a:off x="0" y="0"/>
              <a:ext cx="2876014" cy="812800"/>
            </a:xfrm>
            <a:custGeom>
              <a:avLst/>
              <a:gdLst/>
              <a:ahLst/>
              <a:cxnLst/>
              <a:rect l="l" t="t" r="r" b="b"/>
              <a:pathLst>
                <a:path w="2876014" h="812800">
                  <a:moveTo>
                    <a:pt x="36158" y="0"/>
                  </a:moveTo>
                  <a:lnTo>
                    <a:pt x="2839856" y="0"/>
                  </a:lnTo>
                  <a:cubicBezTo>
                    <a:pt x="2859826" y="0"/>
                    <a:pt x="2876014" y="16188"/>
                    <a:pt x="2876014" y="36158"/>
                  </a:cubicBezTo>
                  <a:lnTo>
                    <a:pt x="2876014" y="776642"/>
                  </a:lnTo>
                  <a:cubicBezTo>
                    <a:pt x="2876014" y="796612"/>
                    <a:pt x="2859826" y="812800"/>
                    <a:pt x="2839856" y="812800"/>
                  </a:cubicBezTo>
                  <a:lnTo>
                    <a:pt x="36158" y="812800"/>
                  </a:lnTo>
                  <a:cubicBezTo>
                    <a:pt x="16188" y="812800"/>
                    <a:pt x="0" y="796612"/>
                    <a:pt x="0" y="776642"/>
                  </a:cubicBezTo>
                  <a:lnTo>
                    <a:pt x="0" y="36158"/>
                  </a:lnTo>
                  <a:cubicBezTo>
                    <a:pt x="0" y="16188"/>
                    <a:pt x="16188" y="0"/>
                    <a:pt x="36158" y="0"/>
                  </a:cubicBezTo>
                  <a:close/>
                </a:path>
              </a:pathLst>
            </a:custGeom>
            <a:solidFill>
              <a:srgbClr val="83D1DC"/>
            </a:solidFill>
          </p:spPr>
          <p:txBody>
            <a:bodyPr/>
            <a:lstStyle/>
            <a:p>
              <a:endParaRPr lang="en-CA"/>
            </a:p>
          </p:txBody>
        </p:sp>
        <p:sp>
          <p:nvSpPr>
            <p:cNvPr id="11" name="TextBox 11"/>
            <p:cNvSpPr txBox="1"/>
            <p:nvPr/>
          </p:nvSpPr>
          <p:spPr>
            <a:xfrm>
              <a:off x="0" y="-47625"/>
              <a:ext cx="2876014" cy="860425"/>
            </a:xfrm>
            <a:prstGeom prst="rect">
              <a:avLst/>
            </a:prstGeom>
          </p:spPr>
          <p:txBody>
            <a:bodyPr lIns="50800" tIns="50800" rIns="50800" bIns="50800" rtlCol="0" anchor="ctr"/>
            <a:lstStyle/>
            <a:p>
              <a:pPr algn="ctr">
                <a:lnSpc>
                  <a:spcPts val="2430"/>
                </a:lnSpc>
              </a:pPr>
              <a:endParaRPr/>
            </a:p>
          </p:txBody>
        </p:sp>
      </p:grpSp>
      <p:grpSp>
        <p:nvGrpSpPr>
          <p:cNvPr id="12" name="Group 12"/>
          <p:cNvGrpSpPr/>
          <p:nvPr/>
        </p:nvGrpSpPr>
        <p:grpSpPr>
          <a:xfrm>
            <a:off x="571729" y="499891"/>
            <a:ext cx="10919865" cy="9518757"/>
            <a:chOff x="0" y="0"/>
            <a:chExt cx="1187000" cy="1034698"/>
          </a:xfrm>
        </p:grpSpPr>
        <p:sp>
          <p:nvSpPr>
            <p:cNvPr id="13" name="Freeform 13"/>
            <p:cNvSpPr/>
            <p:nvPr/>
          </p:nvSpPr>
          <p:spPr>
            <a:xfrm>
              <a:off x="0" y="0"/>
              <a:ext cx="1187000" cy="1034698"/>
            </a:xfrm>
            <a:custGeom>
              <a:avLst/>
              <a:gdLst/>
              <a:ahLst/>
              <a:cxnLst/>
              <a:rect l="l" t="t" r="r" b="b"/>
              <a:pathLst>
                <a:path w="1187000" h="1034698">
                  <a:moveTo>
                    <a:pt x="1187000" y="0"/>
                  </a:moveTo>
                  <a:lnTo>
                    <a:pt x="0" y="0"/>
                  </a:lnTo>
                  <a:lnTo>
                    <a:pt x="0" y="846738"/>
                  </a:lnTo>
                  <a:lnTo>
                    <a:pt x="157480" y="846738"/>
                  </a:lnTo>
                  <a:lnTo>
                    <a:pt x="157480" y="1034698"/>
                  </a:lnTo>
                  <a:lnTo>
                    <a:pt x="463550" y="846738"/>
                  </a:lnTo>
                  <a:lnTo>
                    <a:pt x="1187000" y="846738"/>
                  </a:lnTo>
                  <a:lnTo>
                    <a:pt x="1187000" y="0"/>
                  </a:lnTo>
                  <a:close/>
                </a:path>
              </a:pathLst>
            </a:custGeom>
            <a:solidFill>
              <a:srgbClr val="0070C0"/>
            </a:solidFill>
          </p:spPr>
          <p:txBody>
            <a:bodyPr/>
            <a:lstStyle/>
            <a:p>
              <a:endParaRPr lang="en-CA"/>
            </a:p>
          </p:txBody>
        </p:sp>
        <p:sp>
          <p:nvSpPr>
            <p:cNvPr id="14" name="TextBox 14"/>
            <p:cNvSpPr txBox="1"/>
            <p:nvPr/>
          </p:nvSpPr>
          <p:spPr>
            <a:xfrm>
              <a:off x="0" y="-161925"/>
              <a:ext cx="1187000" cy="1006123"/>
            </a:xfrm>
            <a:prstGeom prst="rect">
              <a:avLst/>
            </a:prstGeom>
          </p:spPr>
          <p:txBody>
            <a:bodyPr lIns="50800" tIns="50800" rIns="50800" bIns="50800" rtlCol="0" anchor="ctr"/>
            <a:lstStyle/>
            <a:p>
              <a:pPr algn="l">
                <a:lnSpc>
                  <a:spcPts val="9233"/>
                </a:lnSpc>
              </a:pPr>
              <a:endParaRPr lang="en-US" sz="7599">
                <a:solidFill>
                  <a:srgbClr val="FFFFFF"/>
                </a:solidFill>
                <a:latin typeface="Balloon Extra Bold"/>
                <a:ea typeface="Balloon Extra Bold"/>
                <a:cs typeface="Balloon Extra Bold"/>
                <a:sym typeface="Balloon Extra Bold"/>
              </a:endParaRPr>
            </a:p>
            <a:p>
              <a:pPr algn="l">
                <a:lnSpc>
                  <a:spcPts val="9233"/>
                </a:lnSpc>
              </a:pPr>
              <a:r>
                <a:rPr lang="en-US" sz="7599">
                  <a:solidFill>
                    <a:srgbClr val="FFFFFF"/>
                  </a:solidFill>
                  <a:latin typeface="Balloon Extra Bold"/>
                  <a:ea typeface="Balloon Extra Bold"/>
                  <a:cs typeface="Balloon Extra Bold"/>
                  <a:sym typeface="Balloon Extra Bold"/>
                </a:rPr>
                <a:t>Prochaines</a:t>
              </a:r>
              <a:r>
                <a:rPr lang="en-US" sz="7599" dirty="0">
                  <a:solidFill>
                    <a:srgbClr val="FFFFFF"/>
                  </a:solidFill>
                  <a:latin typeface="Balloon Extra Bold"/>
                  <a:ea typeface="Balloon Extra Bold"/>
                  <a:cs typeface="Balloon Extra Bold"/>
                  <a:sym typeface="Balloon Extra Bold"/>
                </a:rPr>
                <a:t> étapes</a:t>
              </a:r>
            </a:p>
            <a:p>
              <a:pPr algn="l">
                <a:lnSpc>
                  <a:spcPts val="1458"/>
                </a:lnSpc>
              </a:pPr>
              <a:endParaRPr lang="en-US" sz="7599" dirty="0">
                <a:solidFill>
                  <a:srgbClr val="FFFFFF"/>
                </a:solidFill>
                <a:latin typeface="Balloon Extra Bold"/>
                <a:ea typeface="Balloon Extra Bold"/>
                <a:cs typeface="Balloon Extra Bold"/>
                <a:sym typeface="Balloon Extra Bold"/>
              </a:endParaRPr>
            </a:p>
            <a:p>
              <a:pPr algn="l">
                <a:lnSpc>
                  <a:spcPts val="3766"/>
                </a:lnSpc>
              </a:pPr>
              <a:r>
                <a:rPr lang="en-US" sz="3099" dirty="0">
                  <a:solidFill>
                    <a:srgbClr val="FFFFFF"/>
                  </a:solidFill>
                  <a:latin typeface="Finger Paint"/>
                  <a:ea typeface="Finger Paint"/>
                  <a:cs typeface="Finger Paint"/>
                  <a:sym typeface="Finger Paint"/>
                </a:rPr>
                <a:t>Que </a:t>
              </a:r>
              <a:r>
                <a:rPr lang="en-US" sz="3099" dirty="0" err="1">
                  <a:solidFill>
                    <a:srgbClr val="FFFFFF"/>
                  </a:solidFill>
                  <a:latin typeface="Finger Paint"/>
                  <a:ea typeface="Finger Paint"/>
                  <a:cs typeface="Finger Paint"/>
                  <a:sym typeface="Finger Paint"/>
                </a:rPr>
                <a:t>pouvons</a:t>
              </a:r>
              <a:r>
                <a:rPr lang="en-US" sz="3099" dirty="0">
                  <a:solidFill>
                    <a:srgbClr val="FFFFFF"/>
                  </a:solidFill>
                  <a:latin typeface="Finger Paint"/>
                  <a:ea typeface="Finger Paint"/>
                  <a:cs typeface="Finger Paint"/>
                  <a:sym typeface="Finger Paint"/>
                </a:rPr>
                <a:t>-nous </a:t>
              </a:r>
              <a:r>
                <a:rPr lang="en-US" sz="3099" dirty="0" err="1">
                  <a:solidFill>
                    <a:srgbClr val="FFFFFF"/>
                  </a:solidFill>
                  <a:latin typeface="Finger Paint"/>
                  <a:ea typeface="Finger Paint"/>
                  <a:cs typeface="Finger Paint"/>
                  <a:sym typeface="Finger Paint"/>
                </a:rPr>
                <a:t>tous</a:t>
              </a:r>
              <a:r>
                <a:rPr lang="en-US" sz="3099" dirty="0">
                  <a:solidFill>
                    <a:srgbClr val="FFFFFF"/>
                  </a:solidFill>
                  <a:latin typeface="Finger Paint"/>
                  <a:ea typeface="Finger Paint"/>
                  <a:cs typeface="Finger Paint"/>
                  <a:sym typeface="Finger Paint"/>
                </a:rPr>
                <a:t> faire dans </a:t>
              </a:r>
              <a:r>
                <a:rPr lang="en-US" sz="3099" dirty="0" err="1">
                  <a:solidFill>
                    <a:srgbClr val="FFFFFF"/>
                  </a:solidFill>
                  <a:latin typeface="Finger Paint"/>
                  <a:ea typeface="Finger Paint"/>
                  <a:cs typeface="Finger Paint"/>
                  <a:sym typeface="Finger Paint"/>
                </a:rPr>
                <a:t>vos</a:t>
              </a:r>
              <a:r>
                <a:rPr lang="en-US" sz="3099" dirty="0">
                  <a:solidFill>
                    <a:srgbClr val="FFFFFF"/>
                  </a:solidFill>
                  <a:latin typeface="Finger Paint"/>
                  <a:ea typeface="Finger Paint"/>
                  <a:cs typeface="Finger Paint"/>
                  <a:sym typeface="Finger Paint"/>
                </a:rPr>
                <a:t> écoles ?</a:t>
              </a:r>
            </a:p>
            <a:p>
              <a:pPr algn="l">
                <a:lnSpc>
                  <a:spcPts val="3280"/>
                </a:lnSpc>
              </a:pPr>
              <a:endParaRPr lang="en-US" sz="3099" dirty="0">
                <a:solidFill>
                  <a:srgbClr val="FFFFFF"/>
                </a:solidFill>
                <a:latin typeface="Finger Paint"/>
                <a:ea typeface="Finger Paint"/>
                <a:cs typeface="Finger Paint"/>
                <a:sym typeface="Finger Paint"/>
              </a:endParaRPr>
            </a:p>
            <a:p>
              <a:pPr algn="l">
                <a:lnSpc>
                  <a:spcPts val="3280"/>
                </a:lnSpc>
              </a:pPr>
              <a:r>
                <a:rPr lang="en-US" sz="2699" dirty="0">
                  <a:solidFill>
                    <a:srgbClr val="FFFFFF"/>
                  </a:solidFill>
                  <a:latin typeface="Arial"/>
                  <a:ea typeface="Arial"/>
                  <a:cs typeface="Arial"/>
                  <a:sym typeface="Arial"/>
                </a:rPr>
                <a:t>Vous </a:t>
              </a:r>
              <a:r>
                <a:rPr lang="en-US" sz="2699" dirty="0" err="1">
                  <a:solidFill>
                    <a:srgbClr val="FFFFFF"/>
                  </a:solidFill>
                  <a:latin typeface="Arial"/>
                  <a:ea typeface="Arial"/>
                  <a:cs typeface="Arial"/>
                  <a:sym typeface="Arial"/>
                </a:rPr>
                <a:t>avez</a:t>
              </a:r>
              <a:r>
                <a:rPr lang="en-US" sz="2699" dirty="0">
                  <a:solidFill>
                    <a:srgbClr val="FFFFFF"/>
                  </a:solidFill>
                  <a:latin typeface="Arial"/>
                  <a:ea typeface="Arial"/>
                  <a:cs typeface="Arial"/>
                  <a:sym typeface="Arial"/>
                </a:rPr>
                <a:t> le </a:t>
              </a:r>
              <a:r>
                <a:rPr lang="en-US" sz="2699" dirty="0" err="1">
                  <a:solidFill>
                    <a:srgbClr val="FFFFFF"/>
                  </a:solidFill>
                  <a:latin typeface="Arial"/>
                  <a:ea typeface="Arial"/>
                  <a:cs typeface="Arial"/>
                  <a:sym typeface="Arial"/>
                </a:rPr>
                <a:t>pouvoir</a:t>
              </a:r>
              <a:r>
                <a:rPr lang="en-US" sz="2699" dirty="0">
                  <a:solidFill>
                    <a:srgbClr val="FFFFFF"/>
                  </a:solidFill>
                  <a:latin typeface="Arial"/>
                  <a:ea typeface="Arial"/>
                  <a:cs typeface="Arial"/>
                  <a:sym typeface="Arial"/>
                </a:rPr>
                <a:t> </a:t>
              </a:r>
              <a:r>
                <a:rPr lang="en-US" sz="2699" dirty="0" err="1">
                  <a:solidFill>
                    <a:srgbClr val="FFFFFF"/>
                  </a:solidFill>
                  <a:latin typeface="Arial"/>
                  <a:ea typeface="Arial"/>
                  <a:cs typeface="Arial"/>
                  <a:sym typeface="Arial"/>
                </a:rPr>
                <a:t>d'influencer</a:t>
              </a:r>
              <a:r>
                <a:rPr lang="en-US" sz="2699" dirty="0">
                  <a:solidFill>
                    <a:srgbClr val="FFFFFF"/>
                  </a:solidFill>
                  <a:latin typeface="Arial"/>
                  <a:ea typeface="Arial"/>
                  <a:cs typeface="Arial"/>
                  <a:sym typeface="Arial"/>
                </a:rPr>
                <a:t> le bien-</a:t>
              </a:r>
              <a:r>
                <a:rPr lang="en-US" sz="2699" dirty="0" err="1">
                  <a:solidFill>
                    <a:srgbClr val="FFFFFF"/>
                  </a:solidFill>
                  <a:latin typeface="Arial"/>
                  <a:ea typeface="Arial"/>
                  <a:cs typeface="Arial"/>
                  <a:sym typeface="Arial"/>
                </a:rPr>
                <a:t>être</a:t>
              </a:r>
              <a:r>
                <a:rPr lang="en-US" sz="2699" dirty="0">
                  <a:solidFill>
                    <a:srgbClr val="FFFFFF"/>
                  </a:solidFill>
                  <a:latin typeface="Arial"/>
                  <a:ea typeface="Arial"/>
                  <a:cs typeface="Arial"/>
                  <a:sym typeface="Arial"/>
                </a:rPr>
                <a:t> de toute la </a:t>
              </a:r>
              <a:r>
                <a:rPr lang="en-US" sz="2699" dirty="0" err="1">
                  <a:solidFill>
                    <a:srgbClr val="FFFFFF"/>
                  </a:solidFill>
                  <a:latin typeface="Arial"/>
                  <a:ea typeface="Arial"/>
                  <a:cs typeface="Arial"/>
                  <a:sym typeface="Arial"/>
                </a:rPr>
                <a:t>communauté</a:t>
              </a:r>
              <a:r>
                <a:rPr lang="en-US" sz="2699" dirty="0">
                  <a:solidFill>
                    <a:srgbClr val="FFFFFF"/>
                  </a:solidFill>
                  <a:latin typeface="Arial"/>
                  <a:ea typeface="Arial"/>
                  <a:cs typeface="Arial"/>
                  <a:sym typeface="Arial"/>
                </a:rPr>
                <a:t> </a:t>
              </a:r>
              <a:r>
                <a:rPr lang="en-US" sz="2699" dirty="0" err="1">
                  <a:solidFill>
                    <a:srgbClr val="FFFFFF"/>
                  </a:solidFill>
                  <a:latin typeface="Arial"/>
                  <a:ea typeface="Arial"/>
                  <a:cs typeface="Arial"/>
                  <a:sym typeface="Arial"/>
                </a:rPr>
                <a:t>scolaire</a:t>
              </a:r>
              <a:r>
                <a:rPr lang="en-US" sz="2699" dirty="0">
                  <a:solidFill>
                    <a:srgbClr val="FFFFFF"/>
                  </a:solidFill>
                  <a:latin typeface="Arial"/>
                  <a:ea typeface="Arial"/>
                  <a:cs typeface="Arial"/>
                  <a:sym typeface="Arial"/>
                </a:rPr>
                <a:t>. Cela </a:t>
              </a:r>
              <a:r>
                <a:rPr lang="en-US" sz="2699" dirty="0" err="1">
                  <a:solidFill>
                    <a:srgbClr val="FFFFFF"/>
                  </a:solidFill>
                  <a:latin typeface="Arial"/>
                  <a:ea typeface="Arial"/>
                  <a:cs typeface="Arial"/>
                  <a:sym typeface="Arial"/>
                </a:rPr>
                <a:t>peut</a:t>
              </a:r>
              <a:r>
                <a:rPr lang="en-US" sz="2699" dirty="0">
                  <a:solidFill>
                    <a:srgbClr val="FFFFFF"/>
                  </a:solidFill>
                  <a:latin typeface="Arial"/>
                  <a:ea typeface="Arial"/>
                  <a:cs typeface="Arial"/>
                  <a:sym typeface="Arial"/>
                </a:rPr>
                <a:t> commencer par de petits </a:t>
              </a:r>
              <a:r>
                <a:rPr lang="en-US" sz="2699" dirty="0" err="1">
                  <a:solidFill>
                    <a:srgbClr val="FFFFFF"/>
                  </a:solidFill>
                  <a:latin typeface="Arial"/>
                  <a:ea typeface="Arial"/>
                  <a:cs typeface="Arial"/>
                  <a:sym typeface="Arial"/>
                </a:rPr>
                <a:t>changements</a:t>
              </a:r>
              <a:r>
                <a:rPr lang="en-US" sz="2699" dirty="0">
                  <a:solidFill>
                    <a:srgbClr val="FFFFFF"/>
                  </a:solidFill>
                  <a:latin typeface="Arial"/>
                  <a:ea typeface="Arial"/>
                  <a:cs typeface="Arial"/>
                  <a:sym typeface="Arial"/>
                </a:rPr>
                <a:t> que nous </a:t>
              </a:r>
              <a:r>
                <a:rPr lang="en-US" sz="2699" dirty="0" err="1">
                  <a:solidFill>
                    <a:srgbClr val="FFFFFF"/>
                  </a:solidFill>
                  <a:latin typeface="Arial"/>
                  <a:ea typeface="Arial"/>
                  <a:cs typeface="Arial"/>
                  <a:sym typeface="Arial"/>
                </a:rPr>
                <a:t>pouvons</a:t>
              </a:r>
              <a:r>
                <a:rPr lang="en-US" sz="2699" dirty="0">
                  <a:solidFill>
                    <a:srgbClr val="FFFFFF"/>
                  </a:solidFill>
                  <a:latin typeface="Arial"/>
                  <a:ea typeface="Arial"/>
                  <a:cs typeface="Arial"/>
                  <a:sym typeface="Arial"/>
                </a:rPr>
                <a:t> </a:t>
              </a:r>
              <a:r>
                <a:rPr lang="en-US" sz="2699" dirty="0" err="1">
                  <a:solidFill>
                    <a:srgbClr val="FFFFFF"/>
                  </a:solidFill>
                  <a:latin typeface="Arial"/>
                  <a:ea typeface="Arial"/>
                  <a:cs typeface="Arial"/>
                  <a:sym typeface="Arial"/>
                </a:rPr>
                <a:t>apporter</a:t>
              </a:r>
              <a:r>
                <a:rPr lang="en-US" sz="2699" dirty="0">
                  <a:solidFill>
                    <a:srgbClr val="FFFFFF"/>
                  </a:solidFill>
                  <a:latin typeface="Arial"/>
                  <a:ea typeface="Arial"/>
                  <a:cs typeface="Arial"/>
                  <a:sym typeface="Arial"/>
                </a:rPr>
                <a:t> dans </a:t>
              </a:r>
              <a:r>
                <a:rPr lang="en-US" sz="2699" dirty="0" err="1">
                  <a:solidFill>
                    <a:srgbClr val="FFFFFF"/>
                  </a:solidFill>
                  <a:latin typeface="Arial"/>
                  <a:ea typeface="Arial"/>
                  <a:cs typeface="Arial"/>
                  <a:sym typeface="Arial"/>
                </a:rPr>
                <a:t>nos</a:t>
              </a:r>
              <a:r>
                <a:rPr lang="en-US" sz="2699" dirty="0">
                  <a:solidFill>
                    <a:srgbClr val="FFFFFF"/>
                  </a:solidFill>
                  <a:latin typeface="Arial"/>
                  <a:ea typeface="Arial"/>
                  <a:cs typeface="Arial"/>
                  <a:sym typeface="Arial"/>
                </a:rPr>
                <a:t> écoles.</a:t>
              </a:r>
            </a:p>
            <a:p>
              <a:pPr algn="l">
                <a:lnSpc>
                  <a:spcPts val="3280"/>
                </a:lnSpc>
              </a:pPr>
              <a:endParaRPr lang="en-US" sz="2699" dirty="0">
                <a:solidFill>
                  <a:srgbClr val="FFFFFF"/>
                </a:solidFill>
                <a:latin typeface="Arial"/>
                <a:ea typeface="Arial"/>
                <a:cs typeface="Arial"/>
                <a:sym typeface="Arial"/>
              </a:endParaRPr>
            </a:p>
            <a:p>
              <a:pPr algn="l">
                <a:lnSpc>
                  <a:spcPts val="3280"/>
                </a:lnSpc>
              </a:pPr>
              <a:r>
                <a:rPr lang="en-US" sz="2699" dirty="0">
                  <a:solidFill>
                    <a:srgbClr val="FFFFFF"/>
                  </a:solidFill>
                  <a:latin typeface="Arial"/>
                  <a:ea typeface="Arial"/>
                  <a:cs typeface="Arial"/>
                  <a:sym typeface="Arial"/>
                </a:rPr>
                <a:t>Il </a:t>
              </a:r>
              <a:r>
                <a:rPr lang="en-US" sz="2699" dirty="0" err="1">
                  <a:solidFill>
                    <a:srgbClr val="FFFFFF"/>
                  </a:solidFill>
                  <a:latin typeface="Arial"/>
                  <a:ea typeface="Arial"/>
                  <a:cs typeface="Arial"/>
                  <a:sym typeface="Arial"/>
                </a:rPr>
                <a:t>n'est</a:t>
              </a:r>
              <a:r>
                <a:rPr lang="en-US" sz="2699" dirty="0">
                  <a:solidFill>
                    <a:srgbClr val="FFFFFF"/>
                  </a:solidFill>
                  <a:latin typeface="Arial"/>
                  <a:ea typeface="Arial"/>
                  <a:cs typeface="Arial"/>
                  <a:sym typeface="Arial"/>
                </a:rPr>
                <a:t> pas </a:t>
              </a:r>
              <a:r>
                <a:rPr lang="en-US" sz="2699" dirty="0" err="1">
                  <a:solidFill>
                    <a:srgbClr val="FFFFFF"/>
                  </a:solidFill>
                  <a:latin typeface="Arial"/>
                  <a:ea typeface="Arial"/>
                  <a:cs typeface="Arial"/>
                  <a:sym typeface="Arial"/>
                </a:rPr>
                <a:t>nécessaire</a:t>
              </a:r>
              <a:r>
                <a:rPr lang="en-US" sz="2699" dirty="0">
                  <a:solidFill>
                    <a:srgbClr val="FFFFFF"/>
                  </a:solidFill>
                  <a:latin typeface="Arial"/>
                  <a:ea typeface="Arial"/>
                  <a:cs typeface="Arial"/>
                  <a:sym typeface="Arial"/>
                </a:rPr>
                <a:t> que </a:t>
              </a:r>
              <a:r>
                <a:rPr lang="en-US" sz="2699" dirty="0" err="1">
                  <a:solidFill>
                    <a:srgbClr val="FFFFFF"/>
                  </a:solidFill>
                  <a:latin typeface="Arial"/>
                  <a:ea typeface="Arial"/>
                  <a:cs typeface="Arial"/>
                  <a:sym typeface="Arial"/>
                </a:rPr>
                <a:t>ce</a:t>
              </a:r>
              <a:r>
                <a:rPr lang="en-US" sz="2699" dirty="0">
                  <a:solidFill>
                    <a:srgbClr val="FFFFFF"/>
                  </a:solidFill>
                  <a:latin typeface="Arial"/>
                  <a:ea typeface="Arial"/>
                  <a:cs typeface="Arial"/>
                  <a:sym typeface="Arial"/>
                </a:rPr>
                <a:t> </a:t>
              </a:r>
              <a:r>
                <a:rPr lang="en-US" sz="2699" dirty="0" err="1">
                  <a:solidFill>
                    <a:srgbClr val="FFFFFF"/>
                  </a:solidFill>
                  <a:latin typeface="Arial"/>
                  <a:ea typeface="Arial"/>
                  <a:cs typeface="Arial"/>
                  <a:sym typeface="Arial"/>
                </a:rPr>
                <a:t>soit</a:t>
              </a:r>
              <a:r>
                <a:rPr lang="en-US" sz="2699" dirty="0">
                  <a:solidFill>
                    <a:srgbClr val="FFFFFF"/>
                  </a:solidFill>
                  <a:latin typeface="Arial"/>
                  <a:ea typeface="Arial"/>
                  <a:cs typeface="Arial"/>
                  <a:sym typeface="Arial"/>
                </a:rPr>
                <a:t> grand : un petit </a:t>
              </a:r>
              <a:r>
                <a:rPr lang="en-US" sz="2699" dirty="0" err="1">
                  <a:solidFill>
                    <a:srgbClr val="FFFFFF"/>
                  </a:solidFill>
                  <a:latin typeface="Arial"/>
                  <a:ea typeface="Arial"/>
                  <a:cs typeface="Arial"/>
                  <a:sym typeface="Arial"/>
                </a:rPr>
                <a:t>changement</a:t>
              </a:r>
              <a:r>
                <a:rPr lang="en-US" sz="2699" dirty="0">
                  <a:solidFill>
                    <a:srgbClr val="FFFFFF"/>
                  </a:solidFill>
                  <a:latin typeface="Arial"/>
                  <a:ea typeface="Arial"/>
                  <a:cs typeface="Arial"/>
                  <a:sym typeface="Arial"/>
                </a:rPr>
                <a:t> que nous </a:t>
              </a:r>
              <a:r>
                <a:rPr lang="en-US" sz="2699" dirty="0" err="1">
                  <a:solidFill>
                    <a:srgbClr val="FFFFFF"/>
                  </a:solidFill>
                  <a:latin typeface="Arial"/>
                  <a:ea typeface="Arial"/>
                  <a:cs typeface="Arial"/>
                  <a:sym typeface="Arial"/>
                </a:rPr>
                <a:t>considérons</a:t>
              </a:r>
              <a:r>
                <a:rPr lang="en-US" sz="2699" dirty="0">
                  <a:solidFill>
                    <a:srgbClr val="FFFFFF"/>
                  </a:solidFill>
                  <a:latin typeface="Arial"/>
                  <a:ea typeface="Arial"/>
                  <a:cs typeface="Arial"/>
                  <a:sym typeface="Arial"/>
                </a:rPr>
                <a:t> </a:t>
              </a:r>
              <a:r>
                <a:rPr lang="en-US" sz="2699" dirty="0" err="1">
                  <a:solidFill>
                    <a:srgbClr val="FFFFFF"/>
                  </a:solidFill>
                  <a:latin typeface="Arial"/>
                  <a:ea typeface="Arial"/>
                  <a:cs typeface="Arial"/>
                  <a:sym typeface="Arial"/>
                </a:rPr>
                <a:t>comme</a:t>
              </a:r>
              <a:r>
                <a:rPr lang="en-US" sz="2699" dirty="0">
                  <a:solidFill>
                    <a:srgbClr val="FFFFFF"/>
                  </a:solidFill>
                  <a:latin typeface="Arial"/>
                  <a:ea typeface="Arial"/>
                  <a:cs typeface="Arial"/>
                  <a:sym typeface="Arial"/>
                </a:rPr>
                <a:t> </a:t>
              </a:r>
              <a:r>
                <a:rPr lang="en-US" sz="2699" dirty="0" err="1">
                  <a:solidFill>
                    <a:srgbClr val="FFFFFF"/>
                  </a:solidFill>
                  <a:latin typeface="Arial"/>
                  <a:ea typeface="Arial"/>
                  <a:cs typeface="Arial"/>
                  <a:sym typeface="Arial"/>
                </a:rPr>
                <a:t>si</a:t>
              </a:r>
              <a:r>
                <a:rPr lang="en-US" sz="2699" dirty="0">
                  <a:solidFill>
                    <a:srgbClr val="FFFFFF"/>
                  </a:solidFill>
                  <a:latin typeface="Arial"/>
                  <a:ea typeface="Arial"/>
                  <a:cs typeface="Arial"/>
                  <a:sym typeface="Arial"/>
                </a:rPr>
                <a:t> petit </a:t>
              </a:r>
              <a:r>
                <a:rPr lang="en-US" sz="2699" dirty="0" err="1">
                  <a:solidFill>
                    <a:srgbClr val="FFFFFF"/>
                  </a:solidFill>
                  <a:latin typeface="Arial"/>
                  <a:ea typeface="Arial"/>
                  <a:cs typeface="Arial"/>
                  <a:sym typeface="Arial"/>
                </a:rPr>
                <a:t>peut</a:t>
              </a:r>
              <a:r>
                <a:rPr lang="en-US" sz="2699" dirty="0">
                  <a:solidFill>
                    <a:srgbClr val="FFFFFF"/>
                  </a:solidFill>
                  <a:latin typeface="Arial"/>
                  <a:ea typeface="Arial"/>
                  <a:cs typeface="Arial"/>
                  <a:sym typeface="Arial"/>
                </a:rPr>
                <a:t> faire </a:t>
              </a:r>
              <a:r>
                <a:rPr lang="en-US" sz="2699" dirty="0" err="1">
                  <a:solidFill>
                    <a:srgbClr val="FFFFFF"/>
                  </a:solidFill>
                  <a:latin typeface="Arial"/>
                  <a:ea typeface="Arial"/>
                  <a:cs typeface="Arial"/>
                  <a:sym typeface="Arial"/>
                </a:rPr>
                <a:t>une</a:t>
              </a:r>
              <a:r>
                <a:rPr lang="en-US" sz="2699" dirty="0">
                  <a:solidFill>
                    <a:srgbClr val="FFFFFF"/>
                  </a:solidFill>
                  <a:latin typeface="Arial"/>
                  <a:ea typeface="Arial"/>
                  <a:cs typeface="Arial"/>
                  <a:sym typeface="Arial"/>
                </a:rPr>
                <a:t> </a:t>
              </a:r>
              <a:r>
                <a:rPr lang="en-US" sz="2699" dirty="0" err="1">
                  <a:solidFill>
                    <a:srgbClr val="FFFFFF"/>
                  </a:solidFill>
                  <a:latin typeface="Arial"/>
                  <a:ea typeface="Arial"/>
                  <a:cs typeface="Arial"/>
                  <a:sym typeface="Arial"/>
                </a:rPr>
                <a:t>grande</a:t>
              </a:r>
              <a:r>
                <a:rPr lang="en-US" sz="2699" dirty="0">
                  <a:solidFill>
                    <a:srgbClr val="FFFFFF"/>
                  </a:solidFill>
                  <a:latin typeface="Arial"/>
                  <a:ea typeface="Arial"/>
                  <a:cs typeface="Arial"/>
                  <a:sym typeface="Arial"/>
                </a:rPr>
                <a:t> </a:t>
              </a:r>
              <a:r>
                <a:rPr lang="en-US" sz="2699" dirty="0" err="1">
                  <a:solidFill>
                    <a:srgbClr val="FFFFFF"/>
                  </a:solidFill>
                  <a:latin typeface="Arial"/>
                  <a:ea typeface="Arial"/>
                  <a:cs typeface="Arial"/>
                  <a:sym typeface="Arial"/>
                </a:rPr>
                <a:t>différence</a:t>
              </a:r>
              <a:r>
                <a:rPr lang="en-US" sz="2699" dirty="0">
                  <a:solidFill>
                    <a:srgbClr val="FFFFFF"/>
                  </a:solidFill>
                  <a:latin typeface="Arial"/>
                  <a:ea typeface="Arial"/>
                  <a:cs typeface="Arial"/>
                  <a:sym typeface="Arial"/>
                </a:rPr>
                <a:t> !</a:t>
              </a:r>
            </a:p>
            <a:p>
              <a:pPr algn="l">
                <a:lnSpc>
                  <a:spcPts val="3280"/>
                </a:lnSpc>
              </a:pPr>
              <a:endParaRPr lang="en-US" sz="2699" dirty="0">
                <a:solidFill>
                  <a:srgbClr val="FFFFFF"/>
                </a:solidFill>
                <a:latin typeface="Arial"/>
                <a:ea typeface="Arial"/>
                <a:cs typeface="Arial"/>
                <a:sym typeface="Arial"/>
              </a:endParaRPr>
            </a:p>
            <a:p>
              <a:pPr algn="l">
                <a:lnSpc>
                  <a:spcPts val="3280"/>
                </a:lnSpc>
              </a:pPr>
              <a:r>
                <a:rPr lang="en-US" sz="2699" dirty="0">
                  <a:solidFill>
                    <a:srgbClr val="FFFFFF"/>
                  </a:solidFill>
                  <a:latin typeface="Arial"/>
                  <a:ea typeface="Arial"/>
                  <a:cs typeface="Arial"/>
                  <a:sym typeface="Arial"/>
                </a:rPr>
                <a:t>Vos écoles </a:t>
              </a:r>
              <a:r>
                <a:rPr lang="en-US" sz="2699" dirty="0" err="1">
                  <a:solidFill>
                    <a:srgbClr val="FFFFFF"/>
                  </a:solidFill>
                  <a:latin typeface="Arial"/>
                  <a:ea typeface="Arial"/>
                  <a:cs typeface="Arial"/>
                  <a:sym typeface="Arial"/>
                </a:rPr>
                <a:t>ont</a:t>
              </a:r>
              <a:r>
                <a:rPr lang="en-US" sz="2699" dirty="0">
                  <a:solidFill>
                    <a:srgbClr val="FFFFFF"/>
                  </a:solidFill>
                  <a:latin typeface="Arial"/>
                  <a:ea typeface="Arial"/>
                  <a:cs typeface="Arial"/>
                  <a:sym typeface="Arial"/>
                </a:rPr>
                <a:t> </a:t>
              </a:r>
              <a:r>
                <a:rPr lang="en-US" sz="2699" dirty="0" err="1">
                  <a:solidFill>
                    <a:srgbClr val="FFFFFF"/>
                  </a:solidFill>
                  <a:latin typeface="Arial"/>
                  <a:ea typeface="Arial"/>
                  <a:cs typeface="Arial"/>
                  <a:sym typeface="Arial"/>
                </a:rPr>
                <a:t>besoin</a:t>
              </a:r>
              <a:r>
                <a:rPr lang="en-US" sz="2699" dirty="0">
                  <a:solidFill>
                    <a:srgbClr val="FFFFFF"/>
                  </a:solidFill>
                  <a:latin typeface="Arial"/>
                  <a:ea typeface="Arial"/>
                  <a:cs typeface="Arial"/>
                  <a:sym typeface="Arial"/>
                </a:rPr>
                <a:t> de </a:t>
              </a:r>
              <a:r>
                <a:rPr lang="en-US" sz="2699" dirty="0" err="1">
                  <a:solidFill>
                    <a:srgbClr val="FFFFFF"/>
                  </a:solidFill>
                  <a:latin typeface="Arial"/>
                  <a:ea typeface="Arial"/>
                  <a:cs typeface="Arial"/>
                  <a:sym typeface="Arial"/>
                </a:rPr>
                <a:t>vous</a:t>
              </a:r>
              <a:r>
                <a:rPr lang="en-US" sz="2699" dirty="0">
                  <a:solidFill>
                    <a:srgbClr val="FFFFFF"/>
                  </a:solidFill>
                  <a:latin typeface="Arial"/>
                  <a:ea typeface="Arial"/>
                  <a:cs typeface="Arial"/>
                  <a:sym typeface="Arial"/>
                </a:rPr>
                <a:t> pour </a:t>
              </a:r>
              <a:r>
                <a:rPr lang="en-US" sz="2699" dirty="0" err="1">
                  <a:solidFill>
                    <a:srgbClr val="FFFFFF"/>
                  </a:solidFill>
                  <a:latin typeface="Arial"/>
                  <a:ea typeface="Arial"/>
                  <a:cs typeface="Arial"/>
                  <a:sym typeface="Arial"/>
                </a:rPr>
                <a:t>promouvoir</a:t>
              </a:r>
              <a:r>
                <a:rPr lang="en-US" sz="2699" dirty="0">
                  <a:solidFill>
                    <a:srgbClr val="FFFFFF"/>
                  </a:solidFill>
                  <a:latin typeface="Arial"/>
                  <a:ea typeface="Arial"/>
                  <a:cs typeface="Arial"/>
                  <a:sym typeface="Arial"/>
                </a:rPr>
                <a:t> le bien-</a:t>
              </a:r>
              <a:r>
                <a:rPr lang="en-US" sz="2699" dirty="0" err="1">
                  <a:solidFill>
                    <a:srgbClr val="FFFFFF"/>
                  </a:solidFill>
                  <a:latin typeface="Arial"/>
                  <a:ea typeface="Arial"/>
                  <a:cs typeface="Arial"/>
                  <a:sym typeface="Arial"/>
                </a:rPr>
                <a:t>être</a:t>
              </a:r>
              <a:r>
                <a:rPr lang="en-US" sz="2699" dirty="0">
                  <a:solidFill>
                    <a:srgbClr val="FFFFFF"/>
                  </a:solidFill>
                  <a:latin typeface="Arial"/>
                  <a:ea typeface="Arial"/>
                  <a:cs typeface="Arial"/>
                  <a:sym typeface="Arial"/>
                </a:rPr>
                <a:t> et changer la culture et </a:t>
              </a:r>
              <a:r>
                <a:rPr lang="en-US" sz="2699" dirty="0" err="1">
                  <a:solidFill>
                    <a:srgbClr val="FFFFFF"/>
                  </a:solidFill>
                  <a:latin typeface="Arial"/>
                  <a:ea typeface="Arial"/>
                  <a:cs typeface="Arial"/>
                  <a:sym typeface="Arial"/>
                </a:rPr>
                <a:t>l'environnement</a:t>
              </a:r>
              <a:r>
                <a:rPr lang="en-US" sz="2699" dirty="0">
                  <a:solidFill>
                    <a:srgbClr val="FFFFFF"/>
                  </a:solidFill>
                  <a:latin typeface="Arial"/>
                  <a:ea typeface="Arial"/>
                  <a:cs typeface="Arial"/>
                  <a:sym typeface="Arial"/>
                </a:rPr>
                <a:t> </a:t>
              </a:r>
              <a:r>
                <a:rPr lang="en-US" sz="2699" dirty="0" err="1">
                  <a:solidFill>
                    <a:srgbClr val="FFFFFF"/>
                  </a:solidFill>
                  <a:latin typeface="Arial"/>
                  <a:ea typeface="Arial"/>
                  <a:cs typeface="Arial"/>
                  <a:sym typeface="Arial"/>
                </a:rPr>
                <a:t>autour</a:t>
              </a:r>
              <a:r>
                <a:rPr lang="en-US" sz="2699" dirty="0">
                  <a:solidFill>
                    <a:srgbClr val="FFFFFF"/>
                  </a:solidFill>
                  <a:latin typeface="Arial"/>
                  <a:ea typeface="Arial"/>
                  <a:cs typeface="Arial"/>
                  <a:sym typeface="Arial"/>
                </a:rPr>
                <a:t> du bien-</a:t>
              </a:r>
              <a:r>
                <a:rPr lang="en-US" sz="2699" dirty="0" err="1">
                  <a:solidFill>
                    <a:srgbClr val="FFFFFF"/>
                  </a:solidFill>
                  <a:latin typeface="Arial"/>
                  <a:ea typeface="Arial"/>
                  <a:cs typeface="Arial"/>
                  <a:sym typeface="Arial"/>
                </a:rPr>
                <a:t>être</a:t>
              </a:r>
              <a:r>
                <a:rPr lang="en-US" sz="2699" dirty="0">
                  <a:solidFill>
                    <a:srgbClr val="FFFFFF"/>
                  </a:solidFill>
                  <a:latin typeface="Arial"/>
                  <a:ea typeface="Arial"/>
                  <a:cs typeface="Arial"/>
                  <a:sym typeface="Arial"/>
                </a:rPr>
                <a:t> mental !</a:t>
              </a:r>
            </a:p>
            <a:p>
              <a:pPr algn="ctr">
                <a:lnSpc>
                  <a:spcPts val="3280"/>
                </a:lnSpc>
              </a:pPr>
              <a:endParaRPr lang="en-US" sz="2699" dirty="0">
                <a:solidFill>
                  <a:srgbClr val="FFFFFF"/>
                </a:solidFill>
                <a:latin typeface="Arial"/>
                <a:ea typeface="Arial"/>
                <a:cs typeface="Arial"/>
                <a:sym typeface="Arial"/>
              </a:endParaRPr>
            </a:p>
          </p:txBody>
        </p:sp>
      </p:gr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846497" y="6842210"/>
            <a:ext cx="12595006" cy="2066926"/>
            <a:chOff x="0" y="0"/>
            <a:chExt cx="16793341" cy="2755902"/>
          </a:xfrm>
        </p:grpSpPr>
        <p:sp>
          <p:nvSpPr>
            <p:cNvPr id="3" name="Freeform 3"/>
            <p:cNvSpPr/>
            <p:nvPr/>
          </p:nvSpPr>
          <p:spPr>
            <a:xfrm>
              <a:off x="0" y="0"/>
              <a:ext cx="16793341" cy="2755902"/>
            </a:xfrm>
            <a:custGeom>
              <a:avLst/>
              <a:gdLst/>
              <a:ahLst/>
              <a:cxnLst/>
              <a:rect l="l" t="t" r="r" b="b"/>
              <a:pathLst>
                <a:path w="16793341" h="2755902">
                  <a:moveTo>
                    <a:pt x="0" y="0"/>
                  </a:moveTo>
                  <a:lnTo>
                    <a:pt x="16793341" y="0"/>
                  </a:lnTo>
                  <a:lnTo>
                    <a:pt x="16793341" y="2755902"/>
                  </a:lnTo>
                  <a:lnTo>
                    <a:pt x="0" y="2755902"/>
                  </a:lnTo>
                  <a:close/>
                </a:path>
              </a:pathLst>
            </a:custGeom>
            <a:solidFill>
              <a:srgbClr val="000000">
                <a:alpha val="0"/>
              </a:srgbClr>
            </a:solidFill>
          </p:spPr>
          <p:txBody>
            <a:bodyPr/>
            <a:lstStyle/>
            <a:p>
              <a:endParaRPr lang="en-CA"/>
            </a:p>
          </p:txBody>
        </p:sp>
        <p:sp>
          <p:nvSpPr>
            <p:cNvPr id="4" name="TextBox 4"/>
            <p:cNvSpPr txBox="1"/>
            <p:nvPr/>
          </p:nvSpPr>
          <p:spPr>
            <a:xfrm>
              <a:off x="0" y="-104775"/>
              <a:ext cx="16793341" cy="2860677"/>
            </a:xfrm>
            <a:prstGeom prst="rect">
              <a:avLst/>
            </a:prstGeom>
          </p:spPr>
          <p:txBody>
            <a:bodyPr lIns="0" tIns="0" rIns="0" bIns="0" rtlCol="0" anchor="ctr"/>
            <a:lstStyle/>
            <a:p>
              <a:pPr algn="ctr">
                <a:lnSpc>
                  <a:spcPts val="6300"/>
                </a:lnSpc>
              </a:pPr>
              <a:r>
                <a:rPr lang="en-US" sz="5250" b="1">
                  <a:solidFill>
                    <a:srgbClr val="61007D"/>
                  </a:solidFill>
                  <a:latin typeface="Arial Bold"/>
                  <a:ea typeface="Arial Bold"/>
                  <a:cs typeface="Arial Bold"/>
                  <a:sym typeface="Arial Bold"/>
                </a:rPr>
                <a:t>Comment s’est déroulée cette séance pour vous? </a:t>
              </a:r>
            </a:p>
          </p:txBody>
        </p:sp>
      </p:grpSp>
      <p:grpSp>
        <p:nvGrpSpPr>
          <p:cNvPr id="5" name="Group 5"/>
          <p:cNvGrpSpPr/>
          <p:nvPr/>
        </p:nvGrpSpPr>
        <p:grpSpPr>
          <a:xfrm>
            <a:off x="0" y="0"/>
            <a:ext cx="18288000" cy="6607930"/>
            <a:chOff x="0" y="0"/>
            <a:chExt cx="24384000" cy="8810573"/>
          </a:xfrm>
        </p:grpSpPr>
        <p:sp>
          <p:nvSpPr>
            <p:cNvPr id="6" name="Freeform 6"/>
            <p:cNvSpPr/>
            <p:nvPr/>
          </p:nvSpPr>
          <p:spPr>
            <a:xfrm>
              <a:off x="0" y="0"/>
              <a:ext cx="24384000" cy="8810625"/>
            </a:xfrm>
            <a:custGeom>
              <a:avLst/>
              <a:gdLst/>
              <a:ahLst/>
              <a:cxnLst/>
              <a:rect l="l" t="t" r="r" b="b"/>
              <a:pathLst>
                <a:path w="24384000" h="8810625">
                  <a:moveTo>
                    <a:pt x="0" y="0"/>
                  </a:moveTo>
                  <a:lnTo>
                    <a:pt x="24384000" y="0"/>
                  </a:lnTo>
                  <a:lnTo>
                    <a:pt x="24384000" y="8810625"/>
                  </a:lnTo>
                  <a:lnTo>
                    <a:pt x="0" y="8810625"/>
                  </a:lnTo>
                  <a:lnTo>
                    <a:pt x="0" y="0"/>
                  </a:lnTo>
                  <a:close/>
                </a:path>
              </a:pathLst>
            </a:custGeom>
            <a:blipFill>
              <a:blip r:embed="rId2"/>
              <a:stretch>
                <a:fillRect/>
              </a:stretch>
            </a:blipFill>
          </p:spPr>
          <p:txBody>
            <a:bodyPr/>
            <a:lstStyle/>
            <a:p>
              <a:endParaRPr lang="en-CA"/>
            </a:p>
          </p:txBody>
        </p:sp>
      </p:grpSp>
      <p:grpSp>
        <p:nvGrpSpPr>
          <p:cNvPr id="7" name="Group 7"/>
          <p:cNvGrpSpPr/>
          <p:nvPr/>
        </p:nvGrpSpPr>
        <p:grpSpPr>
          <a:xfrm>
            <a:off x="13795665" y="7999754"/>
            <a:ext cx="4140163" cy="2002633"/>
            <a:chOff x="0" y="0"/>
            <a:chExt cx="5520217" cy="2670177"/>
          </a:xfrm>
        </p:grpSpPr>
        <p:sp>
          <p:nvSpPr>
            <p:cNvPr id="8" name="Freeform 8"/>
            <p:cNvSpPr/>
            <p:nvPr/>
          </p:nvSpPr>
          <p:spPr>
            <a:xfrm>
              <a:off x="0" y="0"/>
              <a:ext cx="5520217" cy="2670177"/>
            </a:xfrm>
            <a:custGeom>
              <a:avLst/>
              <a:gdLst/>
              <a:ahLst/>
              <a:cxnLst/>
              <a:rect l="l" t="t" r="r" b="b"/>
              <a:pathLst>
                <a:path w="5520217" h="2670177">
                  <a:moveTo>
                    <a:pt x="0" y="0"/>
                  </a:moveTo>
                  <a:lnTo>
                    <a:pt x="5520217" y="0"/>
                  </a:lnTo>
                  <a:lnTo>
                    <a:pt x="5520217" y="2670177"/>
                  </a:lnTo>
                  <a:lnTo>
                    <a:pt x="0" y="2670177"/>
                  </a:lnTo>
                  <a:close/>
                </a:path>
              </a:pathLst>
            </a:custGeom>
            <a:solidFill>
              <a:srgbClr val="000000">
                <a:alpha val="0"/>
              </a:srgbClr>
            </a:solidFill>
          </p:spPr>
          <p:txBody>
            <a:bodyPr/>
            <a:lstStyle/>
            <a:p>
              <a:endParaRPr lang="en-CA"/>
            </a:p>
          </p:txBody>
        </p:sp>
        <p:sp>
          <p:nvSpPr>
            <p:cNvPr id="9" name="TextBox 9"/>
            <p:cNvSpPr txBox="1"/>
            <p:nvPr/>
          </p:nvSpPr>
          <p:spPr>
            <a:xfrm>
              <a:off x="0" y="-19050"/>
              <a:ext cx="5520217" cy="2689227"/>
            </a:xfrm>
            <a:prstGeom prst="rect">
              <a:avLst/>
            </a:prstGeom>
          </p:spPr>
          <p:txBody>
            <a:bodyPr lIns="0" tIns="0" rIns="0" bIns="0" rtlCol="0" anchor="ctr"/>
            <a:lstStyle/>
            <a:p>
              <a:pPr algn="ctr">
                <a:lnSpc>
                  <a:spcPts val="2699"/>
                </a:lnSpc>
              </a:pPr>
              <a:r>
                <a:rPr lang="en-US" sz="2499">
                  <a:solidFill>
                    <a:srgbClr val="DB4830"/>
                  </a:solidFill>
                  <a:latin typeface="Arial"/>
                  <a:ea typeface="Arial"/>
                  <a:cs typeface="Arial"/>
                  <a:sym typeface="Arial"/>
                </a:rPr>
                <a:t>Insérez les instructions relatives à l’évaluation virtuelle ou en personne</a:t>
              </a:r>
            </a:p>
          </p:txBody>
        </p:sp>
      </p:grpSp>
      <p:grpSp>
        <p:nvGrpSpPr>
          <p:cNvPr id="10" name="Group 10"/>
          <p:cNvGrpSpPr/>
          <p:nvPr/>
        </p:nvGrpSpPr>
        <p:grpSpPr>
          <a:xfrm>
            <a:off x="5958337" y="8900946"/>
            <a:ext cx="6371325" cy="1117702"/>
            <a:chOff x="0" y="0"/>
            <a:chExt cx="8495100" cy="1490269"/>
          </a:xfrm>
        </p:grpSpPr>
        <p:grpSp>
          <p:nvGrpSpPr>
            <p:cNvPr id="11" name="Group 11"/>
            <p:cNvGrpSpPr/>
            <p:nvPr/>
          </p:nvGrpSpPr>
          <p:grpSpPr>
            <a:xfrm>
              <a:off x="0" y="0"/>
              <a:ext cx="8495100" cy="1490269"/>
              <a:chOff x="0" y="0"/>
              <a:chExt cx="1678045" cy="294374"/>
            </a:xfrm>
          </p:grpSpPr>
          <p:sp>
            <p:nvSpPr>
              <p:cNvPr id="12" name="Freeform 12"/>
              <p:cNvSpPr/>
              <p:nvPr/>
            </p:nvSpPr>
            <p:spPr>
              <a:xfrm>
                <a:off x="0" y="0"/>
                <a:ext cx="1678044" cy="294374"/>
              </a:xfrm>
              <a:custGeom>
                <a:avLst/>
                <a:gdLst/>
                <a:ahLst/>
                <a:cxnLst/>
                <a:rect l="l" t="t" r="r" b="b"/>
                <a:pathLst>
                  <a:path w="1678044" h="294374">
                    <a:moveTo>
                      <a:pt x="61971" y="0"/>
                    </a:moveTo>
                    <a:lnTo>
                      <a:pt x="1616073" y="0"/>
                    </a:lnTo>
                    <a:cubicBezTo>
                      <a:pt x="1650299" y="0"/>
                      <a:pt x="1678044" y="27745"/>
                      <a:pt x="1678044" y="61971"/>
                    </a:cubicBezTo>
                    <a:lnTo>
                      <a:pt x="1678044" y="232403"/>
                    </a:lnTo>
                    <a:cubicBezTo>
                      <a:pt x="1678044" y="248839"/>
                      <a:pt x="1671515" y="264601"/>
                      <a:pt x="1659894" y="276223"/>
                    </a:cubicBezTo>
                    <a:cubicBezTo>
                      <a:pt x="1648272" y="287845"/>
                      <a:pt x="1632509" y="294374"/>
                      <a:pt x="1616073" y="294374"/>
                    </a:cubicBezTo>
                    <a:lnTo>
                      <a:pt x="61971" y="294374"/>
                    </a:lnTo>
                    <a:cubicBezTo>
                      <a:pt x="45535" y="294374"/>
                      <a:pt x="29773" y="287845"/>
                      <a:pt x="18151" y="276223"/>
                    </a:cubicBezTo>
                    <a:cubicBezTo>
                      <a:pt x="6529" y="264601"/>
                      <a:pt x="0" y="248839"/>
                      <a:pt x="0" y="232403"/>
                    </a:cubicBezTo>
                    <a:lnTo>
                      <a:pt x="0" y="61971"/>
                    </a:lnTo>
                    <a:cubicBezTo>
                      <a:pt x="0" y="45535"/>
                      <a:pt x="6529" y="29773"/>
                      <a:pt x="18151" y="18151"/>
                    </a:cubicBezTo>
                    <a:cubicBezTo>
                      <a:pt x="29773" y="6529"/>
                      <a:pt x="45535" y="0"/>
                      <a:pt x="61971" y="0"/>
                    </a:cubicBezTo>
                    <a:close/>
                  </a:path>
                </a:pathLst>
              </a:custGeom>
              <a:solidFill>
                <a:srgbClr val="FFFFFF"/>
              </a:solidFill>
            </p:spPr>
            <p:txBody>
              <a:bodyPr/>
              <a:lstStyle/>
              <a:p>
                <a:endParaRPr lang="en-CA"/>
              </a:p>
            </p:txBody>
          </p:sp>
          <p:sp>
            <p:nvSpPr>
              <p:cNvPr id="13" name="TextBox 13"/>
              <p:cNvSpPr txBox="1"/>
              <p:nvPr/>
            </p:nvSpPr>
            <p:spPr>
              <a:xfrm>
                <a:off x="0" y="-47625"/>
                <a:ext cx="1678045" cy="341999"/>
              </a:xfrm>
              <a:prstGeom prst="rect">
                <a:avLst/>
              </a:prstGeom>
            </p:spPr>
            <p:txBody>
              <a:bodyPr lIns="50800" tIns="50800" rIns="50800" bIns="50800" rtlCol="0" anchor="ctr"/>
              <a:lstStyle/>
              <a:p>
                <a:pPr algn="ctr">
                  <a:lnSpc>
                    <a:spcPts val="2430"/>
                  </a:lnSpc>
                </a:pPr>
                <a:endParaRPr/>
              </a:p>
            </p:txBody>
          </p:sp>
        </p:grpSp>
        <p:sp>
          <p:nvSpPr>
            <p:cNvPr id="14" name="Freeform 14"/>
            <p:cNvSpPr/>
            <p:nvPr/>
          </p:nvSpPr>
          <p:spPr>
            <a:xfrm>
              <a:off x="514509" y="106298"/>
              <a:ext cx="7843301" cy="1277674"/>
            </a:xfrm>
            <a:custGeom>
              <a:avLst/>
              <a:gdLst/>
              <a:ahLst/>
              <a:cxnLst/>
              <a:rect l="l" t="t" r="r" b="b"/>
              <a:pathLst>
                <a:path w="7843301" h="1277674">
                  <a:moveTo>
                    <a:pt x="0" y="0"/>
                  </a:moveTo>
                  <a:lnTo>
                    <a:pt x="7843301" y="0"/>
                  </a:lnTo>
                  <a:lnTo>
                    <a:pt x="7843301" y="1277674"/>
                  </a:lnTo>
                  <a:lnTo>
                    <a:pt x="0" y="1277674"/>
                  </a:lnTo>
                  <a:lnTo>
                    <a:pt x="0" y="0"/>
                  </a:lnTo>
                  <a:close/>
                </a:path>
              </a:pathLst>
            </a:custGeom>
            <a:blipFill>
              <a:blip r:embed="rId3"/>
              <a:stretch>
                <a:fillRect t="-465" b="-465"/>
              </a:stretch>
            </a:blipFill>
          </p:spPr>
          <p:txBody>
            <a:bodyPr/>
            <a:lstStyle/>
            <a:p>
              <a:endParaRPr lang="en-CA"/>
            </a:p>
          </p:txBody>
        </p:sp>
      </p:grpSp>
      <p:grpSp>
        <p:nvGrpSpPr>
          <p:cNvPr id="15" name="Group 15"/>
          <p:cNvGrpSpPr/>
          <p:nvPr/>
        </p:nvGrpSpPr>
        <p:grpSpPr>
          <a:xfrm>
            <a:off x="-357456" y="4863450"/>
            <a:ext cx="6564860" cy="1359705"/>
            <a:chOff x="0" y="0"/>
            <a:chExt cx="1668294" cy="345535"/>
          </a:xfrm>
        </p:grpSpPr>
        <p:sp>
          <p:nvSpPr>
            <p:cNvPr id="16" name="Freeform 16"/>
            <p:cNvSpPr/>
            <p:nvPr/>
          </p:nvSpPr>
          <p:spPr>
            <a:xfrm>
              <a:off x="0" y="0"/>
              <a:ext cx="1668294" cy="345535"/>
            </a:xfrm>
            <a:custGeom>
              <a:avLst/>
              <a:gdLst/>
              <a:ahLst/>
              <a:cxnLst/>
              <a:rect l="l" t="t" r="r" b="b"/>
              <a:pathLst>
                <a:path w="1668294" h="345535">
                  <a:moveTo>
                    <a:pt x="1465094" y="0"/>
                  </a:moveTo>
                  <a:cubicBezTo>
                    <a:pt x="1577318" y="0"/>
                    <a:pt x="1668294" y="77351"/>
                    <a:pt x="1668294" y="172767"/>
                  </a:cubicBezTo>
                  <a:cubicBezTo>
                    <a:pt x="1668294" y="268184"/>
                    <a:pt x="1577318" y="345535"/>
                    <a:pt x="1465094" y="345535"/>
                  </a:cubicBezTo>
                  <a:lnTo>
                    <a:pt x="203200" y="345535"/>
                  </a:lnTo>
                  <a:cubicBezTo>
                    <a:pt x="90976" y="345535"/>
                    <a:pt x="0" y="268184"/>
                    <a:pt x="0" y="172767"/>
                  </a:cubicBezTo>
                  <a:cubicBezTo>
                    <a:pt x="0" y="77351"/>
                    <a:pt x="90976" y="0"/>
                    <a:pt x="203200" y="0"/>
                  </a:cubicBezTo>
                  <a:close/>
                </a:path>
              </a:pathLst>
            </a:custGeom>
            <a:solidFill>
              <a:srgbClr val="C1E5F5"/>
            </a:solidFill>
          </p:spPr>
          <p:txBody>
            <a:bodyPr/>
            <a:lstStyle/>
            <a:p>
              <a:endParaRPr lang="en-CA"/>
            </a:p>
          </p:txBody>
        </p:sp>
        <p:sp>
          <p:nvSpPr>
            <p:cNvPr id="17" name="TextBox 17"/>
            <p:cNvSpPr txBox="1"/>
            <p:nvPr/>
          </p:nvSpPr>
          <p:spPr>
            <a:xfrm>
              <a:off x="0" y="-47625"/>
              <a:ext cx="1668294" cy="393160"/>
            </a:xfrm>
            <a:prstGeom prst="rect">
              <a:avLst/>
            </a:prstGeom>
          </p:spPr>
          <p:txBody>
            <a:bodyPr lIns="50800" tIns="50800" rIns="50800" bIns="50800" rtlCol="0" anchor="ctr"/>
            <a:lstStyle/>
            <a:p>
              <a:pPr algn="ctr">
                <a:lnSpc>
                  <a:spcPts val="2430"/>
                </a:lnSpc>
              </a:pPr>
              <a:endParaRPr/>
            </a:p>
          </p:txBody>
        </p:sp>
      </p:grpSp>
      <p:grpSp>
        <p:nvGrpSpPr>
          <p:cNvPr id="18" name="Group 18"/>
          <p:cNvGrpSpPr/>
          <p:nvPr/>
        </p:nvGrpSpPr>
        <p:grpSpPr>
          <a:xfrm>
            <a:off x="5958337" y="4863450"/>
            <a:ext cx="6564860" cy="1359705"/>
            <a:chOff x="0" y="0"/>
            <a:chExt cx="1668294" cy="345535"/>
          </a:xfrm>
        </p:grpSpPr>
        <p:sp>
          <p:nvSpPr>
            <p:cNvPr id="19" name="Freeform 19"/>
            <p:cNvSpPr/>
            <p:nvPr/>
          </p:nvSpPr>
          <p:spPr>
            <a:xfrm>
              <a:off x="0" y="0"/>
              <a:ext cx="1668294" cy="345535"/>
            </a:xfrm>
            <a:custGeom>
              <a:avLst/>
              <a:gdLst/>
              <a:ahLst/>
              <a:cxnLst/>
              <a:rect l="l" t="t" r="r" b="b"/>
              <a:pathLst>
                <a:path w="1668294" h="345535">
                  <a:moveTo>
                    <a:pt x="1465094" y="0"/>
                  </a:moveTo>
                  <a:cubicBezTo>
                    <a:pt x="1577318" y="0"/>
                    <a:pt x="1668294" y="77351"/>
                    <a:pt x="1668294" y="172767"/>
                  </a:cubicBezTo>
                  <a:cubicBezTo>
                    <a:pt x="1668294" y="268184"/>
                    <a:pt x="1577318" y="345535"/>
                    <a:pt x="1465094" y="345535"/>
                  </a:cubicBezTo>
                  <a:lnTo>
                    <a:pt x="203200" y="345535"/>
                  </a:lnTo>
                  <a:cubicBezTo>
                    <a:pt x="90976" y="345535"/>
                    <a:pt x="0" y="268184"/>
                    <a:pt x="0" y="172767"/>
                  </a:cubicBezTo>
                  <a:cubicBezTo>
                    <a:pt x="0" y="77351"/>
                    <a:pt x="90976" y="0"/>
                    <a:pt x="203200" y="0"/>
                  </a:cubicBezTo>
                  <a:close/>
                </a:path>
              </a:pathLst>
            </a:custGeom>
            <a:solidFill>
              <a:srgbClr val="C1E5F5"/>
            </a:solidFill>
          </p:spPr>
          <p:txBody>
            <a:bodyPr/>
            <a:lstStyle/>
            <a:p>
              <a:endParaRPr lang="en-CA"/>
            </a:p>
          </p:txBody>
        </p:sp>
        <p:sp>
          <p:nvSpPr>
            <p:cNvPr id="20" name="TextBox 20"/>
            <p:cNvSpPr txBox="1"/>
            <p:nvPr/>
          </p:nvSpPr>
          <p:spPr>
            <a:xfrm>
              <a:off x="0" y="-47625"/>
              <a:ext cx="1668294" cy="393160"/>
            </a:xfrm>
            <a:prstGeom prst="rect">
              <a:avLst/>
            </a:prstGeom>
          </p:spPr>
          <p:txBody>
            <a:bodyPr lIns="50800" tIns="50800" rIns="50800" bIns="50800" rtlCol="0" anchor="ctr"/>
            <a:lstStyle/>
            <a:p>
              <a:pPr algn="ctr">
                <a:lnSpc>
                  <a:spcPts val="2430"/>
                </a:lnSpc>
              </a:pPr>
              <a:endParaRPr/>
            </a:p>
          </p:txBody>
        </p:sp>
      </p:grpSp>
      <p:grpSp>
        <p:nvGrpSpPr>
          <p:cNvPr id="21" name="Group 21"/>
          <p:cNvGrpSpPr/>
          <p:nvPr/>
        </p:nvGrpSpPr>
        <p:grpSpPr>
          <a:xfrm>
            <a:off x="12426430" y="4863450"/>
            <a:ext cx="6564860" cy="1359705"/>
            <a:chOff x="0" y="0"/>
            <a:chExt cx="1668294" cy="345535"/>
          </a:xfrm>
        </p:grpSpPr>
        <p:sp>
          <p:nvSpPr>
            <p:cNvPr id="22" name="Freeform 22"/>
            <p:cNvSpPr/>
            <p:nvPr/>
          </p:nvSpPr>
          <p:spPr>
            <a:xfrm>
              <a:off x="0" y="0"/>
              <a:ext cx="1668294" cy="345535"/>
            </a:xfrm>
            <a:custGeom>
              <a:avLst/>
              <a:gdLst/>
              <a:ahLst/>
              <a:cxnLst/>
              <a:rect l="l" t="t" r="r" b="b"/>
              <a:pathLst>
                <a:path w="1668294" h="345535">
                  <a:moveTo>
                    <a:pt x="1465094" y="0"/>
                  </a:moveTo>
                  <a:cubicBezTo>
                    <a:pt x="1577318" y="0"/>
                    <a:pt x="1668294" y="77351"/>
                    <a:pt x="1668294" y="172767"/>
                  </a:cubicBezTo>
                  <a:cubicBezTo>
                    <a:pt x="1668294" y="268184"/>
                    <a:pt x="1577318" y="345535"/>
                    <a:pt x="1465094" y="345535"/>
                  </a:cubicBezTo>
                  <a:lnTo>
                    <a:pt x="203200" y="345535"/>
                  </a:lnTo>
                  <a:cubicBezTo>
                    <a:pt x="90976" y="345535"/>
                    <a:pt x="0" y="268184"/>
                    <a:pt x="0" y="172767"/>
                  </a:cubicBezTo>
                  <a:cubicBezTo>
                    <a:pt x="0" y="77351"/>
                    <a:pt x="90976" y="0"/>
                    <a:pt x="203200" y="0"/>
                  </a:cubicBezTo>
                  <a:close/>
                </a:path>
              </a:pathLst>
            </a:custGeom>
            <a:solidFill>
              <a:srgbClr val="C1E5F5"/>
            </a:solidFill>
          </p:spPr>
          <p:txBody>
            <a:bodyPr/>
            <a:lstStyle/>
            <a:p>
              <a:endParaRPr lang="en-CA"/>
            </a:p>
          </p:txBody>
        </p:sp>
        <p:sp>
          <p:nvSpPr>
            <p:cNvPr id="23" name="TextBox 23"/>
            <p:cNvSpPr txBox="1"/>
            <p:nvPr/>
          </p:nvSpPr>
          <p:spPr>
            <a:xfrm>
              <a:off x="0" y="-47625"/>
              <a:ext cx="1668294" cy="393160"/>
            </a:xfrm>
            <a:prstGeom prst="rect">
              <a:avLst/>
            </a:prstGeom>
          </p:spPr>
          <p:txBody>
            <a:bodyPr lIns="50800" tIns="50800" rIns="50800" bIns="50800" rtlCol="0" anchor="ctr"/>
            <a:lstStyle/>
            <a:p>
              <a:pPr algn="ctr">
                <a:lnSpc>
                  <a:spcPts val="2430"/>
                </a:lnSpc>
              </a:pPr>
              <a:endParaRPr/>
            </a:p>
          </p:txBody>
        </p:sp>
      </p:grpSp>
      <p:sp>
        <p:nvSpPr>
          <p:cNvPr id="24" name="TextBox 24"/>
          <p:cNvSpPr txBox="1"/>
          <p:nvPr/>
        </p:nvSpPr>
        <p:spPr>
          <a:xfrm>
            <a:off x="251291" y="5221358"/>
            <a:ext cx="5347364" cy="738378"/>
          </a:xfrm>
          <a:prstGeom prst="rect">
            <a:avLst/>
          </a:prstGeom>
        </p:spPr>
        <p:txBody>
          <a:bodyPr lIns="0" tIns="0" rIns="0" bIns="0" rtlCol="0" anchor="t">
            <a:spAutoFit/>
          </a:bodyPr>
          <a:lstStyle/>
          <a:p>
            <a:pPr algn="ctr">
              <a:lnSpc>
                <a:spcPts val="2915"/>
              </a:lnSpc>
              <a:spcBef>
                <a:spcPct val="0"/>
              </a:spcBef>
            </a:pPr>
            <a:r>
              <a:rPr lang="en-US" sz="2399">
                <a:solidFill>
                  <a:srgbClr val="000000"/>
                </a:solidFill>
                <a:latin typeface="Coming Soon"/>
                <a:ea typeface="Coming Soon"/>
                <a:cs typeface="Coming Soon"/>
                <a:sym typeface="Coming Soon"/>
              </a:rPr>
              <a:t>Ai-je appris quelque chose de nouveau ou d’intéressant aujourd’hui ?</a:t>
            </a:r>
          </a:p>
        </p:txBody>
      </p:sp>
      <p:sp>
        <p:nvSpPr>
          <p:cNvPr id="25" name="TextBox 25"/>
          <p:cNvSpPr txBox="1"/>
          <p:nvPr/>
        </p:nvSpPr>
        <p:spPr>
          <a:xfrm>
            <a:off x="5861570" y="5373758"/>
            <a:ext cx="6564860" cy="376428"/>
          </a:xfrm>
          <a:prstGeom prst="rect">
            <a:avLst/>
          </a:prstGeom>
        </p:spPr>
        <p:txBody>
          <a:bodyPr lIns="0" tIns="0" rIns="0" bIns="0" rtlCol="0" anchor="t">
            <a:spAutoFit/>
          </a:bodyPr>
          <a:lstStyle/>
          <a:p>
            <a:pPr algn="ctr">
              <a:lnSpc>
                <a:spcPts val="2916"/>
              </a:lnSpc>
              <a:spcBef>
                <a:spcPct val="0"/>
              </a:spcBef>
            </a:pPr>
            <a:r>
              <a:rPr lang="en-US" sz="2400">
                <a:solidFill>
                  <a:srgbClr val="000000"/>
                </a:solidFill>
                <a:latin typeface="Coming Soon"/>
                <a:ea typeface="Coming Soon"/>
                <a:cs typeface="Coming Soon"/>
                <a:sym typeface="Coming Soon"/>
              </a:rPr>
              <a:t>Comment je me sens ?</a:t>
            </a:r>
          </a:p>
        </p:txBody>
      </p:sp>
      <p:sp>
        <p:nvSpPr>
          <p:cNvPr id="26" name="TextBox 26"/>
          <p:cNvSpPr txBox="1"/>
          <p:nvPr/>
        </p:nvSpPr>
        <p:spPr>
          <a:xfrm>
            <a:off x="13576397" y="5221358"/>
            <a:ext cx="4264926" cy="738378"/>
          </a:xfrm>
          <a:prstGeom prst="rect">
            <a:avLst/>
          </a:prstGeom>
        </p:spPr>
        <p:txBody>
          <a:bodyPr lIns="0" tIns="0" rIns="0" bIns="0" rtlCol="0" anchor="t">
            <a:spAutoFit/>
          </a:bodyPr>
          <a:lstStyle/>
          <a:p>
            <a:pPr algn="ctr">
              <a:lnSpc>
                <a:spcPts val="2916"/>
              </a:lnSpc>
              <a:spcBef>
                <a:spcPct val="0"/>
              </a:spcBef>
            </a:pPr>
            <a:r>
              <a:rPr lang="en-US" sz="2400">
                <a:solidFill>
                  <a:srgbClr val="000000"/>
                </a:solidFill>
                <a:latin typeface="Coming Soon"/>
                <a:ea typeface="Coming Soon"/>
                <a:cs typeface="Coming Soon"/>
                <a:sym typeface="Coming Soon"/>
              </a:rPr>
              <a:t>Quelles seront mes prochaines étapes ?</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24384000" cy="13716000"/>
          </a:xfrm>
        </p:grpSpPr>
        <p:sp>
          <p:nvSpPr>
            <p:cNvPr id="3" name="Freeform 3"/>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lnTo>
                    <a:pt x="0" y="0"/>
                  </a:lnTo>
                  <a:close/>
                </a:path>
              </a:pathLst>
            </a:custGeom>
            <a:blipFill>
              <a:blip r:embed="rId3"/>
              <a:stretch>
                <a:fillRect/>
              </a:stretch>
            </a:blipFill>
          </p:spPr>
          <p:txBody>
            <a:bodyPr/>
            <a:lstStyle/>
            <a:p>
              <a:endParaRPr lang="en-CA"/>
            </a:p>
          </p:txBody>
        </p:sp>
      </p:grpSp>
      <p:grpSp>
        <p:nvGrpSpPr>
          <p:cNvPr id="4" name="Group 4"/>
          <p:cNvGrpSpPr/>
          <p:nvPr/>
        </p:nvGrpSpPr>
        <p:grpSpPr>
          <a:xfrm>
            <a:off x="1673849" y="3681810"/>
            <a:ext cx="14940302" cy="2932034"/>
            <a:chOff x="0" y="0"/>
            <a:chExt cx="19920403" cy="3909379"/>
          </a:xfrm>
        </p:grpSpPr>
        <p:sp>
          <p:nvSpPr>
            <p:cNvPr id="5" name="Freeform 5"/>
            <p:cNvSpPr/>
            <p:nvPr/>
          </p:nvSpPr>
          <p:spPr>
            <a:xfrm>
              <a:off x="0" y="0"/>
              <a:ext cx="19920458" cy="3909441"/>
            </a:xfrm>
            <a:custGeom>
              <a:avLst/>
              <a:gdLst/>
              <a:ahLst/>
              <a:cxnLst/>
              <a:rect l="l" t="t" r="r" b="b"/>
              <a:pathLst>
                <a:path w="19920458" h="3909441">
                  <a:moveTo>
                    <a:pt x="0" y="0"/>
                  </a:moveTo>
                  <a:lnTo>
                    <a:pt x="19920458" y="0"/>
                  </a:lnTo>
                  <a:lnTo>
                    <a:pt x="19920458" y="3909441"/>
                  </a:lnTo>
                  <a:lnTo>
                    <a:pt x="0" y="3909441"/>
                  </a:lnTo>
                  <a:lnTo>
                    <a:pt x="0" y="0"/>
                  </a:lnTo>
                  <a:close/>
                </a:path>
              </a:pathLst>
            </a:custGeom>
            <a:blipFill>
              <a:blip r:embed="rId4"/>
              <a:stretch>
                <a:fillRect t="-124" b="-123"/>
              </a:stretch>
            </a:blipFill>
          </p:spPr>
          <p:txBody>
            <a:bodyPr/>
            <a:lstStyle/>
            <a:p>
              <a:endParaRPr lang="en-CA"/>
            </a:p>
          </p:txBody>
        </p:sp>
      </p:grpSp>
      <p:grpSp>
        <p:nvGrpSpPr>
          <p:cNvPr id="6" name="Group 6"/>
          <p:cNvGrpSpPr/>
          <p:nvPr/>
        </p:nvGrpSpPr>
        <p:grpSpPr>
          <a:xfrm>
            <a:off x="6947375" y="9436207"/>
            <a:ext cx="4393251" cy="553348"/>
            <a:chOff x="0" y="0"/>
            <a:chExt cx="5857668" cy="737797"/>
          </a:xfrm>
        </p:grpSpPr>
        <p:sp>
          <p:nvSpPr>
            <p:cNvPr id="7" name="Freeform 7"/>
            <p:cNvSpPr/>
            <p:nvPr/>
          </p:nvSpPr>
          <p:spPr>
            <a:xfrm>
              <a:off x="0" y="0"/>
              <a:ext cx="5857621" cy="737743"/>
            </a:xfrm>
            <a:custGeom>
              <a:avLst/>
              <a:gdLst/>
              <a:ahLst/>
              <a:cxnLst/>
              <a:rect l="l" t="t" r="r" b="b"/>
              <a:pathLst>
                <a:path w="5857621" h="737743">
                  <a:moveTo>
                    <a:pt x="0" y="0"/>
                  </a:moveTo>
                  <a:lnTo>
                    <a:pt x="5857621" y="0"/>
                  </a:lnTo>
                  <a:lnTo>
                    <a:pt x="5857621" y="737743"/>
                  </a:lnTo>
                  <a:lnTo>
                    <a:pt x="0" y="737743"/>
                  </a:lnTo>
                  <a:lnTo>
                    <a:pt x="0" y="0"/>
                  </a:lnTo>
                  <a:close/>
                </a:path>
              </a:pathLst>
            </a:custGeom>
            <a:solidFill>
              <a:srgbClr val="000000">
                <a:alpha val="0"/>
              </a:srgbClr>
            </a:solidFill>
            <a:ln w="12700">
              <a:solidFill>
                <a:srgbClr val="000000"/>
              </a:solidFill>
            </a:ln>
          </p:spPr>
          <p:txBody>
            <a:bodyPr/>
            <a:lstStyle/>
            <a:p>
              <a:endParaRPr lang="en-CA"/>
            </a:p>
          </p:txBody>
        </p:sp>
      </p:grpSp>
      <p:sp>
        <p:nvSpPr>
          <p:cNvPr id="8" name="Freeform 8"/>
          <p:cNvSpPr/>
          <p:nvPr/>
        </p:nvSpPr>
        <p:spPr>
          <a:xfrm>
            <a:off x="591944" y="424390"/>
            <a:ext cx="4077393" cy="4114800"/>
          </a:xfrm>
          <a:custGeom>
            <a:avLst/>
            <a:gdLst/>
            <a:ahLst/>
            <a:cxnLst/>
            <a:rect l="l" t="t" r="r" b="b"/>
            <a:pathLst>
              <a:path w="4077393" h="4114800">
                <a:moveTo>
                  <a:pt x="0" y="0"/>
                </a:moveTo>
                <a:lnTo>
                  <a:pt x="4077393" y="0"/>
                </a:lnTo>
                <a:lnTo>
                  <a:pt x="4077393"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t="-7" b="-7"/>
            </a:stretch>
          </a:blipFill>
        </p:spPr>
        <p:txBody>
          <a:bodyPr/>
          <a:lstStyle/>
          <a:p>
            <a:endParaRPr lang="en-CA"/>
          </a:p>
        </p:txBody>
      </p:sp>
      <p:grpSp>
        <p:nvGrpSpPr>
          <p:cNvPr id="9" name="Group 9"/>
          <p:cNvGrpSpPr/>
          <p:nvPr/>
        </p:nvGrpSpPr>
        <p:grpSpPr>
          <a:xfrm>
            <a:off x="13916491" y="5942434"/>
            <a:ext cx="3449307" cy="3190609"/>
            <a:chOff x="0" y="0"/>
            <a:chExt cx="4599076" cy="4254145"/>
          </a:xfrm>
        </p:grpSpPr>
        <p:sp>
          <p:nvSpPr>
            <p:cNvPr id="10" name="Freeform 10"/>
            <p:cNvSpPr/>
            <p:nvPr/>
          </p:nvSpPr>
          <p:spPr>
            <a:xfrm>
              <a:off x="0" y="0"/>
              <a:ext cx="4599051" cy="4254119"/>
            </a:xfrm>
            <a:custGeom>
              <a:avLst/>
              <a:gdLst/>
              <a:ahLst/>
              <a:cxnLst/>
              <a:rect l="l" t="t" r="r" b="b"/>
              <a:pathLst>
                <a:path w="4599051" h="4254119">
                  <a:moveTo>
                    <a:pt x="0" y="0"/>
                  </a:moveTo>
                  <a:lnTo>
                    <a:pt x="4599051" y="0"/>
                  </a:lnTo>
                  <a:lnTo>
                    <a:pt x="4599051" y="4254119"/>
                  </a:lnTo>
                  <a:lnTo>
                    <a:pt x="0" y="4254119"/>
                  </a:lnTo>
                  <a:lnTo>
                    <a:pt x="0" y="0"/>
                  </a:lnTo>
                  <a:close/>
                </a:path>
              </a:pathLst>
            </a:custGeom>
            <a:blipFill>
              <a:blip r:embed="rId7"/>
              <a:stretch>
                <a:fillRect l="-2" r="-2"/>
              </a:stretch>
            </a:blipFill>
          </p:spPr>
          <p:txBody>
            <a:bodyPr/>
            <a:lstStyle/>
            <a:p>
              <a:endParaRPr lang="en-CA"/>
            </a:p>
          </p:txBody>
        </p:sp>
      </p:grpSp>
      <p:sp>
        <p:nvSpPr>
          <p:cNvPr id="11" name="Freeform 11"/>
          <p:cNvSpPr/>
          <p:nvPr/>
        </p:nvSpPr>
        <p:spPr>
          <a:xfrm>
            <a:off x="13916491" y="330448"/>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CA"/>
          </a:p>
        </p:txBody>
      </p:sp>
      <p:sp>
        <p:nvSpPr>
          <p:cNvPr id="12" name="TextBox 12"/>
          <p:cNvSpPr txBox="1"/>
          <p:nvPr/>
        </p:nvSpPr>
        <p:spPr>
          <a:xfrm>
            <a:off x="1673849" y="4697669"/>
            <a:ext cx="14940302" cy="1001395"/>
          </a:xfrm>
          <a:prstGeom prst="rect">
            <a:avLst/>
          </a:prstGeom>
        </p:spPr>
        <p:txBody>
          <a:bodyPr lIns="0" tIns="0" rIns="0" bIns="0" rtlCol="0" anchor="t">
            <a:spAutoFit/>
          </a:bodyPr>
          <a:lstStyle/>
          <a:p>
            <a:pPr algn="ctr">
              <a:lnSpc>
                <a:spcPts val="7278"/>
              </a:lnSpc>
            </a:pPr>
            <a:r>
              <a:rPr lang="en-US" sz="5198">
                <a:solidFill>
                  <a:srgbClr val="EAEAEA"/>
                </a:solidFill>
                <a:latin typeface="More Sugar"/>
                <a:ea typeface="More Sugar"/>
                <a:cs typeface="More Sugar"/>
                <a:sym typeface="More Sugar"/>
              </a:rPr>
              <a:t>Que retenez-vous de cette journée?</a:t>
            </a:r>
          </a:p>
        </p:txBody>
      </p:sp>
      <p:sp>
        <p:nvSpPr>
          <p:cNvPr id="13" name="TextBox 13"/>
          <p:cNvSpPr txBox="1"/>
          <p:nvPr/>
        </p:nvSpPr>
        <p:spPr>
          <a:xfrm rot="-436696">
            <a:off x="1735782" y="1890070"/>
            <a:ext cx="2520851" cy="1042797"/>
          </a:xfrm>
          <a:prstGeom prst="rect">
            <a:avLst/>
          </a:prstGeom>
        </p:spPr>
        <p:txBody>
          <a:bodyPr lIns="0" tIns="0" rIns="0" bIns="0" rtlCol="0" anchor="t">
            <a:spAutoFit/>
          </a:bodyPr>
          <a:lstStyle/>
          <a:p>
            <a:pPr algn="ctr">
              <a:lnSpc>
                <a:spcPts val="3654"/>
              </a:lnSpc>
            </a:pPr>
            <a:r>
              <a:rPr lang="en-US" sz="4200">
                <a:solidFill>
                  <a:srgbClr val="000000"/>
                </a:solidFill>
                <a:latin typeface="Arial"/>
                <a:ea typeface="Arial"/>
                <a:cs typeface="Arial"/>
                <a:sym typeface="Arial"/>
              </a:rPr>
              <a:t>J’ai pensé…</a:t>
            </a:r>
          </a:p>
        </p:txBody>
      </p:sp>
      <p:sp>
        <p:nvSpPr>
          <p:cNvPr id="14" name="TextBox 14"/>
          <p:cNvSpPr txBox="1"/>
          <p:nvPr/>
        </p:nvSpPr>
        <p:spPr>
          <a:xfrm rot="-106307">
            <a:off x="14250929" y="7022062"/>
            <a:ext cx="2520851" cy="1002792"/>
          </a:xfrm>
          <a:prstGeom prst="rect">
            <a:avLst/>
          </a:prstGeom>
        </p:spPr>
        <p:txBody>
          <a:bodyPr lIns="0" tIns="0" rIns="0" bIns="0" rtlCol="0" anchor="t">
            <a:spAutoFit/>
          </a:bodyPr>
          <a:lstStyle/>
          <a:p>
            <a:pPr algn="ctr">
              <a:lnSpc>
                <a:spcPts val="3562"/>
              </a:lnSpc>
            </a:pPr>
            <a:r>
              <a:rPr lang="en-US" sz="3298">
                <a:solidFill>
                  <a:srgbClr val="000000"/>
                </a:solidFill>
                <a:latin typeface="Arial"/>
                <a:ea typeface="Arial"/>
                <a:cs typeface="Arial"/>
                <a:sym typeface="Arial"/>
              </a:rPr>
              <a:t>Je vais envisager…</a:t>
            </a:r>
          </a:p>
        </p:txBody>
      </p:sp>
      <p:grpSp>
        <p:nvGrpSpPr>
          <p:cNvPr id="15" name="Group 15"/>
          <p:cNvGrpSpPr/>
          <p:nvPr/>
        </p:nvGrpSpPr>
        <p:grpSpPr>
          <a:xfrm>
            <a:off x="5958337" y="8900946"/>
            <a:ext cx="6371325" cy="1117702"/>
            <a:chOff x="0" y="0"/>
            <a:chExt cx="8495100" cy="1490269"/>
          </a:xfrm>
        </p:grpSpPr>
        <p:grpSp>
          <p:nvGrpSpPr>
            <p:cNvPr id="16" name="Group 16"/>
            <p:cNvGrpSpPr/>
            <p:nvPr/>
          </p:nvGrpSpPr>
          <p:grpSpPr>
            <a:xfrm>
              <a:off x="0" y="0"/>
              <a:ext cx="8495100" cy="1490269"/>
              <a:chOff x="0" y="0"/>
              <a:chExt cx="1678045" cy="294374"/>
            </a:xfrm>
          </p:grpSpPr>
          <p:sp>
            <p:nvSpPr>
              <p:cNvPr id="17" name="Freeform 17"/>
              <p:cNvSpPr/>
              <p:nvPr/>
            </p:nvSpPr>
            <p:spPr>
              <a:xfrm>
                <a:off x="0" y="0"/>
                <a:ext cx="1678044" cy="294374"/>
              </a:xfrm>
              <a:custGeom>
                <a:avLst/>
                <a:gdLst/>
                <a:ahLst/>
                <a:cxnLst/>
                <a:rect l="l" t="t" r="r" b="b"/>
                <a:pathLst>
                  <a:path w="1678044" h="294374">
                    <a:moveTo>
                      <a:pt x="61971" y="0"/>
                    </a:moveTo>
                    <a:lnTo>
                      <a:pt x="1616073" y="0"/>
                    </a:lnTo>
                    <a:cubicBezTo>
                      <a:pt x="1650299" y="0"/>
                      <a:pt x="1678044" y="27745"/>
                      <a:pt x="1678044" y="61971"/>
                    </a:cubicBezTo>
                    <a:lnTo>
                      <a:pt x="1678044" y="232403"/>
                    </a:lnTo>
                    <a:cubicBezTo>
                      <a:pt x="1678044" y="248839"/>
                      <a:pt x="1671515" y="264601"/>
                      <a:pt x="1659894" y="276223"/>
                    </a:cubicBezTo>
                    <a:cubicBezTo>
                      <a:pt x="1648272" y="287845"/>
                      <a:pt x="1632509" y="294374"/>
                      <a:pt x="1616073" y="294374"/>
                    </a:cubicBezTo>
                    <a:lnTo>
                      <a:pt x="61971" y="294374"/>
                    </a:lnTo>
                    <a:cubicBezTo>
                      <a:pt x="45535" y="294374"/>
                      <a:pt x="29773" y="287845"/>
                      <a:pt x="18151" y="276223"/>
                    </a:cubicBezTo>
                    <a:cubicBezTo>
                      <a:pt x="6529" y="264601"/>
                      <a:pt x="0" y="248839"/>
                      <a:pt x="0" y="232403"/>
                    </a:cubicBezTo>
                    <a:lnTo>
                      <a:pt x="0" y="61971"/>
                    </a:lnTo>
                    <a:cubicBezTo>
                      <a:pt x="0" y="45535"/>
                      <a:pt x="6529" y="29773"/>
                      <a:pt x="18151" y="18151"/>
                    </a:cubicBezTo>
                    <a:cubicBezTo>
                      <a:pt x="29773" y="6529"/>
                      <a:pt x="45535" y="0"/>
                      <a:pt x="61971" y="0"/>
                    </a:cubicBezTo>
                    <a:close/>
                  </a:path>
                </a:pathLst>
              </a:custGeom>
              <a:solidFill>
                <a:srgbClr val="FFFFFF"/>
              </a:solidFill>
            </p:spPr>
            <p:txBody>
              <a:bodyPr/>
              <a:lstStyle/>
              <a:p>
                <a:endParaRPr lang="en-CA"/>
              </a:p>
            </p:txBody>
          </p:sp>
          <p:sp>
            <p:nvSpPr>
              <p:cNvPr id="18" name="TextBox 18"/>
              <p:cNvSpPr txBox="1"/>
              <p:nvPr/>
            </p:nvSpPr>
            <p:spPr>
              <a:xfrm>
                <a:off x="0" y="-47625"/>
                <a:ext cx="1678045" cy="341999"/>
              </a:xfrm>
              <a:prstGeom prst="rect">
                <a:avLst/>
              </a:prstGeom>
            </p:spPr>
            <p:txBody>
              <a:bodyPr lIns="50800" tIns="50800" rIns="50800" bIns="50800" rtlCol="0" anchor="ctr"/>
              <a:lstStyle/>
              <a:p>
                <a:pPr algn="ctr">
                  <a:lnSpc>
                    <a:spcPts val="2430"/>
                  </a:lnSpc>
                </a:pPr>
                <a:endParaRPr/>
              </a:p>
            </p:txBody>
          </p:sp>
        </p:grpSp>
        <p:sp>
          <p:nvSpPr>
            <p:cNvPr id="19" name="Freeform 19"/>
            <p:cNvSpPr/>
            <p:nvPr/>
          </p:nvSpPr>
          <p:spPr>
            <a:xfrm>
              <a:off x="514509" y="106298"/>
              <a:ext cx="7843301" cy="1277674"/>
            </a:xfrm>
            <a:custGeom>
              <a:avLst/>
              <a:gdLst/>
              <a:ahLst/>
              <a:cxnLst/>
              <a:rect l="l" t="t" r="r" b="b"/>
              <a:pathLst>
                <a:path w="7843301" h="1277674">
                  <a:moveTo>
                    <a:pt x="0" y="0"/>
                  </a:moveTo>
                  <a:lnTo>
                    <a:pt x="7843301" y="0"/>
                  </a:lnTo>
                  <a:lnTo>
                    <a:pt x="7843301" y="1277674"/>
                  </a:lnTo>
                  <a:lnTo>
                    <a:pt x="0" y="1277674"/>
                  </a:lnTo>
                  <a:lnTo>
                    <a:pt x="0" y="0"/>
                  </a:lnTo>
                  <a:close/>
                </a:path>
              </a:pathLst>
            </a:custGeom>
            <a:blipFill>
              <a:blip r:embed="rId10"/>
              <a:stretch>
                <a:fillRect t="-465" b="-465"/>
              </a:stretch>
            </a:blipFill>
          </p:spPr>
          <p:txBody>
            <a:bodyPr/>
            <a:lstStyle/>
            <a:p>
              <a:endParaRPr lang="en-CA"/>
            </a:p>
          </p:txBody>
        </p:sp>
      </p:gr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solidFill>
          <a:srgbClr val="72CFB8"/>
        </a:solidFill>
        <a:effectLst/>
      </p:bgPr>
    </p:bg>
    <p:spTree>
      <p:nvGrpSpPr>
        <p:cNvPr id="1" name=""/>
        <p:cNvGrpSpPr/>
        <p:nvPr/>
      </p:nvGrpSpPr>
      <p:grpSpPr>
        <a:xfrm>
          <a:off x="0" y="0"/>
          <a:ext cx="0" cy="0"/>
          <a:chOff x="0" y="0"/>
          <a:chExt cx="0" cy="0"/>
        </a:xfrm>
      </p:grpSpPr>
      <p:grpSp>
        <p:nvGrpSpPr>
          <p:cNvPr id="2" name="Group 2"/>
          <p:cNvGrpSpPr/>
          <p:nvPr/>
        </p:nvGrpSpPr>
        <p:grpSpPr>
          <a:xfrm>
            <a:off x="1257300" y="504825"/>
            <a:ext cx="15773400" cy="2031208"/>
            <a:chOff x="0" y="0"/>
            <a:chExt cx="21031200" cy="2708277"/>
          </a:xfrm>
        </p:grpSpPr>
        <p:sp>
          <p:nvSpPr>
            <p:cNvPr id="3" name="Freeform 3"/>
            <p:cNvSpPr/>
            <p:nvPr/>
          </p:nvSpPr>
          <p:spPr>
            <a:xfrm>
              <a:off x="0" y="0"/>
              <a:ext cx="21031200" cy="2708277"/>
            </a:xfrm>
            <a:custGeom>
              <a:avLst/>
              <a:gdLst/>
              <a:ahLst/>
              <a:cxnLst/>
              <a:rect l="l" t="t" r="r" b="b"/>
              <a:pathLst>
                <a:path w="21031200" h="2708277">
                  <a:moveTo>
                    <a:pt x="0" y="0"/>
                  </a:moveTo>
                  <a:lnTo>
                    <a:pt x="21031200" y="0"/>
                  </a:lnTo>
                  <a:lnTo>
                    <a:pt x="21031200" y="2708277"/>
                  </a:lnTo>
                  <a:lnTo>
                    <a:pt x="0" y="2708277"/>
                  </a:lnTo>
                  <a:close/>
                </a:path>
              </a:pathLst>
            </a:custGeom>
            <a:solidFill>
              <a:srgbClr val="000000">
                <a:alpha val="0"/>
              </a:srgbClr>
            </a:solidFill>
          </p:spPr>
          <p:txBody>
            <a:bodyPr/>
            <a:lstStyle/>
            <a:p>
              <a:endParaRPr lang="en-CA"/>
            </a:p>
          </p:txBody>
        </p:sp>
        <p:sp>
          <p:nvSpPr>
            <p:cNvPr id="4" name="TextBox 4"/>
            <p:cNvSpPr txBox="1"/>
            <p:nvPr/>
          </p:nvSpPr>
          <p:spPr>
            <a:xfrm>
              <a:off x="0" y="-57150"/>
              <a:ext cx="21031200" cy="2765427"/>
            </a:xfrm>
            <a:prstGeom prst="rect">
              <a:avLst/>
            </a:prstGeom>
          </p:spPr>
          <p:txBody>
            <a:bodyPr lIns="0" tIns="0" rIns="0" bIns="0" rtlCol="0" anchor="ctr"/>
            <a:lstStyle/>
            <a:p>
              <a:pPr algn="l">
                <a:lnSpc>
                  <a:spcPts val="7128"/>
                </a:lnSpc>
              </a:pPr>
              <a:r>
                <a:rPr lang="en-US" sz="6600" b="1">
                  <a:solidFill>
                    <a:srgbClr val="761D8F"/>
                  </a:solidFill>
                  <a:latin typeface="Arial Bold"/>
                  <a:ea typeface="Arial Bold"/>
                  <a:cs typeface="Arial Bold"/>
                  <a:sym typeface="Arial Bold"/>
                </a:rPr>
                <a:t>Questions? Voici où aller :</a:t>
              </a:r>
            </a:p>
          </p:txBody>
        </p:sp>
      </p:grpSp>
      <p:sp>
        <p:nvSpPr>
          <p:cNvPr id="5" name="TextBox 5"/>
          <p:cNvSpPr txBox="1"/>
          <p:nvPr/>
        </p:nvSpPr>
        <p:spPr>
          <a:xfrm>
            <a:off x="1257300" y="2671763"/>
            <a:ext cx="10121181" cy="4102608"/>
          </a:xfrm>
          <a:prstGeom prst="rect">
            <a:avLst/>
          </a:prstGeom>
        </p:spPr>
        <p:txBody>
          <a:bodyPr lIns="0" tIns="0" rIns="0" bIns="0" rtlCol="0" anchor="t">
            <a:spAutoFit/>
          </a:bodyPr>
          <a:lstStyle/>
          <a:p>
            <a:pPr marL="886777" lvl="2" indent="-295592" algn="l">
              <a:lnSpc>
                <a:spcPts val="4536"/>
              </a:lnSpc>
              <a:buFont typeface="Arial"/>
              <a:buChar char="⚬"/>
            </a:pPr>
            <a:r>
              <a:rPr lang="en-US" sz="4200">
                <a:solidFill>
                  <a:srgbClr val="D64243"/>
                </a:solidFill>
                <a:latin typeface="Arial"/>
                <a:ea typeface="Arial"/>
                <a:cs typeface="Arial"/>
                <a:sym typeface="Arial"/>
              </a:rPr>
              <a:t>Coordonnées de l’enseignant</a:t>
            </a:r>
          </a:p>
          <a:p>
            <a:pPr marL="886777" lvl="2" indent="-295592" algn="l">
              <a:lnSpc>
                <a:spcPts val="4536"/>
              </a:lnSpc>
              <a:buFont typeface="Arial"/>
              <a:buChar char="⚬"/>
            </a:pPr>
            <a:r>
              <a:rPr lang="en-US" sz="4200">
                <a:solidFill>
                  <a:srgbClr val="D64243"/>
                </a:solidFill>
                <a:latin typeface="Arial"/>
                <a:ea typeface="Arial"/>
                <a:cs typeface="Arial"/>
                <a:sym typeface="Arial"/>
              </a:rPr>
              <a:t>Coordonnées du bureau de santé</a:t>
            </a:r>
          </a:p>
          <a:p>
            <a:pPr marL="886777" lvl="2" indent="-295592" algn="l">
              <a:lnSpc>
                <a:spcPts val="4536"/>
              </a:lnSpc>
              <a:buFont typeface="Arial"/>
              <a:buChar char="⚬"/>
            </a:pPr>
            <a:r>
              <a:rPr lang="en-US" sz="4200">
                <a:solidFill>
                  <a:srgbClr val="000000"/>
                </a:solidFill>
                <a:latin typeface="Arial"/>
                <a:ea typeface="Arial"/>
                <a:cs typeface="Arial"/>
                <a:sym typeface="Arial"/>
              </a:rPr>
              <a:t>Jeunesse, J’écoute @ 1-800-668-6868</a:t>
            </a:r>
          </a:p>
          <a:p>
            <a:pPr marL="886777" lvl="2" indent="-295592" algn="l">
              <a:lnSpc>
                <a:spcPts val="4536"/>
              </a:lnSpc>
              <a:buFont typeface="Arial"/>
              <a:buChar char="⚬"/>
            </a:pPr>
            <a:r>
              <a:rPr lang="en-US" sz="4200">
                <a:solidFill>
                  <a:srgbClr val="000000"/>
                </a:solidFill>
                <a:latin typeface="Arial"/>
                <a:ea typeface="Arial"/>
                <a:cs typeface="Arial"/>
                <a:sym typeface="Arial"/>
              </a:rPr>
              <a:t>Programme de santé mentale et de consommation de substances de RNAO au mhsu@RNAO.ca </a:t>
            </a:r>
          </a:p>
          <a:p>
            <a:pPr marL="886777" lvl="2" indent="-295592" algn="l">
              <a:lnSpc>
                <a:spcPts val="4536"/>
              </a:lnSpc>
            </a:pPr>
            <a:endParaRPr lang="en-US" sz="4200">
              <a:solidFill>
                <a:srgbClr val="000000"/>
              </a:solidFill>
              <a:latin typeface="Arial"/>
              <a:ea typeface="Arial"/>
              <a:cs typeface="Arial"/>
              <a:sym typeface="Arial"/>
            </a:endParaRPr>
          </a:p>
        </p:txBody>
      </p:sp>
      <p:grpSp>
        <p:nvGrpSpPr>
          <p:cNvPr id="6" name="Group 6"/>
          <p:cNvGrpSpPr/>
          <p:nvPr/>
        </p:nvGrpSpPr>
        <p:grpSpPr>
          <a:xfrm>
            <a:off x="2312066" y="6434595"/>
            <a:ext cx="15773400" cy="2111532"/>
            <a:chOff x="0" y="0"/>
            <a:chExt cx="21031200" cy="2815376"/>
          </a:xfrm>
        </p:grpSpPr>
        <p:sp>
          <p:nvSpPr>
            <p:cNvPr id="7" name="Freeform 7"/>
            <p:cNvSpPr/>
            <p:nvPr/>
          </p:nvSpPr>
          <p:spPr>
            <a:xfrm>
              <a:off x="0" y="0"/>
              <a:ext cx="21031200" cy="2815376"/>
            </a:xfrm>
            <a:custGeom>
              <a:avLst/>
              <a:gdLst/>
              <a:ahLst/>
              <a:cxnLst/>
              <a:rect l="l" t="t" r="r" b="b"/>
              <a:pathLst>
                <a:path w="21031200" h="2815376">
                  <a:moveTo>
                    <a:pt x="0" y="0"/>
                  </a:moveTo>
                  <a:lnTo>
                    <a:pt x="21031200" y="0"/>
                  </a:lnTo>
                  <a:lnTo>
                    <a:pt x="21031200" y="2815376"/>
                  </a:lnTo>
                  <a:lnTo>
                    <a:pt x="0" y="2815376"/>
                  </a:lnTo>
                  <a:close/>
                </a:path>
              </a:pathLst>
            </a:custGeom>
            <a:solidFill>
              <a:srgbClr val="000000">
                <a:alpha val="0"/>
              </a:srgbClr>
            </a:solidFill>
          </p:spPr>
          <p:txBody>
            <a:bodyPr/>
            <a:lstStyle/>
            <a:p>
              <a:endParaRPr lang="en-CA"/>
            </a:p>
          </p:txBody>
        </p:sp>
        <p:sp>
          <p:nvSpPr>
            <p:cNvPr id="8" name="TextBox 8"/>
            <p:cNvSpPr txBox="1"/>
            <p:nvPr/>
          </p:nvSpPr>
          <p:spPr>
            <a:xfrm>
              <a:off x="0" y="104775"/>
              <a:ext cx="21031200" cy="2710601"/>
            </a:xfrm>
            <a:prstGeom prst="rect">
              <a:avLst/>
            </a:prstGeom>
          </p:spPr>
          <p:txBody>
            <a:bodyPr lIns="0" tIns="0" rIns="0" bIns="0" rtlCol="0" anchor="ctr"/>
            <a:lstStyle/>
            <a:p>
              <a:pPr algn="l">
                <a:lnSpc>
                  <a:spcPts val="10799"/>
                </a:lnSpc>
              </a:pPr>
              <a:r>
                <a:rPr lang="en-US" sz="9999">
                  <a:solidFill>
                    <a:srgbClr val="145D94"/>
                  </a:solidFill>
                  <a:latin typeface="More Sugar"/>
                  <a:ea typeface="More Sugar"/>
                  <a:cs typeface="More Sugar"/>
                  <a:sym typeface="More Sugar"/>
                </a:rPr>
                <a:t>Merci!</a:t>
              </a:r>
            </a:p>
          </p:txBody>
        </p:sp>
      </p:grpSp>
      <p:sp>
        <p:nvSpPr>
          <p:cNvPr id="9" name="Freeform 9"/>
          <p:cNvSpPr/>
          <p:nvPr/>
        </p:nvSpPr>
        <p:spPr>
          <a:xfrm>
            <a:off x="11675588" y="1660000"/>
            <a:ext cx="6228078" cy="8155817"/>
          </a:xfrm>
          <a:custGeom>
            <a:avLst/>
            <a:gdLst/>
            <a:ahLst/>
            <a:cxnLst/>
            <a:rect l="l" t="t" r="r" b="b"/>
            <a:pathLst>
              <a:path w="6228078" h="8155817">
                <a:moveTo>
                  <a:pt x="0" y="0"/>
                </a:moveTo>
                <a:lnTo>
                  <a:pt x="6228078" y="0"/>
                </a:lnTo>
                <a:lnTo>
                  <a:pt x="6228078" y="8155817"/>
                </a:lnTo>
                <a:lnTo>
                  <a:pt x="0" y="8155817"/>
                </a:lnTo>
                <a:lnTo>
                  <a:pt x="0" y="0"/>
                </a:lnTo>
                <a:close/>
              </a:path>
            </a:pathLst>
          </a:custGeom>
          <a:blipFill>
            <a:blip r:embed="rId2">
              <a:extLst>
                <a:ext uri="{96DAC541-7B7A-43D3-8B79-37D633B846F1}">
                  <asvg:svgBlip xmlns:asvg="http://schemas.microsoft.com/office/drawing/2016/SVG/main" r:embed="rId3"/>
                </a:ext>
              </a:extLst>
            </a:blip>
            <a:stretch>
              <a:fillRect l="-195" r="-195"/>
            </a:stretch>
          </a:blipFill>
        </p:spPr>
        <p:txBody>
          <a:bodyPr/>
          <a:lstStyle/>
          <a:p>
            <a:endParaRPr lang="en-CA"/>
          </a:p>
        </p:txBody>
      </p:sp>
      <p:grpSp>
        <p:nvGrpSpPr>
          <p:cNvPr id="10" name="Group 10"/>
          <p:cNvGrpSpPr/>
          <p:nvPr/>
        </p:nvGrpSpPr>
        <p:grpSpPr>
          <a:xfrm>
            <a:off x="257931" y="8950548"/>
            <a:ext cx="6371325" cy="1117702"/>
            <a:chOff x="0" y="0"/>
            <a:chExt cx="8495100" cy="1490269"/>
          </a:xfrm>
        </p:grpSpPr>
        <p:grpSp>
          <p:nvGrpSpPr>
            <p:cNvPr id="11" name="Group 11"/>
            <p:cNvGrpSpPr/>
            <p:nvPr/>
          </p:nvGrpSpPr>
          <p:grpSpPr>
            <a:xfrm>
              <a:off x="0" y="0"/>
              <a:ext cx="8495100" cy="1490269"/>
              <a:chOff x="0" y="0"/>
              <a:chExt cx="1678045" cy="294374"/>
            </a:xfrm>
          </p:grpSpPr>
          <p:sp>
            <p:nvSpPr>
              <p:cNvPr id="12" name="Freeform 12"/>
              <p:cNvSpPr/>
              <p:nvPr/>
            </p:nvSpPr>
            <p:spPr>
              <a:xfrm>
                <a:off x="0" y="0"/>
                <a:ext cx="1678044" cy="294374"/>
              </a:xfrm>
              <a:custGeom>
                <a:avLst/>
                <a:gdLst/>
                <a:ahLst/>
                <a:cxnLst/>
                <a:rect l="l" t="t" r="r" b="b"/>
                <a:pathLst>
                  <a:path w="1678044" h="294374">
                    <a:moveTo>
                      <a:pt x="61971" y="0"/>
                    </a:moveTo>
                    <a:lnTo>
                      <a:pt x="1616073" y="0"/>
                    </a:lnTo>
                    <a:cubicBezTo>
                      <a:pt x="1650299" y="0"/>
                      <a:pt x="1678044" y="27745"/>
                      <a:pt x="1678044" y="61971"/>
                    </a:cubicBezTo>
                    <a:lnTo>
                      <a:pt x="1678044" y="232403"/>
                    </a:lnTo>
                    <a:cubicBezTo>
                      <a:pt x="1678044" y="248839"/>
                      <a:pt x="1671515" y="264601"/>
                      <a:pt x="1659894" y="276223"/>
                    </a:cubicBezTo>
                    <a:cubicBezTo>
                      <a:pt x="1648272" y="287845"/>
                      <a:pt x="1632509" y="294374"/>
                      <a:pt x="1616073" y="294374"/>
                    </a:cubicBezTo>
                    <a:lnTo>
                      <a:pt x="61971" y="294374"/>
                    </a:lnTo>
                    <a:cubicBezTo>
                      <a:pt x="45535" y="294374"/>
                      <a:pt x="29773" y="287845"/>
                      <a:pt x="18151" y="276223"/>
                    </a:cubicBezTo>
                    <a:cubicBezTo>
                      <a:pt x="6529" y="264601"/>
                      <a:pt x="0" y="248839"/>
                      <a:pt x="0" y="232403"/>
                    </a:cubicBezTo>
                    <a:lnTo>
                      <a:pt x="0" y="61971"/>
                    </a:lnTo>
                    <a:cubicBezTo>
                      <a:pt x="0" y="45535"/>
                      <a:pt x="6529" y="29773"/>
                      <a:pt x="18151" y="18151"/>
                    </a:cubicBezTo>
                    <a:cubicBezTo>
                      <a:pt x="29773" y="6529"/>
                      <a:pt x="45535" y="0"/>
                      <a:pt x="61971" y="0"/>
                    </a:cubicBezTo>
                    <a:close/>
                  </a:path>
                </a:pathLst>
              </a:custGeom>
              <a:solidFill>
                <a:srgbClr val="FFFFFF"/>
              </a:solidFill>
            </p:spPr>
            <p:txBody>
              <a:bodyPr/>
              <a:lstStyle/>
              <a:p>
                <a:endParaRPr lang="en-CA"/>
              </a:p>
            </p:txBody>
          </p:sp>
          <p:sp>
            <p:nvSpPr>
              <p:cNvPr id="13" name="TextBox 13"/>
              <p:cNvSpPr txBox="1"/>
              <p:nvPr/>
            </p:nvSpPr>
            <p:spPr>
              <a:xfrm>
                <a:off x="0" y="-47625"/>
                <a:ext cx="1678045" cy="341999"/>
              </a:xfrm>
              <a:prstGeom prst="rect">
                <a:avLst/>
              </a:prstGeom>
            </p:spPr>
            <p:txBody>
              <a:bodyPr lIns="50800" tIns="50800" rIns="50800" bIns="50800" rtlCol="0" anchor="ctr"/>
              <a:lstStyle/>
              <a:p>
                <a:pPr algn="ctr">
                  <a:lnSpc>
                    <a:spcPts val="2430"/>
                  </a:lnSpc>
                </a:pPr>
                <a:endParaRPr/>
              </a:p>
            </p:txBody>
          </p:sp>
        </p:grpSp>
        <p:sp>
          <p:nvSpPr>
            <p:cNvPr id="14" name="Freeform 14"/>
            <p:cNvSpPr/>
            <p:nvPr/>
          </p:nvSpPr>
          <p:spPr>
            <a:xfrm>
              <a:off x="514509" y="106298"/>
              <a:ext cx="7843301" cy="1277674"/>
            </a:xfrm>
            <a:custGeom>
              <a:avLst/>
              <a:gdLst/>
              <a:ahLst/>
              <a:cxnLst/>
              <a:rect l="l" t="t" r="r" b="b"/>
              <a:pathLst>
                <a:path w="7843301" h="1277674">
                  <a:moveTo>
                    <a:pt x="0" y="0"/>
                  </a:moveTo>
                  <a:lnTo>
                    <a:pt x="7843301" y="0"/>
                  </a:lnTo>
                  <a:lnTo>
                    <a:pt x="7843301" y="1277674"/>
                  </a:lnTo>
                  <a:lnTo>
                    <a:pt x="0" y="1277674"/>
                  </a:lnTo>
                  <a:lnTo>
                    <a:pt x="0" y="0"/>
                  </a:lnTo>
                  <a:close/>
                </a:path>
              </a:pathLst>
            </a:custGeom>
            <a:blipFill>
              <a:blip r:embed="rId4"/>
              <a:stretch>
                <a:fillRect t="-465" b="-465"/>
              </a:stretch>
            </a:blipFill>
          </p:spPr>
          <p:txBody>
            <a:bodyPr/>
            <a:lstStyle/>
            <a:p>
              <a:endParaRPr lang="en-CA"/>
            </a:p>
          </p:txBody>
        </p:sp>
      </p:gr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24384000" cy="13716000"/>
          </a:xfrm>
        </p:grpSpPr>
        <p:sp>
          <p:nvSpPr>
            <p:cNvPr id="3" name="Freeform 3" descr="A close-up of a couple of hands  Description automatically generated"/>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lnTo>
                    <a:pt x="0" y="0"/>
                  </a:lnTo>
                  <a:close/>
                </a:path>
              </a:pathLst>
            </a:custGeom>
            <a:blipFill>
              <a:blip r:embed="rId2"/>
              <a:stretch>
                <a:fillRect/>
              </a:stretch>
            </a:blipFill>
          </p:spPr>
          <p:txBody>
            <a:bodyPr/>
            <a:lstStyle/>
            <a:p>
              <a:endParaRPr lang="en-CA"/>
            </a:p>
          </p:txBody>
        </p:sp>
      </p:grpSp>
      <p:sp>
        <p:nvSpPr>
          <p:cNvPr id="4" name="Freeform 4"/>
          <p:cNvSpPr/>
          <p:nvPr/>
        </p:nvSpPr>
        <p:spPr>
          <a:xfrm>
            <a:off x="0" y="-110613"/>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CA"/>
          </a:p>
        </p:txBody>
      </p:sp>
      <p:sp>
        <p:nvSpPr>
          <p:cNvPr id="5" name="TextBox 5"/>
          <p:cNvSpPr txBox="1"/>
          <p:nvPr/>
        </p:nvSpPr>
        <p:spPr>
          <a:xfrm>
            <a:off x="4133782" y="4348934"/>
            <a:ext cx="10020435" cy="1897856"/>
          </a:xfrm>
          <a:prstGeom prst="rect">
            <a:avLst/>
          </a:prstGeom>
        </p:spPr>
        <p:txBody>
          <a:bodyPr lIns="0" tIns="0" rIns="0" bIns="0" rtlCol="0" anchor="t">
            <a:spAutoFit/>
          </a:bodyPr>
          <a:lstStyle/>
          <a:p>
            <a:pPr algn="ctr">
              <a:lnSpc>
                <a:spcPts val="9600"/>
              </a:lnSpc>
            </a:pPr>
            <a:r>
              <a:rPr lang="en-US" sz="15000" b="1">
                <a:solidFill>
                  <a:srgbClr val="761D8F"/>
                </a:solidFill>
                <a:latin typeface="Arial Bold"/>
                <a:ea typeface="Arial Bold"/>
                <a:cs typeface="Arial Bold"/>
                <a:sym typeface="Arial Bold"/>
              </a:rPr>
              <a:t>Merci</a:t>
            </a:r>
          </a:p>
        </p:txBody>
      </p:sp>
      <p:grpSp>
        <p:nvGrpSpPr>
          <p:cNvPr id="6" name="Group 6"/>
          <p:cNvGrpSpPr/>
          <p:nvPr/>
        </p:nvGrpSpPr>
        <p:grpSpPr>
          <a:xfrm>
            <a:off x="5958337" y="8900946"/>
            <a:ext cx="6371325" cy="1117702"/>
            <a:chOff x="0" y="0"/>
            <a:chExt cx="8495100" cy="1490269"/>
          </a:xfrm>
        </p:grpSpPr>
        <p:grpSp>
          <p:nvGrpSpPr>
            <p:cNvPr id="7" name="Group 7"/>
            <p:cNvGrpSpPr/>
            <p:nvPr/>
          </p:nvGrpSpPr>
          <p:grpSpPr>
            <a:xfrm>
              <a:off x="0" y="0"/>
              <a:ext cx="8495100" cy="1490269"/>
              <a:chOff x="0" y="0"/>
              <a:chExt cx="1678045" cy="294374"/>
            </a:xfrm>
          </p:grpSpPr>
          <p:sp>
            <p:nvSpPr>
              <p:cNvPr id="8" name="Freeform 8"/>
              <p:cNvSpPr/>
              <p:nvPr/>
            </p:nvSpPr>
            <p:spPr>
              <a:xfrm>
                <a:off x="0" y="0"/>
                <a:ext cx="1678044" cy="294374"/>
              </a:xfrm>
              <a:custGeom>
                <a:avLst/>
                <a:gdLst/>
                <a:ahLst/>
                <a:cxnLst/>
                <a:rect l="l" t="t" r="r" b="b"/>
                <a:pathLst>
                  <a:path w="1678044" h="294374">
                    <a:moveTo>
                      <a:pt x="61971" y="0"/>
                    </a:moveTo>
                    <a:lnTo>
                      <a:pt x="1616073" y="0"/>
                    </a:lnTo>
                    <a:cubicBezTo>
                      <a:pt x="1650299" y="0"/>
                      <a:pt x="1678044" y="27745"/>
                      <a:pt x="1678044" y="61971"/>
                    </a:cubicBezTo>
                    <a:lnTo>
                      <a:pt x="1678044" y="232403"/>
                    </a:lnTo>
                    <a:cubicBezTo>
                      <a:pt x="1678044" y="248839"/>
                      <a:pt x="1671515" y="264601"/>
                      <a:pt x="1659894" y="276223"/>
                    </a:cubicBezTo>
                    <a:cubicBezTo>
                      <a:pt x="1648272" y="287845"/>
                      <a:pt x="1632509" y="294374"/>
                      <a:pt x="1616073" y="294374"/>
                    </a:cubicBezTo>
                    <a:lnTo>
                      <a:pt x="61971" y="294374"/>
                    </a:lnTo>
                    <a:cubicBezTo>
                      <a:pt x="45535" y="294374"/>
                      <a:pt x="29773" y="287845"/>
                      <a:pt x="18151" y="276223"/>
                    </a:cubicBezTo>
                    <a:cubicBezTo>
                      <a:pt x="6529" y="264601"/>
                      <a:pt x="0" y="248839"/>
                      <a:pt x="0" y="232403"/>
                    </a:cubicBezTo>
                    <a:lnTo>
                      <a:pt x="0" y="61971"/>
                    </a:lnTo>
                    <a:cubicBezTo>
                      <a:pt x="0" y="45535"/>
                      <a:pt x="6529" y="29773"/>
                      <a:pt x="18151" y="18151"/>
                    </a:cubicBezTo>
                    <a:cubicBezTo>
                      <a:pt x="29773" y="6529"/>
                      <a:pt x="45535" y="0"/>
                      <a:pt x="61971" y="0"/>
                    </a:cubicBezTo>
                    <a:close/>
                  </a:path>
                </a:pathLst>
              </a:custGeom>
              <a:solidFill>
                <a:srgbClr val="FFFFFF"/>
              </a:solidFill>
            </p:spPr>
            <p:txBody>
              <a:bodyPr/>
              <a:lstStyle/>
              <a:p>
                <a:endParaRPr lang="en-CA"/>
              </a:p>
            </p:txBody>
          </p:sp>
          <p:sp>
            <p:nvSpPr>
              <p:cNvPr id="9" name="TextBox 9"/>
              <p:cNvSpPr txBox="1"/>
              <p:nvPr/>
            </p:nvSpPr>
            <p:spPr>
              <a:xfrm>
                <a:off x="0" y="-47625"/>
                <a:ext cx="1678045" cy="341999"/>
              </a:xfrm>
              <a:prstGeom prst="rect">
                <a:avLst/>
              </a:prstGeom>
            </p:spPr>
            <p:txBody>
              <a:bodyPr lIns="50800" tIns="50800" rIns="50800" bIns="50800" rtlCol="0" anchor="ctr"/>
              <a:lstStyle/>
              <a:p>
                <a:pPr algn="ctr">
                  <a:lnSpc>
                    <a:spcPts val="2430"/>
                  </a:lnSpc>
                </a:pPr>
                <a:endParaRPr/>
              </a:p>
            </p:txBody>
          </p:sp>
        </p:grpSp>
        <p:sp>
          <p:nvSpPr>
            <p:cNvPr id="10" name="Freeform 10"/>
            <p:cNvSpPr/>
            <p:nvPr/>
          </p:nvSpPr>
          <p:spPr>
            <a:xfrm>
              <a:off x="514509" y="106298"/>
              <a:ext cx="7843301" cy="1277674"/>
            </a:xfrm>
            <a:custGeom>
              <a:avLst/>
              <a:gdLst/>
              <a:ahLst/>
              <a:cxnLst/>
              <a:rect l="l" t="t" r="r" b="b"/>
              <a:pathLst>
                <a:path w="7843301" h="1277674">
                  <a:moveTo>
                    <a:pt x="0" y="0"/>
                  </a:moveTo>
                  <a:lnTo>
                    <a:pt x="7843301" y="0"/>
                  </a:lnTo>
                  <a:lnTo>
                    <a:pt x="7843301" y="1277674"/>
                  </a:lnTo>
                  <a:lnTo>
                    <a:pt x="0" y="1277674"/>
                  </a:lnTo>
                  <a:lnTo>
                    <a:pt x="0" y="0"/>
                  </a:lnTo>
                  <a:close/>
                </a:path>
              </a:pathLst>
            </a:custGeom>
            <a:blipFill>
              <a:blip r:embed="rId5"/>
              <a:stretch>
                <a:fillRect t="-465" b="-465"/>
              </a:stretch>
            </a:blipFill>
          </p:spPr>
          <p:txBody>
            <a:bodyPr/>
            <a:lstStyle/>
            <a:p>
              <a:endParaRPr lang="en-CA"/>
            </a:p>
          </p:txBody>
        </p:sp>
      </p:gr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24384000" cy="13716000"/>
          </a:xfrm>
        </p:grpSpPr>
        <p:sp>
          <p:nvSpPr>
            <p:cNvPr id="3" name="Freeform 3" descr="A close-up of a couple of hands  Description automatically generated"/>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lnTo>
                    <a:pt x="0" y="0"/>
                  </a:lnTo>
                  <a:close/>
                </a:path>
              </a:pathLst>
            </a:custGeom>
            <a:blipFill>
              <a:blip r:embed="rId2"/>
              <a:stretch>
                <a:fillRect/>
              </a:stretch>
            </a:blipFill>
          </p:spPr>
          <p:txBody>
            <a:bodyPr/>
            <a:lstStyle/>
            <a:p>
              <a:endParaRPr lang="en-CA"/>
            </a:p>
          </p:txBody>
        </p:sp>
      </p:grpSp>
      <p:sp>
        <p:nvSpPr>
          <p:cNvPr id="4" name="Freeform 4"/>
          <p:cNvSpPr/>
          <p:nvPr/>
        </p:nvSpPr>
        <p:spPr>
          <a:xfrm>
            <a:off x="0" y="-110613"/>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CA"/>
          </a:p>
        </p:txBody>
      </p:sp>
      <p:sp>
        <p:nvSpPr>
          <p:cNvPr id="5" name="TextBox 5"/>
          <p:cNvSpPr txBox="1"/>
          <p:nvPr/>
        </p:nvSpPr>
        <p:spPr>
          <a:xfrm>
            <a:off x="3993489" y="3644110"/>
            <a:ext cx="10301023" cy="2603499"/>
          </a:xfrm>
          <a:prstGeom prst="rect">
            <a:avLst/>
          </a:prstGeom>
        </p:spPr>
        <p:txBody>
          <a:bodyPr lIns="0" tIns="0" rIns="0" bIns="0" rtlCol="0" anchor="t">
            <a:spAutoFit/>
          </a:bodyPr>
          <a:lstStyle/>
          <a:p>
            <a:pPr algn="ctr">
              <a:lnSpc>
                <a:spcPts val="9199"/>
              </a:lnSpc>
            </a:pPr>
            <a:r>
              <a:rPr lang="en-US" sz="9999" b="1">
                <a:solidFill>
                  <a:srgbClr val="761D8F"/>
                </a:solidFill>
                <a:latin typeface="Arial Bold"/>
                <a:ea typeface="Arial Bold"/>
                <a:cs typeface="Arial Bold"/>
                <a:sym typeface="Arial Bold"/>
              </a:rPr>
              <a:t>C’est l’heure de la pause!</a:t>
            </a:r>
          </a:p>
        </p:txBody>
      </p:sp>
      <p:grpSp>
        <p:nvGrpSpPr>
          <p:cNvPr id="6" name="Group 6"/>
          <p:cNvGrpSpPr/>
          <p:nvPr/>
        </p:nvGrpSpPr>
        <p:grpSpPr>
          <a:xfrm>
            <a:off x="5958337" y="8900946"/>
            <a:ext cx="6371325" cy="1117702"/>
            <a:chOff x="0" y="0"/>
            <a:chExt cx="8495100" cy="1490269"/>
          </a:xfrm>
        </p:grpSpPr>
        <p:grpSp>
          <p:nvGrpSpPr>
            <p:cNvPr id="7" name="Group 7"/>
            <p:cNvGrpSpPr/>
            <p:nvPr/>
          </p:nvGrpSpPr>
          <p:grpSpPr>
            <a:xfrm>
              <a:off x="0" y="0"/>
              <a:ext cx="8495100" cy="1490269"/>
              <a:chOff x="0" y="0"/>
              <a:chExt cx="1678045" cy="294374"/>
            </a:xfrm>
          </p:grpSpPr>
          <p:sp>
            <p:nvSpPr>
              <p:cNvPr id="8" name="Freeform 8"/>
              <p:cNvSpPr/>
              <p:nvPr/>
            </p:nvSpPr>
            <p:spPr>
              <a:xfrm>
                <a:off x="0" y="0"/>
                <a:ext cx="1678044" cy="294374"/>
              </a:xfrm>
              <a:custGeom>
                <a:avLst/>
                <a:gdLst/>
                <a:ahLst/>
                <a:cxnLst/>
                <a:rect l="l" t="t" r="r" b="b"/>
                <a:pathLst>
                  <a:path w="1678044" h="294374">
                    <a:moveTo>
                      <a:pt x="61971" y="0"/>
                    </a:moveTo>
                    <a:lnTo>
                      <a:pt x="1616073" y="0"/>
                    </a:lnTo>
                    <a:cubicBezTo>
                      <a:pt x="1650299" y="0"/>
                      <a:pt x="1678044" y="27745"/>
                      <a:pt x="1678044" y="61971"/>
                    </a:cubicBezTo>
                    <a:lnTo>
                      <a:pt x="1678044" y="232403"/>
                    </a:lnTo>
                    <a:cubicBezTo>
                      <a:pt x="1678044" y="248839"/>
                      <a:pt x="1671515" y="264601"/>
                      <a:pt x="1659894" y="276223"/>
                    </a:cubicBezTo>
                    <a:cubicBezTo>
                      <a:pt x="1648272" y="287845"/>
                      <a:pt x="1632509" y="294374"/>
                      <a:pt x="1616073" y="294374"/>
                    </a:cubicBezTo>
                    <a:lnTo>
                      <a:pt x="61971" y="294374"/>
                    </a:lnTo>
                    <a:cubicBezTo>
                      <a:pt x="45535" y="294374"/>
                      <a:pt x="29773" y="287845"/>
                      <a:pt x="18151" y="276223"/>
                    </a:cubicBezTo>
                    <a:cubicBezTo>
                      <a:pt x="6529" y="264601"/>
                      <a:pt x="0" y="248839"/>
                      <a:pt x="0" y="232403"/>
                    </a:cubicBezTo>
                    <a:lnTo>
                      <a:pt x="0" y="61971"/>
                    </a:lnTo>
                    <a:cubicBezTo>
                      <a:pt x="0" y="45535"/>
                      <a:pt x="6529" y="29773"/>
                      <a:pt x="18151" y="18151"/>
                    </a:cubicBezTo>
                    <a:cubicBezTo>
                      <a:pt x="29773" y="6529"/>
                      <a:pt x="45535" y="0"/>
                      <a:pt x="61971" y="0"/>
                    </a:cubicBezTo>
                    <a:close/>
                  </a:path>
                </a:pathLst>
              </a:custGeom>
              <a:solidFill>
                <a:srgbClr val="FFFFFF"/>
              </a:solidFill>
            </p:spPr>
            <p:txBody>
              <a:bodyPr/>
              <a:lstStyle/>
              <a:p>
                <a:endParaRPr lang="en-CA"/>
              </a:p>
            </p:txBody>
          </p:sp>
          <p:sp>
            <p:nvSpPr>
              <p:cNvPr id="9" name="TextBox 9"/>
              <p:cNvSpPr txBox="1"/>
              <p:nvPr/>
            </p:nvSpPr>
            <p:spPr>
              <a:xfrm>
                <a:off x="0" y="-47625"/>
                <a:ext cx="1678045" cy="341999"/>
              </a:xfrm>
              <a:prstGeom prst="rect">
                <a:avLst/>
              </a:prstGeom>
            </p:spPr>
            <p:txBody>
              <a:bodyPr lIns="50800" tIns="50800" rIns="50800" bIns="50800" rtlCol="0" anchor="ctr"/>
              <a:lstStyle/>
              <a:p>
                <a:pPr algn="ctr">
                  <a:lnSpc>
                    <a:spcPts val="2430"/>
                  </a:lnSpc>
                </a:pPr>
                <a:endParaRPr/>
              </a:p>
            </p:txBody>
          </p:sp>
        </p:grpSp>
        <p:sp>
          <p:nvSpPr>
            <p:cNvPr id="10" name="Freeform 10"/>
            <p:cNvSpPr/>
            <p:nvPr/>
          </p:nvSpPr>
          <p:spPr>
            <a:xfrm>
              <a:off x="514509" y="106298"/>
              <a:ext cx="7843301" cy="1277674"/>
            </a:xfrm>
            <a:custGeom>
              <a:avLst/>
              <a:gdLst/>
              <a:ahLst/>
              <a:cxnLst/>
              <a:rect l="l" t="t" r="r" b="b"/>
              <a:pathLst>
                <a:path w="7843301" h="1277674">
                  <a:moveTo>
                    <a:pt x="0" y="0"/>
                  </a:moveTo>
                  <a:lnTo>
                    <a:pt x="7843301" y="0"/>
                  </a:lnTo>
                  <a:lnTo>
                    <a:pt x="7843301" y="1277674"/>
                  </a:lnTo>
                  <a:lnTo>
                    <a:pt x="0" y="1277674"/>
                  </a:lnTo>
                  <a:lnTo>
                    <a:pt x="0" y="0"/>
                  </a:lnTo>
                  <a:close/>
                </a:path>
              </a:pathLst>
            </a:custGeom>
            <a:blipFill>
              <a:blip r:embed="rId5"/>
              <a:stretch>
                <a:fillRect t="-465" b="-465"/>
              </a:stretch>
            </a:blipFill>
          </p:spPr>
          <p:txBody>
            <a:bodyPr/>
            <a:lstStyle/>
            <a:p>
              <a:endParaRPr lang="en-CA"/>
            </a:p>
          </p:txBody>
        </p:sp>
      </p:gr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gradFill rotWithShape="1">
          <a:gsLst>
            <a:gs pos="0">
              <a:srgbClr val="004AAD">
                <a:alpha val="100000"/>
              </a:srgbClr>
            </a:gs>
            <a:gs pos="100000">
              <a:srgbClr val="CB6CE6">
                <a:alpha val="100000"/>
              </a:srgbClr>
            </a:gs>
          </a:gsLst>
          <a:lin ang="0"/>
        </a:gradFill>
        <a:effectLst/>
      </p:bgPr>
    </p:bg>
    <p:spTree>
      <p:nvGrpSpPr>
        <p:cNvPr id="1" name=""/>
        <p:cNvGrpSpPr/>
        <p:nvPr/>
      </p:nvGrpSpPr>
      <p:grpSpPr>
        <a:xfrm>
          <a:off x="0" y="0"/>
          <a:ext cx="0" cy="0"/>
          <a:chOff x="0" y="0"/>
          <a:chExt cx="0" cy="0"/>
        </a:xfrm>
      </p:grpSpPr>
      <p:grpSp>
        <p:nvGrpSpPr>
          <p:cNvPr id="2" name="Group 2"/>
          <p:cNvGrpSpPr/>
          <p:nvPr/>
        </p:nvGrpSpPr>
        <p:grpSpPr>
          <a:xfrm>
            <a:off x="10401300" y="1807650"/>
            <a:ext cx="15773400" cy="2031208"/>
            <a:chOff x="0" y="0"/>
            <a:chExt cx="21031200" cy="2708278"/>
          </a:xfrm>
        </p:grpSpPr>
        <p:sp>
          <p:nvSpPr>
            <p:cNvPr id="3" name="Freeform 3"/>
            <p:cNvSpPr/>
            <p:nvPr/>
          </p:nvSpPr>
          <p:spPr>
            <a:xfrm>
              <a:off x="0" y="0"/>
              <a:ext cx="21031200" cy="2708278"/>
            </a:xfrm>
            <a:custGeom>
              <a:avLst/>
              <a:gdLst/>
              <a:ahLst/>
              <a:cxnLst/>
              <a:rect l="l" t="t" r="r" b="b"/>
              <a:pathLst>
                <a:path w="21031200" h="2708278">
                  <a:moveTo>
                    <a:pt x="0" y="0"/>
                  </a:moveTo>
                  <a:lnTo>
                    <a:pt x="21031200" y="0"/>
                  </a:lnTo>
                  <a:lnTo>
                    <a:pt x="21031200" y="2708278"/>
                  </a:lnTo>
                  <a:lnTo>
                    <a:pt x="0" y="2708278"/>
                  </a:lnTo>
                  <a:close/>
                </a:path>
              </a:pathLst>
            </a:custGeom>
            <a:solidFill>
              <a:srgbClr val="000000">
                <a:alpha val="0"/>
              </a:srgbClr>
            </a:solidFill>
          </p:spPr>
          <p:txBody>
            <a:bodyPr/>
            <a:lstStyle/>
            <a:p>
              <a:endParaRPr lang="en-CA"/>
            </a:p>
          </p:txBody>
        </p:sp>
        <p:sp>
          <p:nvSpPr>
            <p:cNvPr id="4" name="TextBox 4"/>
            <p:cNvSpPr txBox="1"/>
            <p:nvPr/>
          </p:nvSpPr>
          <p:spPr>
            <a:xfrm>
              <a:off x="0" y="-76200"/>
              <a:ext cx="21031200" cy="2784478"/>
            </a:xfrm>
            <a:prstGeom prst="rect">
              <a:avLst/>
            </a:prstGeom>
          </p:spPr>
          <p:txBody>
            <a:bodyPr lIns="0" tIns="0" rIns="0" bIns="0" rtlCol="0" anchor="ctr"/>
            <a:lstStyle/>
            <a:p>
              <a:pPr algn="l">
                <a:lnSpc>
                  <a:spcPts val="7342"/>
                </a:lnSpc>
              </a:pPr>
              <a:r>
                <a:rPr lang="en-US" sz="6600" b="1">
                  <a:solidFill>
                    <a:srgbClr val="FFFFFF"/>
                  </a:solidFill>
                  <a:latin typeface="Arial Bold"/>
                  <a:ea typeface="Arial Bold"/>
                  <a:cs typeface="Arial Bold"/>
                  <a:sym typeface="Arial Bold"/>
                </a:rPr>
                <a:t>Activité brise-glace</a:t>
              </a:r>
            </a:p>
          </p:txBody>
        </p:sp>
      </p:grpSp>
      <p:grpSp>
        <p:nvGrpSpPr>
          <p:cNvPr id="5" name="Group 5"/>
          <p:cNvGrpSpPr/>
          <p:nvPr/>
        </p:nvGrpSpPr>
        <p:grpSpPr>
          <a:xfrm>
            <a:off x="549710" y="769186"/>
            <a:ext cx="9700742" cy="7486648"/>
            <a:chOff x="0" y="0"/>
            <a:chExt cx="12934323" cy="9982197"/>
          </a:xfrm>
        </p:grpSpPr>
        <p:sp>
          <p:nvSpPr>
            <p:cNvPr id="6" name="Freeform 6"/>
            <p:cNvSpPr/>
            <p:nvPr/>
          </p:nvSpPr>
          <p:spPr>
            <a:xfrm>
              <a:off x="158750" y="158750"/>
              <a:ext cx="12616815" cy="9664700"/>
            </a:xfrm>
            <a:custGeom>
              <a:avLst/>
              <a:gdLst/>
              <a:ahLst/>
              <a:cxnLst/>
              <a:rect l="l" t="t" r="r" b="b"/>
              <a:pathLst>
                <a:path w="12616815" h="9664700">
                  <a:moveTo>
                    <a:pt x="0" y="0"/>
                  </a:moveTo>
                  <a:lnTo>
                    <a:pt x="12616815" y="0"/>
                  </a:lnTo>
                  <a:lnTo>
                    <a:pt x="12616815" y="9664700"/>
                  </a:lnTo>
                  <a:lnTo>
                    <a:pt x="0" y="9664700"/>
                  </a:lnTo>
                  <a:lnTo>
                    <a:pt x="0" y="0"/>
                  </a:lnTo>
                  <a:close/>
                </a:path>
              </a:pathLst>
            </a:custGeom>
            <a:blipFill>
              <a:blip r:embed="rId3"/>
              <a:stretch>
                <a:fillRect l="-2745" t="-1642" r="-2745" b="-1642"/>
              </a:stretch>
            </a:blipFill>
          </p:spPr>
          <p:txBody>
            <a:bodyPr/>
            <a:lstStyle/>
            <a:p>
              <a:endParaRPr lang="en-CA"/>
            </a:p>
          </p:txBody>
        </p:sp>
        <p:sp>
          <p:nvSpPr>
            <p:cNvPr id="7" name="Freeform 7"/>
            <p:cNvSpPr/>
            <p:nvPr/>
          </p:nvSpPr>
          <p:spPr>
            <a:xfrm>
              <a:off x="0" y="0"/>
              <a:ext cx="12934315" cy="9982200"/>
            </a:xfrm>
            <a:custGeom>
              <a:avLst/>
              <a:gdLst/>
              <a:ahLst/>
              <a:cxnLst/>
              <a:rect l="l" t="t" r="r" b="b"/>
              <a:pathLst>
                <a:path w="12934315" h="9982200">
                  <a:moveTo>
                    <a:pt x="158750" y="0"/>
                  </a:moveTo>
                  <a:lnTo>
                    <a:pt x="12775565" y="0"/>
                  </a:lnTo>
                  <a:cubicBezTo>
                    <a:pt x="12863195" y="0"/>
                    <a:pt x="12934315" y="71120"/>
                    <a:pt x="12934315" y="158750"/>
                  </a:cubicBezTo>
                  <a:lnTo>
                    <a:pt x="12934315" y="9823450"/>
                  </a:lnTo>
                  <a:cubicBezTo>
                    <a:pt x="12934315" y="9911080"/>
                    <a:pt x="12863195" y="9982200"/>
                    <a:pt x="12775565" y="9982200"/>
                  </a:cubicBezTo>
                  <a:lnTo>
                    <a:pt x="158750" y="9982200"/>
                  </a:lnTo>
                  <a:cubicBezTo>
                    <a:pt x="71120" y="9982200"/>
                    <a:pt x="0" y="9911080"/>
                    <a:pt x="0" y="9823450"/>
                  </a:cubicBezTo>
                  <a:lnTo>
                    <a:pt x="0" y="158750"/>
                  </a:lnTo>
                  <a:cubicBezTo>
                    <a:pt x="0" y="71120"/>
                    <a:pt x="71120" y="0"/>
                    <a:pt x="158750" y="0"/>
                  </a:cubicBezTo>
                  <a:moveTo>
                    <a:pt x="158750" y="317500"/>
                  </a:moveTo>
                  <a:lnTo>
                    <a:pt x="158750" y="158750"/>
                  </a:lnTo>
                  <a:lnTo>
                    <a:pt x="317500" y="158750"/>
                  </a:lnTo>
                  <a:lnTo>
                    <a:pt x="317500" y="9823450"/>
                  </a:lnTo>
                  <a:lnTo>
                    <a:pt x="158750" y="9823450"/>
                  </a:lnTo>
                  <a:lnTo>
                    <a:pt x="158750" y="9664700"/>
                  </a:lnTo>
                  <a:lnTo>
                    <a:pt x="12775565" y="9664700"/>
                  </a:lnTo>
                  <a:lnTo>
                    <a:pt x="12775565" y="9823450"/>
                  </a:lnTo>
                  <a:lnTo>
                    <a:pt x="12616815" y="9823450"/>
                  </a:lnTo>
                  <a:lnTo>
                    <a:pt x="12616815" y="158750"/>
                  </a:lnTo>
                  <a:lnTo>
                    <a:pt x="12775565" y="158750"/>
                  </a:lnTo>
                  <a:lnTo>
                    <a:pt x="12775565" y="317500"/>
                  </a:lnTo>
                  <a:lnTo>
                    <a:pt x="158750" y="317500"/>
                  </a:lnTo>
                  <a:close/>
                </a:path>
              </a:pathLst>
            </a:custGeom>
            <a:solidFill>
              <a:srgbClr val="F05360"/>
            </a:solidFill>
          </p:spPr>
          <p:txBody>
            <a:bodyPr/>
            <a:lstStyle/>
            <a:p>
              <a:endParaRPr lang="en-CA"/>
            </a:p>
          </p:txBody>
        </p:sp>
      </p:grpSp>
      <p:sp>
        <p:nvSpPr>
          <p:cNvPr id="8" name="Freeform 8"/>
          <p:cNvSpPr/>
          <p:nvPr/>
        </p:nvSpPr>
        <p:spPr>
          <a:xfrm>
            <a:off x="6358652" y="4062049"/>
            <a:ext cx="11929348" cy="6224951"/>
          </a:xfrm>
          <a:custGeom>
            <a:avLst/>
            <a:gdLst/>
            <a:ahLst/>
            <a:cxnLst/>
            <a:rect l="l" t="t" r="r" b="b"/>
            <a:pathLst>
              <a:path w="11929348" h="6224951">
                <a:moveTo>
                  <a:pt x="0" y="0"/>
                </a:moveTo>
                <a:lnTo>
                  <a:pt x="11929348" y="0"/>
                </a:lnTo>
                <a:lnTo>
                  <a:pt x="11929348" y="6224951"/>
                </a:lnTo>
                <a:lnTo>
                  <a:pt x="0" y="6224951"/>
                </a:lnTo>
                <a:lnTo>
                  <a:pt x="0" y="0"/>
                </a:lnTo>
                <a:close/>
              </a:path>
            </a:pathLst>
          </a:custGeom>
          <a:blipFill>
            <a:blip r:embed="rId4">
              <a:extLst>
                <a:ext uri="{96DAC541-7B7A-43D3-8B79-37D633B846F1}">
                  <asvg:svgBlip xmlns:asvg="http://schemas.microsoft.com/office/drawing/2016/SVG/main" r:embed="rId5"/>
                </a:ext>
              </a:extLst>
            </a:blip>
            <a:stretch>
              <a:fillRect t="-12" b="-12"/>
            </a:stretch>
          </a:blipFill>
        </p:spPr>
        <p:txBody>
          <a:bodyPr/>
          <a:lstStyle/>
          <a:p>
            <a:endParaRPr lang="en-CA"/>
          </a:p>
        </p:txBody>
      </p:sp>
      <p:grpSp>
        <p:nvGrpSpPr>
          <p:cNvPr id="9" name="Group 9"/>
          <p:cNvGrpSpPr/>
          <p:nvPr/>
        </p:nvGrpSpPr>
        <p:grpSpPr>
          <a:xfrm>
            <a:off x="245594" y="9499516"/>
            <a:ext cx="2177173" cy="599121"/>
            <a:chOff x="0" y="0"/>
            <a:chExt cx="2902897" cy="798828"/>
          </a:xfrm>
        </p:grpSpPr>
        <p:sp>
          <p:nvSpPr>
            <p:cNvPr id="10" name="Freeform 10"/>
            <p:cNvSpPr/>
            <p:nvPr/>
          </p:nvSpPr>
          <p:spPr>
            <a:xfrm>
              <a:off x="0" y="0"/>
              <a:ext cx="2902839" cy="798830"/>
            </a:xfrm>
            <a:custGeom>
              <a:avLst/>
              <a:gdLst/>
              <a:ahLst/>
              <a:cxnLst/>
              <a:rect l="l" t="t" r="r" b="b"/>
              <a:pathLst>
                <a:path w="2902839" h="798830">
                  <a:moveTo>
                    <a:pt x="0" y="0"/>
                  </a:moveTo>
                  <a:lnTo>
                    <a:pt x="2902839" y="0"/>
                  </a:lnTo>
                  <a:lnTo>
                    <a:pt x="2902839" y="798830"/>
                  </a:lnTo>
                  <a:lnTo>
                    <a:pt x="0" y="798830"/>
                  </a:lnTo>
                  <a:lnTo>
                    <a:pt x="0" y="0"/>
                  </a:lnTo>
                  <a:close/>
                </a:path>
              </a:pathLst>
            </a:custGeom>
            <a:blipFill>
              <a:blip r:embed="rId6"/>
              <a:stretch>
                <a:fillRect t="-132" r="-2" b="-132"/>
              </a:stretch>
            </a:blipFill>
          </p:spPr>
          <p:txBody>
            <a:bodyPr/>
            <a:lstStyle/>
            <a:p>
              <a:endParaRPr lang="en-CA"/>
            </a:p>
          </p:txBody>
        </p:sp>
      </p:grpSp>
      <p:sp>
        <p:nvSpPr>
          <p:cNvPr id="11" name="Freeform 11"/>
          <p:cNvSpPr/>
          <p:nvPr/>
        </p:nvSpPr>
        <p:spPr>
          <a:xfrm>
            <a:off x="12570033" y="8755879"/>
            <a:ext cx="5249557" cy="1531121"/>
          </a:xfrm>
          <a:custGeom>
            <a:avLst/>
            <a:gdLst/>
            <a:ahLst/>
            <a:cxnLst/>
            <a:rect l="l" t="t" r="r" b="b"/>
            <a:pathLst>
              <a:path w="5249557" h="1531121">
                <a:moveTo>
                  <a:pt x="0" y="0"/>
                </a:moveTo>
                <a:lnTo>
                  <a:pt x="5249557" y="0"/>
                </a:lnTo>
                <a:lnTo>
                  <a:pt x="5249557" y="1531121"/>
                </a:lnTo>
                <a:lnTo>
                  <a:pt x="0" y="1531121"/>
                </a:lnTo>
                <a:lnTo>
                  <a:pt x="0" y="0"/>
                </a:lnTo>
                <a:close/>
              </a:path>
            </a:pathLst>
          </a:custGeom>
          <a:blipFill>
            <a:blip r:embed="rId7"/>
            <a:stretch>
              <a:fillRect/>
            </a:stretch>
          </a:blipFill>
        </p:spPr>
        <p:txBody>
          <a:bodyPr/>
          <a:lstStyle/>
          <a:p>
            <a:endParaRPr lang="en-CA"/>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CA"/>
          </a:p>
        </p:txBody>
      </p:sp>
      <p:sp>
        <p:nvSpPr>
          <p:cNvPr id="3" name="TextBox 3"/>
          <p:cNvSpPr txBox="1"/>
          <p:nvPr/>
        </p:nvSpPr>
        <p:spPr>
          <a:xfrm>
            <a:off x="7216664" y="3252830"/>
            <a:ext cx="10138502" cy="5662821"/>
          </a:xfrm>
          <a:prstGeom prst="rect">
            <a:avLst/>
          </a:prstGeom>
        </p:spPr>
        <p:txBody>
          <a:bodyPr lIns="0" tIns="0" rIns="0" bIns="0" rtlCol="0" anchor="t">
            <a:spAutoFit/>
          </a:bodyPr>
          <a:lstStyle/>
          <a:p>
            <a:pPr algn="l">
              <a:lnSpc>
                <a:spcPts val="3240"/>
              </a:lnSpc>
            </a:pPr>
            <a:endParaRPr/>
          </a:p>
          <a:p>
            <a:pPr marL="485616" lvl="2" indent="-161872" algn="l">
              <a:lnSpc>
                <a:spcPts val="3240"/>
              </a:lnSpc>
              <a:buFont typeface="Arial"/>
              <a:buChar char="⚬"/>
            </a:pPr>
            <a:r>
              <a:rPr lang="en-US" sz="2000">
                <a:solidFill>
                  <a:srgbClr val="000000"/>
                </a:solidFill>
                <a:latin typeface="Merriweather Sans Light"/>
                <a:ea typeface="Merriweather Sans Light"/>
                <a:cs typeface="Merriweather Sans Light"/>
                <a:sym typeface="Merriweather Sans Light"/>
              </a:rPr>
              <a:t>Un programme novateur, basé sur les pairs et fondé sur des principes pour la participation des jeunes</a:t>
            </a:r>
          </a:p>
          <a:p>
            <a:pPr marL="485616" lvl="2" indent="-161872" algn="l">
              <a:lnSpc>
                <a:spcPts val="3240"/>
              </a:lnSpc>
            </a:pPr>
            <a:endParaRPr lang="en-US" sz="2000">
              <a:solidFill>
                <a:srgbClr val="000000"/>
              </a:solidFill>
              <a:latin typeface="Merriweather Sans Light"/>
              <a:ea typeface="Merriweather Sans Light"/>
              <a:cs typeface="Merriweather Sans Light"/>
              <a:sym typeface="Merriweather Sans Light"/>
            </a:endParaRPr>
          </a:p>
          <a:p>
            <a:pPr marL="485616" lvl="2" indent="-161872" algn="l">
              <a:lnSpc>
                <a:spcPts val="3240"/>
              </a:lnSpc>
              <a:buFont typeface="Arial"/>
              <a:buChar char="⚬"/>
            </a:pPr>
            <a:r>
              <a:rPr lang="en-US" sz="2000">
                <a:solidFill>
                  <a:srgbClr val="000000"/>
                </a:solidFill>
                <a:latin typeface="Merriweather Sans Light"/>
                <a:ea typeface="Merriweather Sans Light"/>
                <a:cs typeface="Merriweather Sans Light"/>
                <a:sym typeface="Merriweather Sans Light"/>
              </a:rPr>
              <a:t>Conçu pour aider les jeunes à acquérir les connaissances et les compétences dont ils ont besoin pour faire face aux problèmes de santé mentale et de consommation de substances.</a:t>
            </a:r>
          </a:p>
          <a:p>
            <a:pPr marL="485616" lvl="2" indent="-161872" algn="l">
              <a:lnSpc>
                <a:spcPts val="3240"/>
              </a:lnSpc>
            </a:pPr>
            <a:endParaRPr lang="en-US" sz="2000">
              <a:solidFill>
                <a:srgbClr val="000000"/>
              </a:solidFill>
              <a:latin typeface="Merriweather Sans Light"/>
              <a:ea typeface="Merriweather Sans Light"/>
              <a:cs typeface="Merriweather Sans Light"/>
              <a:sym typeface="Merriweather Sans Light"/>
            </a:endParaRPr>
          </a:p>
          <a:p>
            <a:pPr marL="485616" lvl="2" indent="-161872" algn="l">
              <a:lnSpc>
                <a:spcPts val="3240"/>
              </a:lnSpc>
              <a:buFont typeface="Arial"/>
              <a:buChar char="⚬"/>
            </a:pPr>
            <a:r>
              <a:rPr lang="en-US" sz="2000">
                <a:solidFill>
                  <a:srgbClr val="000000"/>
                </a:solidFill>
                <a:latin typeface="Merriweather Sans Light"/>
                <a:ea typeface="Merriweather Sans Light"/>
                <a:cs typeface="Merriweather Sans Light"/>
                <a:sym typeface="Merriweather Sans Light"/>
              </a:rPr>
              <a:t>Aide les élèves à devenir des leaders et des champions de la santé mentale dans leur école et leur communauté.</a:t>
            </a:r>
          </a:p>
          <a:p>
            <a:pPr marL="485616" lvl="2" indent="-161872" algn="l">
              <a:lnSpc>
                <a:spcPts val="3240"/>
              </a:lnSpc>
            </a:pPr>
            <a:endParaRPr lang="en-US" sz="2000">
              <a:solidFill>
                <a:srgbClr val="000000"/>
              </a:solidFill>
              <a:latin typeface="Merriweather Sans Light"/>
              <a:ea typeface="Merriweather Sans Light"/>
              <a:cs typeface="Merriweather Sans Light"/>
              <a:sym typeface="Merriweather Sans Light"/>
            </a:endParaRPr>
          </a:p>
          <a:p>
            <a:pPr marL="485616" lvl="2" indent="-161872" algn="l">
              <a:lnSpc>
                <a:spcPts val="3240"/>
              </a:lnSpc>
              <a:buFont typeface="Arial"/>
              <a:buChar char="⚬"/>
            </a:pPr>
            <a:r>
              <a:rPr lang="en-US" sz="2000">
                <a:solidFill>
                  <a:srgbClr val="000000"/>
                </a:solidFill>
                <a:latin typeface="Merriweather Sans Light"/>
                <a:ea typeface="Merriweather Sans Light"/>
                <a:cs typeface="Merriweather Sans Light"/>
                <a:sym typeface="Merriweather Sans Light"/>
              </a:rPr>
              <a:t>Partenariat entre l’AIIAO et les réseaux de santé et d’éducation de l’Ontario</a:t>
            </a:r>
          </a:p>
        </p:txBody>
      </p:sp>
      <p:grpSp>
        <p:nvGrpSpPr>
          <p:cNvPr id="4" name="Group 4"/>
          <p:cNvGrpSpPr/>
          <p:nvPr/>
        </p:nvGrpSpPr>
        <p:grpSpPr>
          <a:xfrm>
            <a:off x="957262" y="4161250"/>
            <a:ext cx="4458385" cy="5168487"/>
            <a:chOff x="0" y="0"/>
            <a:chExt cx="5944513" cy="6891316"/>
          </a:xfrm>
        </p:grpSpPr>
        <p:sp>
          <p:nvSpPr>
            <p:cNvPr id="5" name="Freeform 5"/>
            <p:cNvSpPr/>
            <p:nvPr/>
          </p:nvSpPr>
          <p:spPr>
            <a:xfrm>
              <a:off x="95250" y="95250"/>
              <a:ext cx="5753989" cy="6700774"/>
            </a:xfrm>
            <a:custGeom>
              <a:avLst/>
              <a:gdLst/>
              <a:ahLst/>
              <a:cxnLst/>
              <a:rect l="l" t="t" r="r" b="b"/>
              <a:pathLst>
                <a:path w="5753989" h="6700774">
                  <a:moveTo>
                    <a:pt x="0" y="0"/>
                  </a:moveTo>
                  <a:lnTo>
                    <a:pt x="5753989" y="0"/>
                  </a:lnTo>
                  <a:lnTo>
                    <a:pt x="5753989" y="6700774"/>
                  </a:lnTo>
                  <a:lnTo>
                    <a:pt x="0" y="6700774"/>
                  </a:lnTo>
                  <a:lnTo>
                    <a:pt x="0" y="0"/>
                  </a:lnTo>
                  <a:close/>
                </a:path>
              </a:pathLst>
            </a:custGeom>
            <a:blipFill>
              <a:blip r:embed="rId5"/>
              <a:stretch>
                <a:fillRect l="-1655" t="-28856" r="-1655" b="-28857"/>
              </a:stretch>
            </a:blipFill>
          </p:spPr>
          <p:txBody>
            <a:bodyPr/>
            <a:lstStyle/>
            <a:p>
              <a:endParaRPr lang="en-CA"/>
            </a:p>
          </p:txBody>
        </p:sp>
        <p:sp>
          <p:nvSpPr>
            <p:cNvPr id="6" name="Freeform 6"/>
            <p:cNvSpPr/>
            <p:nvPr/>
          </p:nvSpPr>
          <p:spPr>
            <a:xfrm>
              <a:off x="0" y="0"/>
              <a:ext cx="5944489" cy="6891274"/>
            </a:xfrm>
            <a:custGeom>
              <a:avLst/>
              <a:gdLst/>
              <a:ahLst/>
              <a:cxnLst/>
              <a:rect l="l" t="t" r="r" b="b"/>
              <a:pathLst>
                <a:path w="5944489" h="6891274">
                  <a:moveTo>
                    <a:pt x="95250" y="0"/>
                  </a:moveTo>
                  <a:lnTo>
                    <a:pt x="5849239" y="0"/>
                  </a:lnTo>
                  <a:cubicBezTo>
                    <a:pt x="5901817" y="0"/>
                    <a:pt x="5944489" y="42672"/>
                    <a:pt x="5944489" y="95250"/>
                  </a:cubicBezTo>
                  <a:lnTo>
                    <a:pt x="5944489" y="6796024"/>
                  </a:lnTo>
                  <a:cubicBezTo>
                    <a:pt x="5944489" y="6848602"/>
                    <a:pt x="5901817" y="6891274"/>
                    <a:pt x="5849239" y="6891274"/>
                  </a:cubicBezTo>
                  <a:lnTo>
                    <a:pt x="95250" y="6891274"/>
                  </a:lnTo>
                  <a:cubicBezTo>
                    <a:pt x="42672" y="6891274"/>
                    <a:pt x="0" y="6848602"/>
                    <a:pt x="0" y="6796024"/>
                  </a:cubicBezTo>
                  <a:lnTo>
                    <a:pt x="0" y="95250"/>
                  </a:lnTo>
                  <a:cubicBezTo>
                    <a:pt x="0" y="42672"/>
                    <a:pt x="42672" y="0"/>
                    <a:pt x="95250" y="0"/>
                  </a:cubicBezTo>
                  <a:moveTo>
                    <a:pt x="95250" y="190500"/>
                  </a:moveTo>
                  <a:lnTo>
                    <a:pt x="95250" y="95250"/>
                  </a:lnTo>
                  <a:lnTo>
                    <a:pt x="190500" y="95250"/>
                  </a:lnTo>
                  <a:lnTo>
                    <a:pt x="190500" y="6796024"/>
                  </a:lnTo>
                  <a:lnTo>
                    <a:pt x="95250" y="6796024"/>
                  </a:lnTo>
                  <a:lnTo>
                    <a:pt x="95250" y="6700774"/>
                  </a:lnTo>
                  <a:lnTo>
                    <a:pt x="5849239" y="6700774"/>
                  </a:lnTo>
                  <a:lnTo>
                    <a:pt x="5849239" y="6796024"/>
                  </a:lnTo>
                  <a:lnTo>
                    <a:pt x="5753989" y="6796024"/>
                  </a:lnTo>
                  <a:lnTo>
                    <a:pt x="5753989" y="95250"/>
                  </a:lnTo>
                  <a:lnTo>
                    <a:pt x="5849239" y="95250"/>
                  </a:lnTo>
                  <a:lnTo>
                    <a:pt x="5849239" y="190500"/>
                  </a:lnTo>
                  <a:lnTo>
                    <a:pt x="95250" y="190500"/>
                  </a:lnTo>
                  <a:close/>
                </a:path>
              </a:pathLst>
            </a:custGeom>
            <a:solidFill>
              <a:srgbClr val="2CBFBF"/>
            </a:solidFill>
          </p:spPr>
          <p:txBody>
            <a:bodyPr/>
            <a:lstStyle/>
            <a:p>
              <a:endParaRPr lang="en-CA"/>
            </a:p>
          </p:txBody>
        </p:sp>
      </p:grpSp>
      <p:sp>
        <p:nvSpPr>
          <p:cNvPr id="7" name="Freeform 7"/>
          <p:cNvSpPr/>
          <p:nvPr/>
        </p:nvSpPr>
        <p:spPr>
          <a:xfrm>
            <a:off x="12208084" y="9028059"/>
            <a:ext cx="5828159" cy="958256"/>
          </a:xfrm>
          <a:custGeom>
            <a:avLst/>
            <a:gdLst/>
            <a:ahLst/>
            <a:cxnLst/>
            <a:rect l="l" t="t" r="r" b="b"/>
            <a:pathLst>
              <a:path w="5828159" h="958256">
                <a:moveTo>
                  <a:pt x="0" y="0"/>
                </a:moveTo>
                <a:lnTo>
                  <a:pt x="5828159" y="0"/>
                </a:lnTo>
                <a:lnTo>
                  <a:pt x="5828159" y="958256"/>
                </a:lnTo>
                <a:lnTo>
                  <a:pt x="0" y="958256"/>
                </a:lnTo>
                <a:lnTo>
                  <a:pt x="0" y="0"/>
                </a:lnTo>
                <a:close/>
              </a:path>
            </a:pathLst>
          </a:custGeom>
          <a:blipFill>
            <a:blip r:embed="rId6"/>
            <a:stretch>
              <a:fillRect/>
            </a:stretch>
          </a:blipFill>
        </p:spPr>
        <p:txBody>
          <a:bodyPr/>
          <a:lstStyle/>
          <a:p>
            <a:endParaRPr lang="en-CA"/>
          </a:p>
        </p:txBody>
      </p:sp>
      <p:sp>
        <p:nvSpPr>
          <p:cNvPr id="8" name="TextBox 8"/>
          <p:cNvSpPr txBox="1"/>
          <p:nvPr/>
        </p:nvSpPr>
        <p:spPr>
          <a:xfrm>
            <a:off x="617579" y="2277526"/>
            <a:ext cx="5131539" cy="1242536"/>
          </a:xfrm>
          <a:prstGeom prst="rect">
            <a:avLst/>
          </a:prstGeom>
        </p:spPr>
        <p:txBody>
          <a:bodyPr lIns="0" tIns="0" rIns="0" bIns="0" rtlCol="0" anchor="t">
            <a:spAutoFit/>
          </a:bodyPr>
          <a:lstStyle/>
          <a:p>
            <a:pPr algn="ctr">
              <a:lnSpc>
                <a:spcPts val="6300"/>
              </a:lnSpc>
            </a:pPr>
            <a:r>
              <a:rPr lang="en-US" sz="4400" b="1">
                <a:solidFill>
                  <a:srgbClr val="61007D"/>
                </a:solidFill>
                <a:latin typeface="Arial Bold"/>
                <a:ea typeface="Arial Bold"/>
                <a:cs typeface="Arial Bold"/>
                <a:sym typeface="Arial Bold"/>
              </a:rPr>
              <a:t>Qu’est-ce que les JCBE?</a:t>
            </a:r>
          </a:p>
        </p:txBody>
      </p:sp>
      <p:sp>
        <p:nvSpPr>
          <p:cNvPr id="9" name="TextBox 9"/>
          <p:cNvSpPr txBox="1"/>
          <p:nvPr/>
        </p:nvSpPr>
        <p:spPr>
          <a:xfrm>
            <a:off x="6128168" y="1691550"/>
            <a:ext cx="12159832" cy="1828512"/>
          </a:xfrm>
          <a:prstGeom prst="rect">
            <a:avLst/>
          </a:prstGeom>
        </p:spPr>
        <p:txBody>
          <a:bodyPr lIns="0" tIns="0" rIns="0" bIns="0" rtlCol="0" anchor="t">
            <a:spAutoFit/>
          </a:bodyPr>
          <a:lstStyle/>
          <a:p>
            <a:pPr algn="ctr">
              <a:lnSpc>
                <a:spcPts val="9419"/>
              </a:lnSpc>
            </a:pPr>
            <a:r>
              <a:rPr lang="en-US" sz="6600">
                <a:solidFill>
                  <a:srgbClr val="60BB46"/>
                </a:solidFill>
                <a:latin typeface="Bryndan Write"/>
                <a:ea typeface="Bryndan Write"/>
                <a:cs typeface="Bryndan Write"/>
                <a:sym typeface="Bryndan Write"/>
              </a:rPr>
              <a:t>Jeunes champions du bien-être!</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4B5ACBCA25C394EA18DD3174F9C3921" ma:contentTypeVersion="14" ma:contentTypeDescription="Create a new document." ma:contentTypeScope="" ma:versionID="de93dcfa04e2bd7ffde85f81a4934b30">
  <xsd:schema xmlns:xsd="http://www.w3.org/2001/XMLSchema" xmlns:xs="http://www.w3.org/2001/XMLSchema" xmlns:p="http://schemas.microsoft.com/office/2006/metadata/properties" xmlns:ns2="705ff2dd-49f9-417a-a071-82e78a1cc5bc" xmlns:ns3="56452538-b207-461b-8575-f0e4325929ab" targetNamespace="http://schemas.microsoft.com/office/2006/metadata/properties" ma:root="true" ma:fieldsID="f68a51ba65bba0f237086b151d694058" ns2:_="" ns3:_="">
    <xsd:import namespace="705ff2dd-49f9-417a-a071-82e78a1cc5bc"/>
    <xsd:import namespace="56452538-b207-461b-8575-f0e4325929ab"/>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2:MediaLengthInSeconds" minOccurs="0"/>
                <xsd:element ref="ns2:MediaServiceLocation"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05ff2dd-49f9-417a-a071-82e78a1cc5b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b189c22b-285a-48a9-b20e-95edcbc8228a"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Location" ma:index="20" nillable="true" ma:displayName="Location" ma:indexed="true" ma:internalName="MediaServiceLocation" ma:readOnly="true">
      <xsd:simpleType>
        <xsd:restriction base="dms:Text"/>
      </xsd:simpleType>
    </xsd:element>
    <xsd:element name="MediaServiceBillingMetadata" ma:index="21"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6452538-b207-461b-8575-f0e4325929ab"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c927a2b7-9f5a-44f0-af95-def5d600f86c}" ma:internalName="TaxCatchAll" ma:showField="CatchAllData" ma:web="56452538-b207-461b-8575-f0e4325929a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705ff2dd-49f9-417a-a071-82e78a1cc5bc">
      <Terms xmlns="http://schemas.microsoft.com/office/infopath/2007/PartnerControls"/>
    </lcf76f155ced4ddcb4097134ff3c332f>
    <TaxCatchAll xmlns="56452538-b207-461b-8575-f0e4325929ab" xsi:nil="true"/>
  </documentManagement>
</p:properties>
</file>

<file path=customXml/itemProps1.xml><?xml version="1.0" encoding="utf-8"?>
<ds:datastoreItem xmlns:ds="http://schemas.openxmlformats.org/officeDocument/2006/customXml" ds:itemID="{2A7705AB-6A0F-4B4B-B13F-0459B8EE84BF}"/>
</file>

<file path=customXml/itemProps2.xml><?xml version="1.0" encoding="utf-8"?>
<ds:datastoreItem xmlns:ds="http://schemas.openxmlformats.org/officeDocument/2006/customXml" ds:itemID="{F85D60E7-53D4-41E8-83A8-17D0AFA01148}"/>
</file>

<file path=customXml/itemProps3.xml><?xml version="1.0" encoding="utf-8"?>
<ds:datastoreItem xmlns:ds="http://schemas.openxmlformats.org/officeDocument/2006/customXml" ds:itemID="{DD257758-1B5B-4467-98EC-F482430361A7}"/>
</file>

<file path=docProps/app.xml><?xml version="1.0" encoding="utf-8"?>
<Properties xmlns="http://schemas.openxmlformats.org/officeDocument/2006/extended-properties" xmlns:vt="http://schemas.openxmlformats.org/officeDocument/2006/docPropsVTypes">
  <TotalTime>0</TotalTime>
  <Words>17059</Words>
  <Application>Microsoft Office PowerPoint</Application>
  <PresentationFormat>Custom</PresentationFormat>
  <Paragraphs>1750</Paragraphs>
  <Slides>76</Slides>
  <Notes>62</Notes>
  <HiddenSlides>0</HiddenSlides>
  <MMClips>2</MMClips>
  <ScaleCrop>false</ScaleCrop>
  <HeadingPairs>
    <vt:vector size="6" baseType="variant">
      <vt:variant>
        <vt:lpstr>Fonts Used</vt:lpstr>
      </vt:variant>
      <vt:variant>
        <vt:i4>16</vt:i4>
      </vt:variant>
      <vt:variant>
        <vt:lpstr>Theme</vt:lpstr>
      </vt:variant>
      <vt:variant>
        <vt:i4>1</vt:i4>
      </vt:variant>
      <vt:variant>
        <vt:lpstr>Slide Titles</vt:lpstr>
      </vt:variant>
      <vt:variant>
        <vt:i4>76</vt:i4>
      </vt:variant>
    </vt:vector>
  </HeadingPairs>
  <TitlesOfParts>
    <vt:vector size="93" baseType="lpstr">
      <vt:lpstr>Merriweather Sans Light</vt:lpstr>
      <vt:lpstr>More Sugar</vt:lpstr>
      <vt:lpstr>Calibri</vt:lpstr>
      <vt:lpstr>Balloon Extra Bold</vt:lpstr>
      <vt:lpstr>Arial Italics</vt:lpstr>
      <vt:lpstr>FF Providence Sans Bold</vt:lpstr>
      <vt:lpstr>Finger Paint</vt:lpstr>
      <vt:lpstr>Lucidity Condensed</vt:lpstr>
      <vt:lpstr>Wedges</vt:lpstr>
      <vt:lpstr>Arial Bold</vt:lpstr>
      <vt:lpstr>Hitchcut</vt:lpstr>
      <vt:lpstr>Coming Soon</vt:lpstr>
      <vt:lpstr>Lucidity Expand</vt:lpstr>
      <vt:lpstr>Merriweather Bold</vt:lpstr>
      <vt:lpstr>Arial</vt:lpstr>
      <vt:lpstr>Bryndan Write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YWC Champions Training Master Deck - FINAL_FR.pptx</dc:title>
  <dc:creator>Amber Anklesaria</dc:creator>
  <cp:lastModifiedBy>Amber Anklesaria</cp:lastModifiedBy>
  <cp:revision>2</cp:revision>
  <dcterms:created xsi:type="dcterms:W3CDTF">2006-08-16T00:00:00Z</dcterms:created>
  <dcterms:modified xsi:type="dcterms:W3CDTF">2025-08-29T21:03:37Z</dcterms:modified>
  <dc:identifier>DAGxZIRMUVM</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35d6791a-dbb2-45e1-bf58-1d5d26258848_Enabled">
    <vt:lpwstr>true</vt:lpwstr>
  </property>
  <property fmtid="{D5CDD505-2E9C-101B-9397-08002B2CF9AE}" pid="3" name="MSIP_Label_35d6791a-dbb2-45e1-bf58-1d5d26258848_SetDate">
    <vt:lpwstr>2025-08-29T21:03:16Z</vt:lpwstr>
  </property>
  <property fmtid="{D5CDD505-2E9C-101B-9397-08002B2CF9AE}" pid="4" name="MSIP_Label_35d6791a-dbb2-45e1-bf58-1d5d26258848_Method">
    <vt:lpwstr>Standard</vt:lpwstr>
  </property>
  <property fmtid="{D5CDD505-2E9C-101B-9397-08002B2CF9AE}" pid="5" name="MSIP_Label_35d6791a-dbb2-45e1-bf58-1d5d26258848_Name">
    <vt:lpwstr>Internal</vt:lpwstr>
  </property>
  <property fmtid="{D5CDD505-2E9C-101B-9397-08002B2CF9AE}" pid="6" name="MSIP_Label_35d6791a-dbb2-45e1-bf58-1d5d26258848_SiteId">
    <vt:lpwstr>3e4f5fd2-0cd7-4370-9980-93edd35f24eb</vt:lpwstr>
  </property>
  <property fmtid="{D5CDD505-2E9C-101B-9397-08002B2CF9AE}" pid="7" name="MSIP_Label_35d6791a-dbb2-45e1-bf58-1d5d26258848_ActionId">
    <vt:lpwstr>d4b807ed-9dfa-4d1f-aa38-a822e1400d91</vt:lpwstr>
  </property>
  <property fmtid="{D5CDD505-2E9C-101B-9397-08002B2CF9AE}" pid="8" name="MSIP_Label_35d6791a-dbb2-45e1-bf58-1d5d26258848_ContentBits">
    <vt:lpwstr>0</vt:lpwstr>
  </property>
  <property fmtid="{D5CDD505-2E9C-101B-9397-08002B2CF9AE}" pid="9" name="MSIP_Label_35d6791a-dbb2-45e1-bf58-1d5d26258848_Tag">
    <vt:lpwstr>10, 3, 0, 1</vt:lpwstr>
  </property>
  <property fmtid="{D5CDD505-2E9C-101B-9397-08002B2CF9AE}" pid="10" name="MediaServiceImageTags">
    <vt:lpwstr/>
  </property>
  <property fmtid="{D5CDD505-2E9C-101B-9397-08002B2CF9AE}" pid="11" name="ContentTypeId">
    <vt:lpwstr>0x01010004B5ACBCA25C394EA18DD3174F9C3921</vt:lpwstr>
  </property>
</Properties>
</file>