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8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334"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335"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Lst>
  <p:sldSz cx="18288000" cy="10287000"/>
  <p:notesSz cx="6858000" cy="9144000"/>
  <p:embeddedFontLst>
    <p:embeddedFont>
      <p:font typeface="Arial Bold" panose="020B0704020202020204" pitchFamily="34" charset="0"/>
      <p:regular r:id="rId85"/>
      <p:bold r:id="rId86"/>
    </p:embeddedFont>
    <p:embeddedFont>
      <p:font typeface="Arial Italics" panose="020B0604020202020204" charset="0"/>
      <p:regular r:id="rId87"/>
    </p:embeddedFont>
    <p:embeddedFont>
      <p:font typeface="Bryndan Write" panose="020B0604020202020204" charset="0"/>
      <p:regular r:id="rId88"/>
    </p:embeddedFont>
    <p:embeddedFont>
      <p:font typeface="FF Providence Sans Bold" panose="020B0604020202020204" charset="0"/>
      <p:regular r:id="rId89"/>
    </p:embeddedFont>
    <p:embeddedFont>
      <p:font typeface="Hitchcut" panose="020B0604020202020204" charset="0"/>
      <p:regular r:id="rId90"/>
    </p:embeddedFont>
    <p:embeddedFont>
      <p:font typeface="Lucidity Condensed" panose="020B0604020202020204" charset="0"/>
      <p:regular r:id="rId91"/>
    </p:embeddedFont>
    <p:embeddedFont>
      <p:font typeface="Lucidity Expand" panose="020B0604020202020204" charset="-18"/>
      <p:regular r:id="rId92"/>
    </p:embeddedFont>
    <p:embeddedFont>
      <p:font typeface="Merriweather Bold" panose="020B0604020202020204" charset="0"/>
      <p:regular r:id="rId93"/>
      <p:bold r:id="rId94"/>
    </p:embeddedFont>
    <p:embeddedFont>
      <p:font typeface="Merriweather Sans Light" pitchFamily="2" charset="0"/>
      <p:regular r:id="rId95"/>
      <p:italic r:id="rId96"/>
    </p:embeddedFont>
    <p:embeddedFont>
      <p:font typeface="More Sugar" panose="020B0604020202020204" charset="0"/>
      <p:regular r:id="rId9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EE5121-8CBC-62C1-E59D-9FE1FD9D51A7}" v="29" dt="2025-03-12T15:54:17.788"/>
    <p1510:client id="{704002CF-F54B-4B86-8D56-394CCFFE687A}" v="5" dt="2025-03-12T18:33:51.182"/>
    <p1510:client id="{FC2C7BA1-1EE0-4A27-AE2D-A6D6CEC0338D}" v="60" dt="2025-03-12T16:00:10.3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3" d="100"/>
          <a:sy n="73" d="100"/>
        </p:scale>
        <p:origin x="-402" y="1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font" Target="fonts/font5.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microsoft.com/office/2015/10/relationships/revisionInfo" Target="revisionInfo.xml"/><Relationship Id="rId5" Type="http://schemas.openxmlformats.org/officeDocument/2006/relationships/slide" Target="slides/slide1.xml"/><Relationship Id="rId90" Type="http://schemas.openxmlformats.org/officeDocument/2006/relationships/font" Target="fonts/font6.fntdata"/><Relationship Id="rId95" Type="http://schemas.openxmlformats.org/officeDocument/2006/relationships/font" Target="fonts/font11.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font" Target="fonts/font1.fntdata"/><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font" Target="fonts/font4.fntdata"/><Relationship Id="rId91" Type="http://schemas.openxmlformats.org/officeDocument/2006/relationships/font" Target="fonts/font7.fntdata"/><Relationship Id="rId96"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font" Target="fonts/font2.fntdata"/><Relationship Id="rId94" Type="http://schemas.openxmlformats.org/officeDocument/2006/relationships/font" Target="fonts/font10.fntdata"/><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13.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8.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3.fntdata"/><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9.fntdata"/><Relationship Id="rId98" Type="http://schemas.openxmlformats.org/officeDocument/2006/relationships/presProps" Target="presProps.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12.03.2025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Insert Public Health Unit Logo here.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Goals of the program are to:</a:t>
            </a:r>
          </a:p>
          <a:p>
            <a:endParaRPr lang="en-US"/>
          </a:p>
          <a:p>
            <a:r>
              <a:rPr lang="en-US"/>
              <a:t>Promote mental health and wellbeing</a:t>
            </a:r>
          </a:p>
          <a:p>
            <a:r>
              <a:rPr lang="en-US"/>
              <a:t>Acceptance of mental illness</a:t>
            </a:r>
          </a:p>
          <a:p>
            <a:r>
              <a:rPr lang="en-US"/>
              <a:t>Reduce stigma</a:t>
            </a:r>
          </a:p>
          <a:p>
            <a:r>
              <a:rPr lang="en-US"/>
              <a:t>Substance use prevention</a:t>
            </a:r>
          </a:p>
          <a:p>
            <a:r>
              <a:rPr lang="en-US"/>
              <a:t>Increase awareness of in school resources and supports for mental health and wellbeing</a:t>
            </a:r>
          </a:p>
          <a:p>
            <a:endParaRPr lang="en-US"/>
          </a:p>
          <a:p>
            <a:r>
              <a:rPr lang="en-US"/>
              <a:t>11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Sabrina </a:t>
            </a:r>
          </a:p>
          <a:p>
            <a:r>
              <a:rPr lang="en-US"/>
              <a:t>13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sabrina</a:t>
            </a:r>
          </a:p>
          <a:p>
            <a:r>
              <a:rPr lang="en-US"/>
              <a:t>14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Stasia </a:t>
            </a:r>
          </a:p>
          <a:p>
            <a:r>
              <a:rPr lang="en-US"/>
              <a:t>16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Youth champions – plan and lead activities that share knowledge with your peers and promotes positive mental health and substance use health</a:t>
            </a:r>
          </a:p>
          <a:p>
            <a:endParaRPr lang="en-US"/>
          </a:p>
          <a:p>
            <a:endParaRPr lang="en-US"/>
          </a:p>
          <a:p>
            <a:endParaRPr lang="en-US"/>
          </a:p>
          <a:p>
            <a:endParaRPr lang="en-US"/>
          </a:p>
          <a:p>
            <a:r>
              <a:rPr lang="en-US"/>
              <a:t>“Our role as a group is to think about new ideas and ways to promote mental health &amp; well-being in the school or community and make an action plan.” </a:t>
            </a:r>
          </a:p>
          <a:p>
            <a:endParaRPr lang="en-US"/>
          </a:p>
          <a:p>
            <a:r>
              <a:rPr lang="en-US"/>
              <a:t>Student expectations (all of you):</a:t>
            </a:r>
          </a:p>
          <a:p>
            <a:r>
              <a:rPr lang="en-US"/>
              <a:t>Attend a workshop – CONGRATS, you are doing it!</a:t>
            </a:r>
          </a:p>
          <a:p>
            <a:r>
              <a:rPr lang="en-US"/>
              <a:t>Attend group meetings. Your involvement is crucial! You know your peers best and what they need for their wellbeing. We’ll decide on meeting dates, times and frequency (weekly or biweekly) at the end of the workshop. </a:t>
            </a:r>
          </a:p>
          <a:p>
            <a:r>
              <a:rPr lang="en-US"/>
              <a:t>Work together to plan, implement and evaluate at least 1 activity in our school or community. The evaluation doesn’t need to be complicated. It’ll help us see if we reached our desired goal and how we can make it better next time around.</a:t>
            </a:r>
          </a:p>
          <a:p>
            <a:r>
              <a:rPr lang="en-US"/>
              <a:t>You’ll have the option to take on specific roles (ex: photographer, public speaker, decorator, graphic designer, etc.)</a:t>
            </a:r>
          </a:p>
          <a:p>
            <a:endParaRPr lang="en-US"/>
          </a:p>
          <a:p>
            <a:r>
              <a:rPr lang="en-US"/>
              <a:t>Your adult allies will support you to develop ideas and events that you will find fun and that will be most helpful to your own communities. </a:t>
            </a:r>
          </a:p>
          <a:p>
            <a:endParaRPr lang="en-US"/>
          </a:p>
          <a:p>
            <a:r>
              <a:rPr lang="en-US"/>
              <a:t>School Staff Champion / Adult ally:</a:t>
            </a:r>
          </a:p>
          <a:p>
            <a:r>
              <a:rPr lang="en-US"/>
              <a:t>We will help you with action planning and implementing the activities/initiatives.</a:t>
            </a:r>
          </a:p>
          <a:p>
            <a:r>
              <a:rPr lang="en-US"/>
              <a:t>We will help take care of the logistics and get approval of action plans.</a:t>
            </a:r>
          </a:p>
          <a:p>
            <a:r>
              <a:rPr lang="en-US"/>
              <a:t>We will also send meeting reminders and support you between the meeting times.</a:t>
            </a:r>
          </a:p>
          <a:p>
            <a:endParaRPr lang="en-US"/>
          </a:p>
          <a:p>
            <a:r>
              <a:rPr lang="en-US"/>
              <a:t>“I do want to be clear that although we’ll be talking about different types of mental illnesses or symptoms of mental illness, it is NOT your responsibility to diagnose your peers or provide counseling. As Champions in schools, you may be asked by peers for help with their mental health problems, but again, this is not your role. What you can do is share resources and support your peers by helping them find someone to talk to. Your teachers, your guidance counsellors, your principals, and VPs are always there to help students when they need more support. And our school has professionals like CYW (name) and mental health workers (name) to provide support to students when they are in crisis.”</a:t>
            </a:r>
          </a:p>
          <a:p>
            <a:endParaRPr lang="en-US"/>
          </a:p>
          <a:p>
            <a:r>
              <a:rPr lang="en-US"/>
              <a:t>Your role as a Youth Champion is to find ways to promote mentla health and wellbeing in your school environment! </a:t>
            </a:r>
          </a:p>
          <a:p>
            <a:endParaRPr lang="en-US"/>
          </a:p>
          <a:p>
            <a:r>
              <a:rPr lang="en-US"/>
              <a:t>17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Sample Video:  Watch “Promoting Mental Health –Finding a Shared Language” CAMH Health Promotion Resource Centre (Do it. Yourself.) </a:t>
            </a:r>
          </a:p>
          <a:p>
            <a:endParaRPr lang="en-US"/>
          </a:p>
          <a:p>
            <a:r>
              <a:rPr lang="en-US"/>
              <a:t>The video talked about how mental illness and mental health are two separate things, but they also relate to each other. The way they relate to each other is through what is called a continuum. In a continuum, you do not say that a person only has mental illness or only is mentally well. A person can have mental illness, but have it managed and be mentally well. While another person may not have a mental illness, but they may not be able to manage all the stress and pressures of life which puts them in a state where they are not mentally well.</a:t>
            </a:r>
          </a:p>
          <a:p>
            <a:r>
              <a:rPr lang="en-US"/>
              <a:t> </a:t>
            </a:r>
          </a:p>
          <a:p>
            <a:r>
              <a:rPr lang="en-US"/>
              <a:t>Things in our lives, including school can cause stress and anxiety, and this can affect our mental wellness. It is important that we create an environment that supports good mental health for all. </a:t>
            </a:r>
          </a:p>
          <a:p>
            <a:r>
              <a:rPr lang="en-US"/>
              <a:t> </a:t>
            </a:r>
          </a:p>
          <a:p>
            <a:r>
              <a:rPr lang="en-US"/>
              <a:t>Since you spend a lot of your day in school, your involvement with the YWC project will help you learn how you can promote mental wellness in your school. Before you plan activities to promote mental wellness in your school, we need to understand the mental health continuum </a:t>
            </a:r>
          </a:p>
          <a:p>
            <a:endParaRPr lang="en-US"/>
          </a:p>
          <a:p>
            <a:r>
              <a:rPr lang="en-US"/>
              <a:t>19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Mental health and mental illness are not opposing conditions. Someone with a diagnosed mental illness can experience good mental health, while someone without a diagnosed mental illness can experience poor mental health (MHCC, 2009).</a:t>
            </a:r>
          </a:p>
          <a:p>
            <a:endParaRPr lang="en-US"/>
          </a:p>
          <a:p>
            <a:r>
              <a:rPr lang="en-US"/>
              <a:t>Reference:  Mental Health Commission of Canada (MHCC). (n.d.)  Retrieved from: https://mentalhealthcommission.ca </a:t>
            </a:r>
          </a:p>
          <a:p>
            <a:endParaRPr lang="en-US"/>
          </a:p>
          <a:p>
            <a:endParaRPr lang="en-US"/>
          </a:p>
          <a:p>
            <a:r>
              <a:rPr lang="en-US"/>
              <a:t>Mental health is a continuum that is constantly changing. A person can have good or poor mental health, and this can change daily. </a:t>
            </a:r>
          </a:p>
          <a:p>
            <a:endParaRPr lang="en-US"/>
          </a:p>
          <a:p>
            <a:r>
              <a:rPr lang="en-US"/>
              <a:t>Mental health is more than the absence of mental illness. In the video they talked about how mental illness and mental health are two separate things, but they also relate to each other through a continuum.</a:t>
            </a:r>
          </a:p>
          <a:p>
            <a:endParaRPr lang="en-US"/>
          </a:p>
          <a:p>
            <a:r>
              <a:rPr lang="en-US"/>
              <a:t>Each person will fall somewhere on this spectrum and will likely move along the lines of being mentally healthy or unhealthy throughout their lives. Stressors and triggers you encounter during your life will impact where you are located on the scale at that given point in time. For example, a person who has a mental illness, who has great coping strategies and a good support system can also have good mental health.  On the other hand, a person without a mental illness can actually have poor mental health if they are experiencing challenges and stressors that are preventing them from coping.</a:t>
            </a:r>
          </a:p>
          <a:p>
            <a:endParaRPr lang="en-US"/>
          </a:p>
          <a:p>
            <a:r>
              <a:rPr lang="en-US"/>
              <a:t>In a continuum, a person may not have a mental illness but are unable to cope with all the stress and pressures of life which puts them in a state where they are not mentally well. While another person can live with a mental illness and have it managed and be mentally well. Similar to someone with a physical illness, like diabetes. They can manage it with the right supports and treatment, feel well and experience good physical health, despite having an illness. The same is true for someone living with depression. If they have what they need to manage their illness, they may also feel mentally well and experience a good quality of life. That’s why getting treatment and support is essential.</a:t>
            </a:r>
          </a:p>
          <a:p>
            <a:endParaRPr lang="en-US"/>
          </a:p>
          <a:p>
            <a:r>
              <a:rPr lang="en-US"/>
              <a:t>This model shows that we can ALL strive for good mental health.</a:t>
            </a:r>
          </a:p>
          <a:p>
            <a:endParaRPr lang="en-US"/>
          </a:p>
          <a:p>
            <a:r>
              <a:rPr lang="en-US"/>
              <a:t>   </a:t>
            </a:r>
          </a:p>
          <a:p>
            <a:endParaRPr lang="en-US"/>
          </a:p>
          <a:p>
            <a:endParaRPr lang="en-US"/>
          </a:p>
          <a:p>
            <a:r>
              <a:rPr lang="en-US"/>
              <a:t>20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Optional activity before diving into the content: Ask students what mental health means to them and write their answers on a flipchart.</a:t>
            </a:r>
          </a:p>
          <a:p>
            <a:endParaRPr lang="en-US"/>
          </a:p>
          <a:p>
            <a:r>
              <a:rPr lang="en-US"/>
              <a:t>“Mental health is an essential component of health. Each of us has mental health, just as we have physical health. But where physical health refers to our bodies, mental health refers to our thoughts, feelings, behaviours.”</a:t>
            </a:r>
          </a:p>
          <a:p>
            <a:endParaRPr lang="en-US"/>
          </a:p>
          <a:p>
            <a:endParaRPr lang="en-US"/>
          </a:p>
          <a:p>
            <a:r>
              <a:rPr lang="en-US"/>
              <a:t>“Good mental health doesn’t mean you feel happy and confident 100% of the time or that you don’t experience different emotions. You’re in a state where you generally feel good, can cope well with life's challenges and able to function.”</a:t>
            </a:r>
          </a:p>
          <a:p>
            <a:r>
              <a:rPr lang="en-US"/>
              <a:t> </a:t>
            </a:r>
          </a:p>
          <a:p>
            <a:r>
              <a:rPr lang="en-US"/>
              <a:t>“People with good mental health can:</a:t>
            </a:r>
          </a:p>
          <a:p>
            <a:r>
              <a:rPr lang="en-US"/>
              <a:t>make choices and decisions;</a:t>
            </a:r>
          </a:p>
          <a:p>
            <a:r>
              <a:rPr lang="en-US"/>
              <a:t>adapt and cope with daily challenges;</a:t>
            </a:r>
          </a:p>
          <a:p>
            <a:r>
              <a:rPr lang="en-US"/>
              <a:t>know how to recognize, understand and deal with emotions;</a:t>
            </a:r>
          </a:p>
          <a:p>
            <a:r>
              <a:rPr lang="en-US"/>
              <a:t>enjoy life and learn to live "in the moment".</a:t>
            </a:r>
          </a:p>
          <a:p>
            <a:r>
              <a:rPr lang="en-US"/>
              <a:t>know and accept strengths and weaknesses;</a:t>
            </a:r>
          </a:p>
          <a:p>
            <a:r>
              <a:rPr lang="en-US"/>
              <a:t>perform well at school and work;</a:t>
            </a:r>
          </a:p>
          <a:p>
            <a:r>
              <a:rPr lang="en-US"/>
              <a:t>maintain relationships;</a:t>
            </a:r>
          </a:p>
          <a:p>
            <a:r>
              <a:rPr lang="en-US"/>
              <a:t>accept yourself;</a:t>
            </a:r>
          </a:p>
          <a:p>
            <a:r>
              <a:rPr lang="en-US"/>
              <a:t>set realistic goals for yourself.”</a:t>
            </a:r>
          </a:p>
          <a:p>
            <a:r>
              <a:rPr lang="en-US"/>
              <a:t> </a:t>
            </a:r>
          </a:p>
          <a:p>
            <a:r>
              <a:rPr lang="en-US"/>
              <a:t>Mental health: </a:t>
            </a:r>
          </a:p>
          <a:p>
            <a:r>
              <a:rPr lang="en-US"/>
              <a:t>“Mental health is a state of mental well-being that enables people to cope with the stresses of life, realize their abilities, learn well and work well, and contribute to their community,” (WHO, 2022).</a:t>
            </a:r>
          </a:p>
          <a:p>
            <a:endParaRPr lang="en-US"/>
          </a:p>
          <a:p>
            <a:r>
              <a:rPr lang="en-US"/>
              <a:t>Positive Mental Health: Is a state of well-being that allows us to feel, think and act in ways that enhance our ability to enjoy life and deal with the challenges we face – Public Health Agency of Canada, 2018</a:t>
            </a:r>
          </a:p>
          <a:p>
            <a:endParaRPr lang="en-US"/>
          </a:p>
          <a:p>
            <a:r>
              <a:rPr lang="en-US"/>
              <a:t>References:</a:t>
            </a:r>
          </a:p>
          <a:p>
            <a:r>
              <a:rPr lang="en-US"/>
              <a:t>Mental health (World Health Organization, 2025)</a:t>
            </a:r>
          </a:p>
          <a:p>
            <a:endParaRPr lang="en-US"/>
          </a:p>
          <a:p>
            <a:r>
              <a:rPr lang="en-US"/>
              <a:t> </a:t>
            </a:r>
          </a:p>
          <a:p>
            <a:r>
              <a:rPr lang="en-US"/>
              <a:t>21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ALL feel stressed, sad, or worried at times or may struggle, and that’s ok… and normal! This is when you get some support and do a little extra self-care to start feeling well again. Kinda like drinking water, getting some rest, or avoiding spicy foods if you have a stomach ache. It becomes worrisome when your struggles become intense, long lasting and are having a notable impact on your everyday life. This is when you should get extra support from a professional or care provider.”</a:t>
            </a:r>
          </a:p>
          <a:p>
            <a:r>
              <a:rPr lang="en-US"/>
              <a:t> </a:t>
            </a:r>
          </a:p>
          <a:p>
            <a:r>
              <a:rPr lang="en-US"/>
              <a:t>“Mental illness however can affect anyone regardless of your age, gender, income, race, culture, etc.”</a:t>
            </a:r>
          </a:p>
          <a:p>
            <a:r>
              <a:rPr lang="en-US"/>
              <a:t> </a:t>
            </a:r>
          </a:p>
          <a:p>
            <a:r>
              <a:rPr lang="en-US"/>
              <a:t>“Ways that a mental illness can affect a person: </a:t>
            </a:r>
          </a:p>
          <a:p>
            <a:r>
              <a:rPr lang="en-US"/>
              <a:t>Interferes with the person’s ability to do normal social activities or daily tasks, like being with friends, going to school, work. </a:t>
            </a:r>
          </a:p>
          <a:p>
            <a:r>
              <a:rPr lang="en-US"/>
              <a:t>Affects the person’s level of enjoyment – may not enjoy the things that used to bring them joy and happiness. </a:t>
            </a:r>
          </a:p>
          <a:p>
            <a:r>
              <a:rPr lang="en-US"/>
              <a:t>Difficulty coping with challenges of everyday life”</a:t>
            </a:r>
          </a:p>
          <a:p>
            <a:endParaRPr lang="en-US"/>
          </a:p>
          <a:p>
            <a:r>
              <a:rPr lang="en-US"/>
              <a:t> </a:t>
            </a:r>
          </a:p>
          <a:p>
            <a:r>
              <a:rPr lang="en-US"/>
              <a:t>“Mental illnesses are diagnosable by a mental health professional. Some examples include depression, bipolar disorder, anxiety disorders, eating disorders, psychosis, and schizophrenia. Again, mental illness, like physical illness, can be treated effectively. A diagnosis can help the individual get the right treatment.”</a:t>
            </a:r>
          </a:p>
          <a:p>
            <a:endParaRPr lang="en-US"/>
          </a:p>
          <a:p>
            <a:r>
              <a:rPr lang="en-US"/>
              <a:t>How diagnosed: A diagnosis is based on a person’s subjective and personal symptoms, and the signs that physicians or relatives notice. For people working in the mental health field, having definitions of disorders is helpful when describing a mental health problem. The Diagnostic and Statistical Manual of Mental Disorders (5th edition; APA, 2013), also called the DSM-5, categorizes mental health disorders and offers examples of signs and symptoms of mental health problems.</a:t>
            </a:r>
          </a:p>
          <a:p>
            <a:endParaRPr lang="en-US"/>
          </a:p>
          <a:p>
            <a:r>
              <a:rPr lang="en-US"/>
              <a:t>There are different types of mental illnesses.  People of different ages, from different backgrounds may have a mental illness at some point in their life</a:t>
            </a:r>
          </a:p>
          <a:p>
            <a:endParaRPr lang="en-US"/>
          </a:p>
          <a:p>
            <a:endParaRPr lang="en-US"/>
          </a:p>
          <a:p>
            <a:endParaRPr lang="en-US"/>
          </a:p>
          <a:p>
            <a:r>
              <a:rPr lang="en-US"/>
              <a:t>Extra video if needed to describe Mental Illness (Obsessive Compulsive Disorder): https://youtu.be/2i6tzC2YbDI?si=ltd6vkLlwEhKbC3O </a:t>
            </a:r>
          </a:p>
          <a:p>
            <a:r>
              <a:rPr lang="en-US"/>
              <a:t>22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Include your school resources and some helplines on this slide. </a:t>
            </a:r>
          </a:p>
          <a:p>
            <a:endParaRPr lang="en-US"/>
          </a:p>
          <a:p>
            <a:r>
              <a:rPr lang="en-US"/>
              <a:t>Examples:</a:t>
            </a:r>
          </a:p>
          <a:p>
            <a:endParaRPr lang="en-US"/>
          </a:p>
          <a:p>
            <a:r>
              <a:rPr lang="en-US"/>
              <a:t>School resources:</a:t>
            </a:r>
          </a:p>
          <a:p>
            <a:r>
              <a:rPr lang="en-US"/>
              <a:t>Child and Youth Worker or Social worker</a:t>
            </a:r>
          </a:p>
          <a:p>
            <a:r>
              <a:rPr lang="en-US"/>
              <a:t>Nursing staff</a:t>
            </a:r>
          </a:p>
          <a:p>
            <a:r>
              <a:rPr lang="en-US"/>
              <a:t>Guidance counselor </a:t>
            </a:r>
          </a:p>
          <a:p>
            <a:r>
              <a:rPr lang="en-US"/>
              <a:t>Teacher and other trusted school personnel</a:t>
            </a:r>
          </a:p>
          <a:p>
            <a:r>
              <a:rPr lang="en-US"/>
              <a:t>Parent or other trusted adult (grandparent, coach, etc.)</a:t>
            </a:r>
          </a:p>
          <a:p>
            <a:r>
              <a:rPr lang="en-US"/>
              <a:t>ConnexOntario: Free 24/7 access to mental health and addictions services information. Call 1-866-531-2600, text CONNEX to 247247 or chat (connexontario.ca)</a:t>
            </a:r>
          </a:p>
          <a:p>
            <a:r>
              <a:rPr lang="en-US"/>
              <a:t>Drug and Alcohol Helpline: 1-800-565-8603</a:t>
            </a:r>
          </a:p>
          <a:p>
            <a:r>
              <a:rPr lang="en-US"/>
              <a:t>Kids Help Phone: Text CONNECT to 686868 or call 1-800-668-6868. If you identify as Indigenous, text FIRST NATIONS, INUIT or METIS to 686868.</a:t>
            </a:r>
          </a:p>
          <a:p>
            <a:r>
              <a:rPr lang="en-US"/>
              <a:t>Hope for Wellness Help Line: Available to all Indigenous people across Canada. Call 1-855-242-3310. Phone support is also available upon request in Cree, Ojibway and Inuktitut.</a:t>
            </a:r>
          </a:p>
          <a:p>
            <a:r>
              <a:rPr lang="en-US"/>
              <a:t>Trans Lifeline: A hotline staffed for transgender people experiencing a crisis. Call 877-330-6366.</a:t>
            </a:r>
          </a:p>
          <a:p>
            <a:r>
              <a:rPr lang="en-US"/>
              <a:t>Talk Suicide: 1-833-456-4566 available 24/7 or text 45645 between 4 p.m. and midnight ET.</a:t>
            </a:r>
          </a:p>
          <a:p>
            <a:r>
              <a:rPr lang="en-US"/>
              <a:t>LGBT Youthline Ontario: Call 647-694-4275 or youthline.ca (chat, text and email currently available)</a:t>
            </a:r>
          </a:p>
          <a:p>
            <a:endParaRPr lang="en-US"/>
          </a:p>
          <a:p>
            <a:r>
              <a:rPr lang="en-US"/>
              <a:t>“If you want support or simply want someone to talk to, here’s where you can go.”</a:t>
            </a:r>
          </a:p>
          <a:p>
            <a:endParaRPr lang="en-US"/>
          </a:p>
          <a:p>
            <a:r>
              <a:rPr lang="en-US"/>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Activity option1: This activity will examine common misconceptions about mental health and mental illness. Encouraging the group to close their eyes or to not look at each other will ensure more honest answers.</a:t>
            </a:r>
          </a:p>
          <a:p>
            <a:r>
              <a:rPr lang="en-US"/>
              <a:t>This activity also provides an opportunity to have a discussion about the different ideas brought up with each question. There are key messages to help you to facilitate this discussion at the end of the worksheet.</a:t>
            </a:r>
          </a:p>
          <a:p>
            <a:endParaRPr lang="en-US"/>
          </a:p>
          <a:p>
            <a:r>
              <a:rPr lang="en-US"/>
              <a:t>Directions:</a:t>
            </a:r>
          </a:p>
          <a:p>
            <a:r>
              <a:rPr lang="en-US"/>
              <a:t>Ask youth to sit either facing away from the group or with their eyes closed.</a:t>
            </a:r>
          </a:p>
          <a:p>
            <a:r>
              <a:rPr lang="en-US"/>
              <a:t>Explain you will read out a statement and with their eyes closed or without looking at the rest of the group vote whether the statement being read is true or false.</a:t>
            </a:r>
          </a:p>
          <a:p>
            <a:r>
              <a:rPr lang="en-US"/>
              <a:t>Using a show of hands, count the results and note them on the flip chart.</a:t>
            </a:r>
          </a:p>
          <a:p>
            <a:r>
              <a:rPr lang="en-US"/>
              <a:t>Ask students to share some general observations about the group’s results. Facilitate a group-wide discussion about the survey results, highlighting items that may be surprising.</a:t>
            </a:r>
          </a:p>
          <a:p>
            <a:endParaRPr lang="en-US"/>
          </a:p>
          <a:p>
            <a:r>
              <a:rPr lang="en-US"/>
              <a:t>Most people will never be affected by mental illness.</a:t>
            </a:r>
          </a:p>
          <a:p>
            <a:r>
              <a:rPr lang="en-US"/>
              <a:t>False</a:t>
            </a:r>
          </a:p>
          <a:p>
            <a:r>
              <a:rPr lang="en-US"/>
              <a:t>Mental illness is diagnosable illness that affects our thoughts, feelings and actions. In Canada, one in five people will experience a mental illness in any given year. For this reason, most people are affected by mental illness, either directly (by having a mental illness themselves) or indirectly (by knowing someone with a mental illness). </a:t>
            </a:r>
          </a:p>
          <a:p>
            <a:endParaRPr lang="en-US"/>
          </a:p>
          <a:p>
            <a:r>
              <a:rPr lang="en-US"/>
              <a:t>2. We have some control over our mental health.</a:t>
            </a:r>
          </a:p>
          <a:p>
            <a:r>
              <a:rPr lang="en-US"/>
              <a:t>True</a:t>
            </a:r>
          </a:p>
          <a:p>
            <a:r>
              <a:rPr lang="en-US"/>
              <a:t>Mental health is a state of well-being where a person realizes their own potential, can cope with the normal stresses of life, can work productively, and is able to contribute to the community. Although we cannot always control what happens to us, we have some control over how we react. </a:t>
            </a:r>
          </a:p>
          <a:p>
            <a:r>
              <a:rPr lang="en-US"/>
              <a:t>Some ways we can take control of mental health include: </a:t>
            </a:r>
          </a:p>
          <a:p>
            <a:r>
              <a:rPr lang="en-US"/>
              <a:t>Taking care of our health; </a:t>
            </a:r>
          </a:p>
          <a:p>
            <a:r>
              <a:rPr lang="en-US"/>
              <a:t>Acknowledging our feelings are normal; </a:t>
            </a:r>
          </a:p>
          <a:p>
            <a:r>
              <a:rPr lang="en-US"/>
              <a:t>Developing positive and realistic ways of thinking about ourselves and the world around us;   </a:t>
            </a:r>
          </a:p>
          <a:p>
            <a:r>
              <a:rPr lang="en-US"/>
              <a:t>Talking to others we trust about our mental health; </a:t>
            </a:r>
          </a:p>
          <a:p>
            <a:r>
              <a:rPr lang="en-US"/>
              <a:t>Making sure we have a network of friends and family for support; and,  </a:t>
            </a:r>
          </a:p>
          <a:p>
            <a:r>
              <a:rPr lang="en-US"/>
              <a:t>Reaching out for help when we are struggling.</a:t>
            </a:r>
          </a:p>
          <a:p>
            <a:endParaRPr lang="en-US"/>
          </a:p>
          <a:p>
            <a:r>
              <a:rPr lang="en-US"/>
              <a:t>3. People with mental health challenges should deal with it on their own.</a:t>
            </a:r>
          </a:p>
          <a:p>
            <a:r>
              <a:rPr lang="en-US"/>
              <a:t>False</a:t>
            </a:r>
          </a:p>
          <a:p>
            <a:r>
              <a:rPr lang="en-US"/>
              <a:t>When people are having trouble with their physical health, they often go to the doctor or ask others for help. Mental health challenges can be related to how the brain is working, and often it is important to get help from a professional. Unfortunately, because of stigma, many people do not ask for help.</a:t>
            </a:r>
          </a:p>
          <a:p>
            <a:endParaRPr lang="en-US"/>
          </a:p>
          <a:p>
            <a:r>
              <a:rPr lang="en-US"/>
              <a:t>4. People do not recover from mental health problems.</a:t>
            </a:r>
          </a:p>
          <a:p>
            <a:r>
              <a:rPr lang="en-US"/>
              <a:t>False</a:t>
            </a:r>
          </a:p>
          <a:p>
            <a:r>
              <a:rPr lang="en-US"/>
              <a:t>Like any health problem, people recover from mental health problems. It is important, though, to get the proper help. Sometimes people need the help of a counsellor, a social worker, a physician, a psychologist or a psychiatrist in their recovery. They also need the help and support of friends and family, as well as the understanding of co-workers or classmates.</a:t>
            </a:r>
          </a:p>
          <a:p>
            <a:r>
              <a:rPr lang="en-US"/>
              <a:t>Sometimes embarrassment stops people from getting the help they need. Many people experience a mental health problem in their lives, but with help are able to recover and have full, happy lives.</a:t>
            </a:r>
          </a:p>
          <a:p>
            <a:endParaRPr lang="en-US"/>
          </a:p>
          <a:p>
            <a:r>
              <a:rPr lang="en-US"/>
              <a:t>5. Being a good friend can sometimes mean breaking a promise to make sure a friend gets help.</a:t>
            </a:r>
          </a:p>
          <a:p>
            <a:r>
              <a:rPr lang="en-US"/>
              <a:t>True</a:t>
            </a:r>
          </a:p>
          <a:p>
            <a:r>
              <a:rPr lang="en-US"/>
              <a:t>Sometimes it is essential to break a promise to ensure that a friend gets the support they need. A friend may tell you they are feeling “bad” or want to hurt themselves. They may even tell you they are thinking about suicide. When friends struggle, they often require more support than a friend can provide. To keep them safe and to get the help they need, it is important you share this information with an adult you trust. </a:t>
            </a:r>
          </a:p>
          <a:p>
            <a:endParaRPr lang="en-US"/>
          </a:p>
          <a:p>
            <a:r>
              <a:rPr lang="en-US"/>
              <a:t>6. Positive coping strategies can help us deal with life's stressors.</a:t>
            </a:r>
          </a:p>
          <a:p>
            <a:r>
              <a:rPr lang="en-US"/>
              <a:t>True</a:t>
            </a:r>
          </a:p>
          <a:p>
            <a:r>
              <a:rPr lang="en-US"/>
              <a:t>Positive coping describes the things you do that:</a:t>
            </a:r>
          </a:p>
          <a:p>
            <a:r>
              <a:rPr lang="en-US"/>
              <a:t>Help you to feel better</a:t>
            </a:r>
          </a:p>
          <a:p>
            <a:r>
              <a:rPr lang="en-US"/>
              <a:t>Respects others and property</a:t>
            </a:r>
          </a:p>
          <a:p>
            <a:r>
              <a:rPr lang="en-US"/>
              <a:t>Helps you to solve the problem</a:t>
            </a:r>
          </a:p>
          <a:p>
            <a:r>
              <a:rPr lang="en-US"/>
              <a:t>Positive coping strategies help us to feel more balanced and able to cope with stress. They help us:</a:t>
            </a:r>
          </a:p>
          <a:p>
            <a:r>
              <a:rPr lang="en-US"/>
              <a:t>Learn to accept your feelings.</a:t>
            </a:r>
          </a:p>
          <a:p>
            <a:r>
              <a:rPr lang="en-US"/>
              <a:t>Find ways to relax and calm overwhelming feelings. </a:t>
            </a:r>
          </a:p>
          <a:p>
            <a:r>
              <a:rPr lang="en-US"/>
              <a:t>Think and problem solve challenges in more realistic and positive ways.</a:t>
            </a:r>
          </a:p>
          <a:p>
            <a:endParaRPr lang="en-US"/>
          </a:p>
          <a:p>
            <a:r>
              <a:rPr lang="en-US"/>
              <a:t>7. The way we listen and talk to our friends shows we care and makes them feel safe to share their concerns.</a:t>
            </a:r>
          </a:p>
          <a:p>
            <a:r>
              <a:rPr lang="en-US"/>
              <a:t>True</a:t>
            </a:r>
          </a:p>
          <a:p>
            <a:r>
              <a:rPr lang="en-US"/>
              <a:t>Listening and acknowledging people’s feelings and thoughts shows you accept them and care about their mental health and well-being. You can help them feel safe to talk and get the help they need.</a:t>
            </a:r>
          </a:p>
          <a:p>
            <a:endParaRPr lang="en-US"/>
          </a:p>
          <a:p>
            <a:r>
              <a:rPr lang="en-US"/>
              <a:t>8. Talking to ourselves in a positive way can help us get through life's struggles.</a:t>
            </a:r>
          </a:p>
          <a:p>
            <a:r>
              <a:rPr lang="en-US"/>
              <a:t>True</a:t>
            </a:r>
          </a:p>
          <a:p>
            <a:r>
              <a:rPr lang="en-US"/>
              <a:t>Self-talk is our inner voice that affects how we feel and behave. Positive self-talk involves talking to yourself in a way that is compassionate and understanding. It-takes practice to learn this strategy. In a tough situation self-talk can help you think in positive, realistic ways. It helps problem solve challenges and try new ideas. For example, when you fail a test tell yourself, “Failing is upsetting, so I feel disappointed and that’s okay. I can change things. I will talk to my teacher and ask for help, give myse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Activity Option 2: </a:t>
            </a:r>
          </a:p>
          <a:p>
            <a:endParaRPr lang="en-US"/>
          </a:p>
          <a:p>
            <a:r>
              <a:rPr lang="en-US"/>
              <a:t>Youth get into groups of 4 – 5</a:t>
            </a:r>
          </a:p>
          <a:p>
            <a:r>
              <a:rPr lang="en-US"/>
              <a:t>Each get a chart paper and have to address the following questions:</a:t>
            </a:r>
          </a:p>
          <a:p>
            <a:endParaRPr lang="en-US"/>
          </a:p>
          <a:p>
            <a:r>
              <a:rPr lang="en-US"/>
              <a:t>What is Mental Health</a:t>
            </a:r>
          </a:p>
          <a:p>
            <a:r>
              <a:rPr lang="en-US"/>
              <a:t>What is Mental Illness</a:t>
            </a:r>
          </a:p>
          <a:p>
            <a:r>
              <a:rPr lang="en-US"/>
              <a:t>What is wellbeing</a:t>
            </a:r>
          </a:p>
          <a:p>
            <a:endParaRPr lang="en-US"/>
          </a:p>
          <a:p>
            <a:r>
              <a:rPr lang="en-US"/>
              <a:t>Group discussion: </a:t>
            </a:r>
          </a:p>
          <a:p>
            <a:endParaRPr lang="en-US"/>
          </a:p>
          <a:p>
            <a:r>
              <a:rPr lang="en-US"/>
              <a:t>Why are these important?</a:t>
            </a:r>
          </a:p>
          <a:p>
            <a:r>
              <a:rPr lang="en-US"/>
              <a:t>How can our role as Youth champions help </a:t>
            </a:r>
          </a:p>
          <a:p>
            <a:r>
              <a:rPr lang="en-US"/>
              <a:t>24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Activity Option 3: </a:t>
            </a:r>
          </a:p>
          <a:p>
            <a:r>
              <a:rPr lang="en-US"/>
              <a:t>Well-being: is a combination of a person's physical, mental, emotional and social health.</a:t>
            </a:r>
          </a:p>
          <a:p>
            <a:endParaRPr lang="en-US"/>
          </a:p>
          <a:p>
            <a:r>
              <a:rPr lang="en-US"/>
              <a:t>Supplies:</a:t>
            </a:r>
          </a:p>
          <a:p>
            <a:r>
              <a:rPr lang="en-US"/>
              <a:t>Ball of yarn</a:t>
            </a:r>
          </a:p>
          <a:p>
            <a:endParaRPr lang="en-US"/>
          </a:p>
          <a:p>
            <a:r>
              <a:rPr lang="en-US"/>
              <a:t>Activity:</a:t>
            </a:r>
          </a:p>
          <a:p>
            <a:r>
              <a:rPr lang="en-US"/>
              <a:t>Ask youth to sit in a circle. </a:t>
            </a:r>
          </a:p>
          <a:p>
            <a:r>
              <a:rPr lang="en-US"/>
              <a:t>Toss a ball of yarn from one person to another. Each time a person "catches" the ball of yarn they give an example of what wellness means to them. Continue until all have had an opportunity to participate, creating a 'web of wellness"  </a:t>
            </a:r>
          </a:p>
          <a:p>
            <a:endParaRPr lang="en-US"/>
          </a:p>
          <a:p>
            <a:r>
              <a:rPr lang="en-US"/>
              <a:t>As a large group, or in smaller groups....</a:t>
            </a:r>
          </a:p>
          <a:p>
            <a:r>
              <a:rPr lang="en-US"/>
              <a:t>Brainstorm a well being statement, or model for their group.</a:t>
            </a:r>
          </a:p>
          <a:p>
            <a:endParaRPr lang="en-US"/>
          </a:p>
          <a:p>
            <a:r>
              <a:rPr lang="en-US"/>
              <a:t>A well-being statement will become the motto of the group and will help to encapsulate their goals. The well-being statement is a message about what the YCO group hopes to achieve.</a:t>
            </a:r>
          </a:p>
          <a:p>
            <a:r>
              <a:rPr lang="en-US"/>
              <a:t>You can use this time to brainstorm with the Peer Leaders and Adult Allies. Have them discuss as a group what they would like to achieve from the YCO group within their school or community.</a:t>
            </a:r>
          </a:p>
          <a:p>
            <a:r>
              <a:rPr lang="en-US"/>
              <a:t>From the brainstorm you can work together to come up with a well-being statement that represents their YCO group. Use the examples and key messages below to help guide your conversation.</a:t>
            </a:r>
          </a:p>
          <a:p>
            <a:endParaRPr lang="en-US"/>
          </a:p>
          <a:p>
            <a:r>
              <a:rPr lang="en-US"/>
              <a:t>Examples:</a:t>
            </a:r>
          </a:p>
          <a:p>
            <a:r>
              <a:rPr lang="en-US"/>
              <a:t>Look, Listen, Link</a:t>
            </a:r>
          </a:p>
          <a:p>
            <a:r>
              <a:rPr lang="en-US"/>
              <a:t>Breaking codes of silence</a:t>
            </a:r>
          </a:p>
          <a:p>
            <a:r>
              <a:rPr lang="en-US"/>
              <a:t>Agents of change</a:t>
            </a:r>
          </a:p>
          <a:p>
            <a:endParaRPr lang="en-US"/>
          </a:p>
          <a:p>
            <a:r>
              <a:rPr lang="en-US"/>
              <a:t>Key messages:</a:t>
            </a:r>
          </a:p>
          <a:p>
            <a:r>
              <a:rPr lang="en-US"/>
              <a:t>Health promotion is about taking action to strengthen the health of all.</a:t>
            </a:r>
          </a:p>
          <a:p>
            <a:r>
              <a:rPr lang="en-US"/>
              <a:t>By working to increase people's self-esteem, coping skills, social connectedness and well-being, health promotion empowers people and communities in ways that enhance emotional and spiritual strength.</a:t>
            </a:r>
          </a:p>
          <a:p>
            <a:r>
              <a:rPr lang="en-US"/>
              <a:t>Health promotion fosters individual and community resilience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Summary slide from Activity </a:t>
            </a:r>
          </a:p>
          <a:p>
            <a:r>
              <a:rPr lang="en-US"/>
              <a:t>26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DDE64-B3F5-772D-C73C-C7E899F429CA}"/>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2841152B-0EFA-1C10-2F7A-67268894A0F9}"/>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88065BAE-C6A4-9BEC-CFE4-E605FBB6D835}"/>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83F2B794-1FE0-C62B-0DB6-39ACC6A74C53}"/>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CEDA52F4-3A94-6B6B-5234-299E4B328FFD}"/>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Summary slide from Activity </a:t>
            </a:r>
          </a:p>
          <a:p>
            <a:r>
              <a:rPr lang="en-US"/>
              <a:t>26</a:t>
            </a:r>
          </a:p>
        </p:txBody>
      </p:sp>
      <p:sp>
        <p:nvSpPr>
          <p:cNvPr id="6" name="Footer Placeholder 5">
            <a:extLst>
              <a:ext uri="{FF2B5EF4-FFF2-40B4-BE49-F238E27FC236}">
                <a16:creationId xmlns:a16="http://schemas.microsoft.com/office/drawing/2014/main" id="{9FA02573-B388-1D6E-741F-077BEBC395A7}"/>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92AEABC1-117A-9470-E21A-CFB95D8CAF6A}"/>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7590213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substance is a chemical that has psychoactive properties (e.g., alcohol, tobacco, cannabis and other drugs) that can be used for medical, religious or ceremonial purposes, for personal enjoyment or pleasure, or to deal with stress, trauma or pain (Health Canada, 2023).   </a:t>
            </a:r>
          </a:p>
          <a:p>
            <a:endParaRPr lang="en-US"/>
          </a:p>
          <a:p>
            <a:r>
              <a:rPr lang="en-US"/>
              <a:t>There are four categories of substances: hallucinogens, depressants, stimulants and anabolic steroids. </a:t>
            </a:r>
          </a:p>
          <a:p>
            <a:endParaRPr lang="en-US"/>
          </a:p>
          <a:p>
            <a:r>
              <a:rPr lang="en-US"/>
              <a:t>Substances can be legal or illegal and have the potential to be used safely and not become problematic. However, there is the potential for the drug to be misused, leading to a substance use disorder (RNAO, 2015)</a:t>
            </a:r>
          </a:p>
          <a:p>
            <a:endParaRPr lang="en-US"/>
          </a:p>
          <a:p>
            <a:r>
              <a:rPr lang="en-US"/>
              <a:t>27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Substance use can be viewed on a spectrum, with varying stages of benefits and harms.  </a:t>
            </a:r>
          </a:p>
          <a:p>
            <a:endParaRPr lang="en-US"/>
          </a:p>
          <a:p>
            <a:r>
              <a:rPr lang="en-US"/>
              <a:t>Stages of substance use include non-use, beneficial use, lower-risk use, higher-risk use and substance use disorders (Health Canada, 2022 or CPHA, 2024). Not all substance use will result in problematic behaviour or effects; however, in certain situations and depending on the type of substances consumed, substance use may lead to physical and psychological health problems in individuals, regardless of their socio-economic status or their geographical location (RNAO, 2015). </a:t>
            </a:r>
          </a:p>
          <a:p>
            <a:endParaRPr lang="en-US"/>
          </a:p>
          <a:p>
            <a:r>
              <a:rPr lang="en-US"/>
              <a:t>The spectrum is not linear or meant to be read as a process where a person progresses from one stage to the next. A person may move between different stages throughout their lifetime. It’s important to remember that well-being can happen at any point on the spectrum and can look different for each person—those who use substances and those who do not. Anyone should be able to identify themselves within the spectrum on any given day.</a:t>
            </a:r>
          </a:p>
          <a:p>
            <a:endParaRPr lang="en-US"/>
          </a:p>
          <a:p>
            <a:r>
              <a:rPr lang="en-US"/>
              <a:t>Individuals on this spectrum may move back and forth along the continuum/spectrum or be at different stages for different substances over time (Health Canada, 2022).  The spectrum is not linear, meaning an individual may remain in one stage of this spectrum for years and never progress to higher risk use or substance use disorder (CPHA, 2024).</a:t>
            </a:r>
          </a:p>
          <a:p>
            <a:endParaRPr lang="en-US"/>
          </a:p>
          <a:p>
            <a:r>
              <a:rPr lang="en-US"/>
              <a:t>On the other end of the spectrum – is Substance Use Disorder, in accordance with the DSM–5, is defined as “a cluster of cognitive, behavioral, and physiological symptoms indicating that the individual continues using the substance despite significant substance related problems” (APA, 2013). </a:t>
            </a:r>
          </a:p>
          <a:p>
            <a:endParaRPr lang="en-US"/>
          </a:p>
          <a:p>
            <a:r>
              <a:rPr lang="en-US"/>
              <a:t>Individuals who have this diagnosed condition, continue to use substances, despite the high risk or actual harm. </a:t>
            </a:r>
          </a:p>
          <a:p>
            <a:endParaRPr lang="en-US"/>
          </a:p>
          <a:p>
            <a:endParaRPr lang="en-US"/>
          </a:p>
          <a:p>
            <a:r>
              <a:rPr lang="en-US"/>
              <a:t>Like other chronic medical conditions, there are many complex health and social factors that contribute to the development of Substance Use Disorders. It is important to acknowledge this and to treat challenges with substance use as we would any other health or medical condition. Hope and compassion go a long way in supporting and encouraging those who are struggling.  </a:t>
            </a:r>
          </a:p>
          <a:p>
            <a:endParaRPr lang="en-US"/>
          </a:p>
          <a:p>
            <a:endParaRPr lang="en-US"/>
          </a:p>
          <a:p>
            <a:r>
              <a:rPr lang="en-US"/>
              <a:t>28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Activity Option 1:</a:t>
            </a:r>
          </a:p>
          <a:p>
            <a:r>
              <a:rPr lang="en-US"/>
              <a:t>Watch the video My Journey Begins with Compassion from CCSA: https://www.youtube.com/watch?v=RD0EOwWK8gI</a:t>
            </a:r>
          </a:p>
          <a:p>
            <a:endParaRPr lang="en-US"/>
          </a:p>
          <a:p>
            <a:r>
              <a:rPr lang="en-US"/>
              <a:t>2 min video</a:t>
            </a:r>
          </a:p>
          <a:p>
            <a:endParaRPr lang="en-US"/>
          </a:p>
          <a:p>
            <a:r>
              <a:rPr lang="en-US"/>
              <a:t>This video will encourage the group to think about the impacts of substance use stigma, and how stigma can create barriers to recovery and wellness. It can also prompt conversation on how to support individuals who have problems occurring with their substance use. </a:t>
            </a:r>
          </a:p>
          <a:p>
            <a:endParaRPr lang="en-US"/>
          </a:p>
          <a:p>
            <a:r>
              <a:rPr lang="en-US"/>
              <a:t>What did the video make you think or feel?</a:t>
            </a:r>
          </a:p>
          <a:p>
            <a:r>
              <a:rPr lang="en-US"/>
              <a:t>It is important to remind youth that people may choose to use substances, but no one chooses to have problems with their substance use or a substance use disorder. It is important to acknowledge this and to treat challenges with substance use as we would any other health or medical condition, and to reflect on personal bias related to people who use substances. Stigma can be reinforced, or prevented, depending on the words we use.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Activity Option 2: Substance Use Health</a:t>
            </a:r>
          </a:p>
          <a:p>
            <a:r>
              <a:rPr lang="en-US"/>
              <a:t>The purpose of this activity is to help peer leaders discuss substance use health and understand that substance use falls on a spectrum. It is important to have youth think about their own experiences with substances and understand that everyone falls somewhere on the spectrum, and that there are many different reasons why someone may choose to use substances.</a:t>
            </a:r>
          </a:p>
          <a:p>
            <a:endParaRPr lang="en-US"/>
          </a:p>
          <a:p>
            <a:r>
              <a:rPr lang="en-US"/>
              <a:t>Supplies required:</a:t>
            </a:r>
          </a:p>
          <a:p>
            <a:r>
              <a:rPr lang="en-US"/>
              <a:t>Large notepads</a:t>
            </a:r>
          </a:p>
          <a:p>
            <a:r>
              <a:rPr lang="en-US"/>
              <a:t>Coloured markers</a:t>
            </a:r>
          </a:p>
          <a:p>
            <a:r>
              <a:rPr lang="en-US"/>
              <a:t>Masking tape or painters tape</a:t>
            </a:r>
          </a:p>
          <a:p>
            <a:endParaRPr lang="en-US"/>
          </a:p>
          <a:p>
            <a:r>
              <a:rPr lang="en-US"/>
              <a:t>Directions</a:t>
            </a:r>
          </a:p>
          <a:p>
            <a:r>
              <a:rPr lang="en-US"/>
              <a:t>Split youth into groups of 4-5 (depending on the number of participants).</a:t>
            </a:r>
          </a:p>
          <a:p>
            <a:r>
              <a:rPr lang="en-US"/>
              <a:t>Handout large notepads to groups, ask youth to jot down their responses to the questions presented on the slide.</a:t>
            </a:r>
          </a:p>
          <a:p>
            <a:r>
              <a:rPr lang="en-US"/>
              <a:t>After groups finish writing down their thoughts, place the posters in an area that is visible to everyone.</a:t>
            </a:r>
          </a:p>
          <a:p>
            <a:r>
              <a:rPr lang="en-US"/>
              <a:t>Come together as a large group to discuss common responses and themes (there is information below that will support the facilitator).</a:t>
            </a:r>
          </a:p>
          <a:p>
            <a:endParaRPr lang="en-US"/>
          </a:p>
          <a:p>
            <a:r>
              <a:rPr lang="en-US"/>
              <a:t>Ask youth:</a:t>
            </a:r>
          </a:p>
          <a:p>
            <a:r>
              <a:rPr lang="en-US"/>
              <a:t>How might you support a friend or loved one experiencing problems with their substance use?</a:t>
            </a:r>
          </a:p>
          <a:p>
            <a:r>
              <a:rPr lang="en-US"/>
              <a:t>How can people challenge stigma and discrimination towards people who use substances?</a:t>
            </a:r>
          </a:p>
          <a:p>
            <a:endParaRPr lang="en-US"/>
          </a:p>
          <a:p>
            <a:r>
              <a:rPr lang="en-US"/>
              <a:t>Possible Responses/ Key Messages:</a:t>
            </a:r>
          </a:p>
          <a:p>
            <a:endParaRPr lang="en-US"/>
          </a:p>
          <a:p>
            <a:r>
              <a:rPr lang="en-US"/>
              <a:t>Remember, you do not have to have all the answers, your goal is to listen and allow the person to feel heard and to try to connect them to support from others. Sometimes a person may not realize there are problems occurring with their substance use. Talking to them can help and may be the encouragement they need to seek help. Starting the conversation can be tough or uncomfortable, but there are ways you can show that you care. Be aware that the conversation might bring out strong emotions and may not go as you expect, and that is okay. If you find yourself having difficulty with this, see Tips for talking about Substance Use (ottawapublichealth.ca). </a:t>
            </a:r>
          </a:p>
          <a:p>
            <a:r>
              <a:rPr lang="en-US"/>
              <a:t>To get help for yourself, a friend, or someone you care about, it is important to remember everyone has different goals related to their substance use health, and to support your friends and loved ones wherever they fall on the spectrum. Some helpful tips include:</a:t>
            </a:r>
          </a:p>
          <a:p>
            <a:r>
              <a:rPr lang="en-US"/>
              <a:t>Say what you notice without judgment, and remain open-minded and supportive </a:t>
            </a:r>
          </a:p>
          <a:p>
            <a:r>
              <a:rPr lang="en-US"/>
              <a:t>Remember to speak kindly and compassionately </a:t>
            </a:r>
          </a:p>
          <a:p>
            <a:r>
              <a:rPr lang="en-US"/>
              <a:t>Encourage safer or lower-risk behaviours and choices</a:t>
            </a:r>
          </a:p>
          <a:p>
            <a:r>
              <a:rPr lang="en-US"/>
              <a:t>Role model that you have asked for help in the past, from a counsellor or from an adult. </a:t>
            </a:r>
          </a:p>
          <a:p>
            <a:r>
              <a:rPr lang="en-US"/>
              <a:t>Ask if they might like to talk to someone for more information. </a:t>
            </a:r>
          </a:p>
          <a:p>
            <a:r>
              <a:rPr lang="en-US"/>
              <a:t>Encourage your friend or loved one to call, visit or read information online. If you want to refer someone to a resource and don’t know how, or maybe the person begins to tell you things that are difficult to respond to, you can shift the conversation by saying something like “what you’re going through sounds like it’s difficult to manage on your own. I know someone or an organization that can help. Can I connect you with them?”. You can even offer to go with them as support if they are nervous to go alone</a:t>
            </a:r>
          </a:p>
          <a:p>
            <a:endParaRPr lang="en-US"/>
          </a:p>
          <a:p>
            <a:r>
              <a:rPr lang="en-US"/>
              <a:t>B. Stigma is any negative attitude, belief or behaviour that discriminates against people. Stigma is one of the biggest barriers stopping those experiencing challenges with their substance use from getting help, receiving care, or even telling those closest to them they are struggling.  Some ways to help reduce stigma and discrimination related to substance use health include: </a:t>
            </a:r>
          </a:p>
          <a:p>
            <a:r>
              <a:rPr lang="en-US"/>
              <a:t>Correct misinformation about substance use or people who use substances when you hear it, or direct people to resources that have the correct information </a:t>
            </a:r>
          </a:p>
          <a:p>
            <a:r>
              <a:rPr lang="en-US"/>
              <a:t>Be compassionate and understanding, and encourage others to do the same </a:t>
            </a:r>
          </a:p>
          <a:p>
            <a:r>
              <a:rPr lang="en-US"/>
              <a:t>Use de-stigmatizing and person- first language (see Appendix 5 for more details) </a:t>
            </a:r>
          </a:p>
          <a:p>
            <a:r>
              <a:rPr lang="en-US"/>
              <a:t>Research if there are organizations/groups in your area that center the voices and experiences of people who use substances for opportunities to learn more about substance use health</a:t>
            </a:r>
          </a:p>
          <a:p>
            <a:r>
              <a:rPr lang="en-US"/>
              <a:t>Advocate for policy changes that de-stigmatize substance use and focus on the lived and living experience of people who use substances </a:t>
            </a:r>
          </a:p>
          <a:p>
            <a:r>
              <a:rPr lang="en-US"/>
              <a:t>Continue to learn about substance use health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Video # 2 What if we talked about physical health in the way we talk about mental health?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Group Discussion Questions (See above slide)</a:t>
            </a:r>
          </a:p>
          <a:p>
            <a:endParaRPr lang="en-US"/>
          </a:p>
          <a:p>
            <a:r>
              <a:rPr lang="en-US"/>
              <a:t>Additional questions for discussion:</a:t>
            </a:r>
          </a:p>
          <a:p>
            <a:r>
              <a:rPr lang="en-US"/>
              <a:t>Why do you think individuals living with mental illness are stigmatized? Why do you think people experiencing challenges with their substance use are stigmatized?</a:t>
            </a:r>
          </a:p>
          <a:p>
            <a:r>
              <a:rPr lang="en-US"/>
              <a:t>Are there any other health conditions or social issues that you can think of that are stigmatized?</a:t>
            </a:r>
          </a:p>
          <a:p>
            <a:r>
              <a:rPr lang="en-US"/>
              <a:t>How do you think stigma impacts the lives of people who are experiencing mental illness or mental health challenges? What about people who are experiencing challenges with their substance use or a substance use disorder?</a:t>
            </a:r>
          </a:p>
          <a:p>
            <a:r>
              <a:rPr lang="en-US"/>
              <a:t>What could people do to change the public's views and attitudes towards people experiencing mental health challenges or mental illness? What about people experiencing challenges with their substance use or a substance use disorder?</a:t>
            </a:r>
          </a:p>
          <a:p>
            <a:endParaRPr lang="en-US"/>
          </a:p>
          <a:p>
            <a:r>
              <a:rPr lang="en-US"/>
              <a:t>Possible participant answers:</a:t>
            </a:r>
          </a:p>
          <a:p>
            <a:r>
              <a:rPr lang="en-US"/>
              <a:t>Stigma can be: negative attitudes, being mean to people, treating other people poorly, hurting other people all because of their mental illness and the misconceptions around it</a:t>
            </a:r>
          </a:p>
          <a:p>
            <a:r>
              <a:rPr lang="en-US"/>
              <a:t>Feelings related to stigma could be: isolated, shame, guilt, overwhelmed, afraid for safety, not able to do usual activities, fear of judgement, not knowing where to get help</a:t>
            </a:r>
          </a:p>
          <a:p>
            <a:r>
              <a:rPr lang="en-US"/>
              <a:t>Things like movies, TV shows, and stories in the news or on social media that depict people experiencing mental illness as violent may influence how people think about mental illness. People with mental illnesses may sometimes act differently and others could fear things they don’t understand</a:t>
            </a:r>
          </a:p>
          <a:p>
            <a:r>
              <a:rPr lang="en-US"/>
              <a:t>Addictions and substance use, HIV/AIDS, weight, the 2SLGBTQ+ community</a:t>
            </a:r>
          </a:p>
          <a:p>
            <a:r>
              <a:rPr lang="en-US"/>
              <a:t>People may decide not to get help even if it could help them feel better, they may feel lonely, or it may prevent people from telling friends and family that they are struggling </a:t>
            </a:r>
          </a:p>
          <a:p>
            <a:r>
              <a:rPr lang="en-US"/>
              <a:t>Education, policy changes, campaigns, changing social norms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“Stigma refers to a set of negative attitudes and behaviours towards people experiencing a mental illness. This can cause a person to be mislabeled and treated unfairly. Here are some common examples of stigma related to mental illness.”</a:t>
            </a:r>
          </a:p>
          <a:p>
            <a:r>
              <a:rPr lang="en-US"/>
              <a:t>Excluded them from activities.</a:t>
            </a:r>
          </a:p>
          <a:p>
            <a:r>
              <a:rPr lang="en-US"/>
              <a:t>Using harmful language, such as “crazy” or “insane”.</a:t>
            </a:r>
          </a:p>
          <a:p>
            <a:r>
              <a:rPr lang="en-US"/>
              <a:t>Avoid people with certain mental health conditions.</a:t>
            </a:r>
          </a:p>
          <a:p>
            <a:r>
              <a:rPr lang="en-US"/>
              <a:t>Saying things like “They could get better if they just had a decent amount of sleep and exercised.” or</a:t>
            </a:r>
          </a:p>
          <a:p>
            <a:r>
              <a:rPr lang="en-US"/>
              <a:t>“They’re just looking for attention.”</a:t>
            </a:r>
          </a:p>
          <a:p>
            <a:endParaRPr lang="en-US"/>
          </a:p>
          <a:p>
            <a:r>
              <a:rPr lang="en-US"/>
              <a:t>“Stigma can stop people from getting the help they need! People who have a mental health problem, or think they do, may feel embarrassed or unwilling to talk about it. They may fear being judged by friends, family, or others. Stigma can also lead to them to feeling hopeless and lonely.”</a:t>
            </a:r>
          </a:p>
          <a:p>
            <a:r>
              <a:rPr lang="en-US"/>
              <a:t> </a:t>
            </a:r>
          </a:p>
          <a:p>
            <a:r>
              <a:rPr lang="en-US"/>
              <a:t>Ask the class why they think mental illness is stigmatized?</a:t>
            </a:r>
          </a:p>
          <a:p>
            <a:r>
              <a:rPr lang="en-US"/>
              <a:t>Media: Exposure to media stories that present people with mental illness as violent, criminal, dangerous, incompetent, and fundamentally different from other people. </a:t>
            </a:r>
          </a:p>
          <a:p>
            <a:r>
              <a:rPr lang="en-US"/>
              <a:t>Silence: One powerful way stigma is often expressed is through silence. Not talking about mental health can stop us from reaching out when we are struggling and may even prevent us from supporting someone we care about.</a:t>
            </a:r>
          </a:p>
          <a:p>
            <a:r>
              <a:rPr lang="en-US"/>
              <a:t>Lack of understanding or fear: Negative feelings or judgements about mental illness can be the result of not understanding.</a:t>
            </a:r>
          </a:p>
          <a:p>
            <a:endParaRPr lang="en-US"/>
          </a:p>
          <a:p>
            <a:r>
              <a:rPr lang="en-US"/>
              <a:t>“We have made some progress in reducing stigma, but we still have a long way to go.”</a:t>
            </a:r>
          </a:p>
          <a:p>
            <a:endParaRPr lang="en-US"/>
          </a:p>
          <a:p>
            <a:r>
              <a:rPr lang="en-US"/>
              <a:t>Watch video https://youtu.be/eio-I8PbdDk</a:t>
            </a:r>
          </a:p>
          <a:p>
            <a:endParaRPr lang="en-US"/>
          </a:p>
          <a:p>
            <a:r>
              <a:rPr lang="en-US"/>
              <a:t> </a:t>
            </a:r>
          </a:p>
          <a:p>
            <a:r>
              <a:rPr lang="en-US"/>
              <a:t>Activity after video:</a:t>
            </a:r>
          </a:p>
          <a:p>
            <a:r>
              <a:rPr lang="en-US"/>
              <a:t>Ask participants to share what they saw, felt and heard.</a:t>
            </a:r>
          </a:p>
          <a:p>
            <a:r>
              <a:rPr lang="en-US"/>
              <a:t>Suggested questions to stimulate discussion:</a:t>
            </a:r>
          </a:p>
          <a:p>
            <a:r>
              <a:rPr lang="en-US"/>
              <a:t>What is stigma?</a:t>
            </a:r>
          </a:p>
          <a:p>
            <a:r>
              <a:rPr lang="en-US"/>
              <a:t>Have you experienced a time in your life when you felt different? How did it feel?</a:t>
            </a:r>
          </a:p>
          <a:p>
            <a:r>
              <a:rPr lang="en-US"/>
              <a:t>Why do you think individuals living with mental illness are stigmatized? </a:t>
            </a:r>
          </a:p>
          <a:p>
            <a:r>
              <a:rPr lang="en-US"/>
              <a:t>Are there any other social issues or health conditions that you can think of that are stigmatized? </a:t>
            </a:r>
          </a:p>
          <a:p>
            <a:r>
              <a:rPr lang="en-US"/>
              <a:t>How do you think stigma impacts the lives of people who are experiencing mental illness or mental health challenges? </a:t>
            </a:r>
          </a:p>
          <a:p>
            <a:r>
              <a:rPr lang="en-US"/>
              <a:t>What could people do to change the public’s view and attitudes towards people experiencing mental health challenges or mental illness? </a:t>
            </a:r>
          </a:p>
          <a:p>
            <a:endParaRPr lang="en-US"/>
          </a:p>
          <a:p>
            <a:endParaRPr lang="en-US"/>
          </a:p>
          <a:p>
            <a:endParaRPr lang="en-US"/>
          </a:p>
          <a:p>
            <a:endParaRPr lang="en-US"/>
          </a:p>
          <a:p>
            <a:endParaRPr lang="en-US"/>
          </a:p>
          <a:p>
            <a:r>
              <a:rPr lang="en-US"/>
              <a:t>34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There is a lot of stigma around mental health and suicide. One of the reasons for this is a lack of knowledge and understanding about substance use and mental illness. Language is one way we can work to reduce stigma related to mental illness and substance use</a:t>
            </a:r>
          </a:p>
          <a:p>
            <a:endParaRPr lang="en-US"/>
          </a:p>
          <a:p>
            <a:r>
              <a:rPr lang="en-US"/>
              <a:t>One of the most common phrases we hear : "They committed suicide'. This implies a criminal element to someone's death, like they committed a crime., and further stigmatizes a person and their loved ones. It comes from a time when attempted suicide was illegal.</a:t>
            </a:r>
          </a:p>
          <a:p>
            <a:endParaRPr lang="en-US"/>
          </a:p>
          <a:p>
            <a:endParaRPr lang="en-US"/>
          </a:p>
          <a:p>
            <a:r>
              <a:rPr lang="en-US"/>
              <a:t>Can you think of any others that aren’t on this list?</a:t>
            </a:r>
          </a:p>
          <a:p>
            <a:endParaRPr lang="en-US"/>
          </a:p>
          <a:p>
            <a:endParaRPr lang="en-US"/>
          </a:p>
          <a:p>
            <a:r>
              <a:rPr lang="en-US"/>
              <a:t>35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Language is a powerful tool, and it is one of the ways we can work to reduce stigma related to mental illness and substance use. The words we use can either reinforce negative stereotypes, or feed into them. Using person-first language in our day-to-day conversations can help to reduce common myths and misconceptions.  </a:t>
            </a:r>
          </a:p>
          <a:p>
            <a:endParaRPr lang="en-US"/>
          </a:p>
          <a:p>
            <a:r>
              <a:rPr lang="en-US"/>
              <a:t>With person first language, we talk about and emphasize the person before we mention their diagnosis. For example, instead of saying the "mentally ill" we would say people with mental illness. </a:t>
            </a:r>
          </a:p>
          <a:p>
            <a:endParaRPr lang="en-US"/>
          </a:p>
          <a:p>
            <a:r>
              <a:rPr lang="en-US"/>
              <a:t>One of the most common phrases we hear : "They committed suicide'. This implies a criminal element to someone's death, like they committed a crime., and further stigmatizes a person and their loved ones. It comes from a time when attempted suicide was illegal.</a:t>
            </a:r>
          </a:p>
          <a:p>
            <a:endParaRPr lang="en-US"/>
          </a:p>
          <a:p>
            <a:r>
              <a:rPr lang="en-US"/>
              <a:t>(Then review others)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Activity option1:   Think about words you have heard that are stigmatizing.  How can you as students help to shift the culture, so these words are use more carefully?</a:t>
            </a:r>
          </a:p>
          <a:p>
            <a:endParaRPr lang="en-US"/>
          </a:p>
          <a:p>
            <a:r>
              <a:rPr lang="en-US"/>
              <a:t>Activity option 2: </a:t>
            </a:r>
          </a:p>
          <a:p>
            <a:r>
              <a:rPr lang="en-US"/>
              <a:t>Activity Suggestion: People-First Language</a:t>
            </a:r>
          </a:p>
          <a:p>
            <a:r>
              <a:rPr lang="en-US"/>
              <a:t>Supplies required:</a:t>
            </a:r>
          </a:p>
          <a:p>
            <a:r>
              <a:rPr lang="en-US"/>
              <a:t>Two title cards -  "Stigmatizing" and "Respectful"</a:t>
            </a:r>
          </a:p>
          <a:p>
            <a:r>
              <a:rPr lang="en-US"/>
              <a:t>Laminated cards with examples of respectful and stigmatizing language</a:t>
            </a:r>
          </a:p>
          <a:p>
            <a:r>
              <a:rPr lang="en-US"/>
              <a:t>Masking tape or painters tape</a:t>
            </a:r>
          </a:p>
          <a:p>
            <a:endParaRPr lang="en-US"/>
          </a:p>
          <a:p>
            <a:r>
              <a:rPr lang="en-US"/>
              <a:t>Directions</a:t>
            </a:r>
          </a:p>
          <a:p>
            <a:r>
              <a:rPr lang="en-US"/>
              <a:t>Ensure you have several cards available. Each card includes various examples of stigmatizing and respectful language – not just the examples that are listed on this slide.</a:t>
            </a:r>
          </a:p>
          <a:p>
            <a:r>
              <a:rPr lang="en-US"/>
              <a:t>Shuffle the cards – have larger print, if possible, so that phrases can be read from a far distance (there are approximately 2-3 phrases per page).</a:t>
            </a:r>
          </a:p>
          <a:p>
            <a:r>
              <a:rPr lang="en-US"/>
              <a:t>Divide the youth into two or more groups and have them line up one behind the other (in a relay style). Divide the cards equally between groups.</a:t>
            </a:r>
          </a:p>
          <a:p>
            <a:r>
              <a:rPr lang="en-US"/>
              <a:t>Ask youth to work together in their groups to discuss the cards. When the group is ready to answer, the first person in the line will stick the phrase on the wall under the correct headings (either stigmatizing or respectful). </a:t>
            </a:r>
          </a:p>
          <a:p>
            <a:r>
              <a:rPr lang="en-US"/>
              <a:t>After answering the youth will then re-join the back of the line. Repeat steps 1-5 until one group has no cards remaining. </a:t>
            </a:r>
          </a:p>
          <a:p>
            <a:r>
              <a:rPr lang="en-US"/>
              <a:t>Review the examples of respectful language and reference stigmatizing language as needed.</a:t>
            </a:r>
          </a:p>
          <a:p>
            <a:endParaRPr lang="en-US"/>
          </a:p>
          <a:p>
            <a:endParaRPr lang="en-US"/>
          </a:p>
          <a:p>
            <a:endParaRPr lang="en-US"/>
          </a:p>
          <a:p>
            <a:endParaRPr lang="en-US"/>
          </a:p>
          <a:p>
            <a:endParaRPr lang="en-US"/>
          </a:p>
          <a:p>
            <a:endParaRPr lang="en-US"/>
          </a:p>
          <a:p>
            <a:endParaRPr lang="en-US"/>
          </a:p>
          <a:p>
            <a:r>
              <a:rPr lang="en-US"/>
              <a:t>37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Video: https://www.youtube.com/watch?v=LlPOk-kG6r0</a:t>
            </a:r>
          </a:p>
          <a:p>
            <a:endParaRPr lang="en-US"/>
          </a:p>
          <a:p>
            <a:endParaRPr lang="en-US"/>
          </a:p>
          <a:p>
            <a:r>
              <a:rPr lang="en-US"/>
              <a:t>“Everyone experiences stress to some degree. Animals feel stress. Fish feel stress. No joke, EVERY LIVING THING feels stress. It's part of everyday life. It’s a natural response to anything that threatens us, challenges us, worries us and/or causes us great emotion like a getting new job or an upcoming deadline for a school project.”</a:t>
            </a:r>
          </a:p>
          <a:p>
            <a:endParaRPr lang="en-US"/>
          </a:p>
          <a:p>
            <a:r>
              <a:rPr lang="en-US"/>
              <a:t>Play the video: 2:40 min</a:t>
            </a:r>
          </a:p>
          <a:p>
            <a:r>
              <a:rPr lang="en-US"/>
              <a:t>https://www.youtube.com/watch?v=LlPOk-kG6r0</a:t>
            </a:r>
          </a:p>
          <a:p>
            <a:endParaRPr lang="en-US"/>
          </a:p>
          <a:p>
            <a:r>
              <a:rPr lang="en-US"/>
              <a:t>Discuss some main takeaways about the video:</a:t>
            </a:r>
          </a:p>
          <a:p>
            <a:r>
              <a:rPr lang="en-US"/>
              <a:t>Stress is not always caused by negative events</a:t>
            </a:r>
          </a:p>
          <a:p>
            <a:r>
              <a:rPr lang="en-US"/>
              <a:t>Stress is not necessarily a bad thing – an optimal level gives us motivation to get stuff done</a:t>
            </a:r>
          </a:p>
          <a:p>
            <a:r>
              <a:rPr lang="en-US"/>
              <a:t>Our thoughts can play a large role on how we experience stress</a:t>
            </a:r>
          </a:p>
          <a:p>
            <a:endParaRPr lang="en-US"/>
          </a:p>
          <a:p>
            <a:r>
              <a:rPr lang="en-US"/>
              <a:t>38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3C69D-6B58-ACEA-3624-97F91533597D}"/>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3498BA5E-035B-CA9E-9118-8CAE8D60EA3D}"/>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221D2F02-E81B-DD70-B30E-F4C73D676E5B}"/>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2B44B124-2BAC-15E1-6063-A6703A9964D3}"/>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26DFE700-7DF2-E2CB-F596-96057385E847}"/>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Video: https://www.youtube.com/watch?v=LlPOk-kG6r0</a:t>
            </a:r>
          </a:p>
          <a:p>
            <a:endParaRPr lang="en-US"/>
          </a:p>
          <a:p>
            <a:endParaRPr lang="en-US"/>
          </a:p>
          <a:p>
            <a:r>
              <a:rPr lang="en-US"/>
              <a:t>“Everyone experiences stress to some degree. Animals feel stress. Fish feel stress. No joke, EVERY LIVING THING feels stress. It's part of everyday life. It’s a natural response to anything that threatens us, challenges us, worries us and/or causes us great emotion like a getting new job or an upcoming deadline for a school project.”</a:t>
            </a:r>
          </a:p>
          <a:p>
            <a:endParaRPr lang="en-US"/>
          </a:p>
          <a:p>
            <a:r>
              <a:rPr lang="en-US"/>
              <a:t>Play the video: 2:40 min</a:t>
            </a:r>
          </a:p>
          <a:p>
            <a:r>
              <a:rPr lang="en-US"/>
              <a:t>https://www.youtube.com/watch?v=LlPOk-kG6r0</a:t>
            </a:r>
          </a:p>
          <a:p>
            <a:endParaRPr lang="en-US"/>
          </a:p>
          <a:p>
            <a:r>
              <a:rPr lang="en-US"/>
              <a:t>Discuss some main takeaways about the video:</a:t>
            </a:r>
          </a:p>
          <a:p>
            <a:r>
              <a:rPr lang="en-US"/>
              <a:t>Stress is not always caused by negative events</a:t>
            </a:r>
          </a:p>
          <a:p>
            <a:r>
              <a:rPr lang="en-US"/>
              <a:t>Stress is not necessarily a bad thing – an optimal level gives us motivation to get stuff done</a:t>
            </a:r>
          </a:p>
          <a:p>
            <a:r>
              <a:rPr lang="en-US"/>
              <a:t>Our thoughts can play a large role on how we experience stress</a:t>
            </a:r>
          </a:p>
          <a:p>
            <a:endParaRPr lang="en-US"/>
          </a:p>
          <a:p>
            <a:r>
              <a:rPr lang="en-US"/>
              <a:t>38</a:t>
            </a:r>
          </a:p>
        </p:txBody>
      </p:sp>
      <p:sp>
        <p:nvSpPr>
          <p:cNvPr id="6" name="Footer Placeholder 5">
            <a:extLst>
              <a:ext uri="{FF2B5EF4-FFF2-40B4-BE49-F238E27FC236}">
                <a16:creationId xmlns:a16="http://schemas.microsoft.com/office/drawing/2014/main" id="{67D5F072-EF2E-F84B-539E-6416316DB0C7}"/>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D9821353-6CEE-F573-5F19-34D928DE9682}"/>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9889249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Angela</a:t>
            </a:r>
          </a:p>
          <a:p>
            <a:r>
              <a:rPr lang="en-US"/>
              <a:t>Time: 3 mins</a:t>
            </a:r>
          </a:p>
          <a:p>
            <a:r>
              <a:rPr lang="en-US"/>
              <a:t>“Our society spends countless dollars on wellness products to avoid or reduce stress, and we're encouraged to chase the belief that happiness means having no negative emotions. This way of thinking is not healthy for us, mentally or physically. Our lives are not about avoiding stress, but rather about embracing uncertainty, daily challenges and, at the same time, learning to adapt and be resilient.”</a:t>
            </a:r>
          </a:p>
          <a:p>
            <a:endParaRPr lang="en-US"/>
          </a:p>
          <a:p>
            <a:r>
              <a:rPr lang="en-US"/>
              <a:t>“Stress is not always a bad thing! Some stress can make you alert, motivated, productive and perform better. Too much stress on the other hand, and not being able to properly manage it, can harm your ability to do normal tasks and, in the long run, damage your mental well-being. You may choose unhealthy coping strategies like substance use, change eating habits, avoid people or other to deal with stress.”</a:t>
            </a:r>
          </a:p>
          <a:p>
            <a:endParaRPr lang="en-US"/>
          </a:p>
          <a:p>
            <a:r>
              <a:rPr lang="en-US"/>
              <a:t>“Let's not forget that sometimes negative emotions are part of good mental health. Crying, feeling sad, irritated, or angry are normal responses to life's challenges. Just because we feel stressed or a “negative” emotion doesn't mean we don't have good mental health. In fact, when we can identify stress and know how to overcome it is a fundamental element of good mental health.”</a:t>
            </a:r>
          </a:p>
          <a:p>
            <a:r>
              <a:rPr lang="en-US"/>
              <a:t>39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Human Continuum Activity </a:t>
            </a:r>
          </a:p>
          <a:p>
            <a:r>
              <a:rPr lang="en-US"/>
              <a:t>Directions:</a:t>
            </a:r>
          </a:p>
          <a:p>
            <a:r>
              <a:rPr lang="en-US"/>
              <a:t>Have participants line up in a straight line (shoulder to shoulder)</a:t>
            </a:r>
          </a:p>
          <a:p>
            <a:r>
              <a:rPr lang="en-US"/>
              <a:t>Explain: you will read statements, if the statements apply to participant, they will take a step forward, if it doesn’t apply they step backwards. </a:t>
            </a:r>
          </a:p>
          <a:p>
            <a:r>
              <a:rPr lang="en-US"/>
              <a:t>\Have participants look around at the end and see where others are standing in relation to them.</a:t>
            </a:r>
          </a:p>
          <a:p>
            <a:endParaRPr lang="en-US"/>
          </a:p>
          <a:p>
            <a:r>
              <a:rPr lang="en-US"/>
              <a:t>Possible Statements:</a:t>
            </a:r>
          </a:p>
          <a:p>
            <a:r>
              <a:rPr lang="en-US"/>
              <a:t>When I am feeling stressed, I get frustrated, angry or irritable.</a:t>
            </a:r>
          </a:p>
          <a:p>
            <a:r>
              <a:rPr lang="en-US"/>
              <a:t>When something bad happens, I get angry quickly.</a:t>
            </a:r>
          </a:p>
          <a:p>
            <a:r>
              <a:rPr lang="en-US"/>
              <a:t>I get upset/sad if I miss events because of school and/or work.</a:t>
            </a:r>
          </a:p>
          <a:p>
            <a:r>
              <a:rPr lang="en-US"/>
              <a:t>When I am feeling stressed, I use technology and social media to avoid what is bothering me.</a:t>
            </a:r>
          </a:p>
          <a:p>
            <a:r>
              <a:rPr lang="en-US"/>
              <a:t>When I am feeling stressed I get worried and anxious and I cannot stop thinking about what is bothering me.</a:t>
            </a:r>
          </a:p>
          <a:p>
            <a:r>
              <a:rPr lang="en-US"/>
              <a:t>When I am under stress, feeling worried or sad, I want to be alone and stay away from my friends and family.</a:t>
            </a:r>
          </a:p>
          <a:p>
            <a:r>
              <a:rPr lang="en-US"/>
              <a:t>I have felt bad after getting mad at someone and wished I had reacted differently?</a:t>
            </a:r>
          </a:p>
          <a:p>
            <a:r>
              <a:rPr lang="en-US"/>
              <a:t>I take time to relax.</a:t>
            </a:r>
          </a:p>
          <a:p>
            <a:r>
              <a:rPr lang="en-US"/>
              <a:t>I do something just for me each week. </a:t>
            </a:r>
          </a:p>
          <a:p>
            <a:endParaRPr lang="en-US"/>
          </a:p>
          <a:p>
            <a:r>
              <a:rPr lang="en-US"/>
              <a:t>Debrief:</a:t>
            </a:r>
          </a:p>
          <a:p>
            <a:r>
              <a:rPr lang="en-US"/>
              <a:t>What are some situations that could cause emotions like sadness, worry and/or anger?</a:t>
            </a:r>
          </a:p>
          <a:p>
            <a:r>
              <a:rPr lang="en-US"/>
              <a:t>Exams or tests;</a:t>
            </a:r>
          </a:p>
          <a:p>
            <a:r>
              <a:rPr lang="en-US"/>
              <a:t>Fighting with friends/parent</a:t>
            </a:r>
          </a:p>
          <a:p>
            <a:r>
              <a:rPr lang="en-US"/>
              <a:t>Loss of a loved one (family member, pet);</a:t>
            </a:r>
          </a:p>
          <a:p>
            <a:r>
              <a:rPr lang="en-US"/>
              <a:t>Bullying/cyberbullying</a:t>
            </a:r>
          </a:p>
          <a:p>
            <a:r>
              <a:rPr lang="en-US"/>
              <a:t>Parent’s divorce; and</a:t>
            </a:r>
          </a:p>
          <a:p>
            <a:r>
              <a:rPr lang="en-US"/>
              <a:t>Illness.</a:t>
            </a:r>
          </a:p>
          <a:p>
            <a:r>
              <a:rPr lang="en-US"/>
              <a:t>Depression, anxiety or other mental health challenges</a:t>
            </a:r>
          </a:p>
          <a:p>
            <a:r>
              <a:rPr lang="en-US"/>
              <a:t>Worry about a friend’s, family member’s or your own substance use</a:t>
            </a:r>
          </a:p>
          <a:p>
            <a:r>
              <a:rPr lang="en-US"/>
              <a:t>Body image</a:t>
            </a:r>
          </a:p>
          <a:p>
            <a:r>
              <a:rPr lang="en-US"/>
              <a:t>Navigating sexual orientation and gender identity</a:t>
            </a:r>
          </a:p>
          <a:p>
            <a:r>
              <a:rPr lang="en-US"/>
              <a:t>Experiencing racism, sexism, transphobia or other forms of discrimination</a:t>
            </a:r>
          </a:p>
          <a:p>
            <a:r>
              <a:rPr lang="en-US"/>
              <a:t>Climate change  and other world events</a:t>
            </a:r>
          </a:p>
          <a:p>
            <a:endParaRPr lang="en-US"/>
          </a:p>
          <a:p>
            <a:r>
              <a:rPr lang="en-US"/>
              <a:t>Can feeling sadness, anger or worry influence how we react to a situation?</a:t>
            </a:r>
          </a:p>
          <a:p>
            <a:r>
              <a:rPr lang="en-US"/>
              <a:t>What are some symptoms related to stressful or upsetting situations? How do we feel inside when we are upset?</a:t>
            </a:r>
          </a:p>
          <a:p>
            <a:r>
              <a:rPr lang="en-US"/>
              <a:t>Can stress be good for us? What are some examples of good stress?</a:t>
            </a:r>
          </a:p>
          <a:p>
            <a:r>
              <a:rPr lang="en-US"/>
              <a:t>Some stress in our lives can be necessary to help keep us alert and energized, and to help us get things done. We can understand this type of stress as “good stress”. Good stress is short-term, manageable, and often useful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Activity: Good and Bad Stress</a:t>
            </a:r>
          </a:p>
          <a:p>
            <a:r>
              <a:rPr lang="en-US"/>
              <a:t>Time: 15 mins</a:t>
            </a:r>
          </a:p>
          <a:p>
            <a:endParaRPr lang="en-US"/>
          </a:p>
          <a:p>
            <a:r>
              <a:rPr lang="en-US"/>
              <a:t>Good and Bad Stress</a:t>
            </a:r>
          </a:p>
          <a:p>
            <a:endParaRPr lang="en-US"/>
          </a:p>
          <a:p>
            <a:r>
              <a:rPr lang="en-US"/>
              <a:t>Label three sheets of flip chart paper with the following titles:</a:t>
            </a:r>
          </a:p>
          <a:p>
            <a:r>
              <a:rPr lang="en-US"/>
              <a:t>(Divide this sheet down the middle) Positive Coping | Negative Coping</a:t>
            </a:r>
          </a:p>
          <a:p>
            <a:r>
              <a:rPr lang="en-US"/>
              <a:t>(Divide this sheet down the middle) Positive Stressors | Negative Stressors </a:t>
            </a:r>
          </a:p>
          <a:p>
            <a:r>
              <a:rPr lang="en-US"/>
              <a:t>People or Places to Go for Help at TDSS? </a:t>
            </a:r>
          </a:p>
          <a:p>
            <a:endParaRPr lang="en-US"/>
          </a:p>
          <a:p>
            <a:r>
              <a:rPr lang="en-US"/>
              <a:t>Facilitation Instructions:</a:t>
            </a:r>
          </a:p>
          <a:p>
            <a:r>
              <a:rPr lang="en-US"/>
              <a:t>Discuss with students:</a:t>
            </a:r>
          </a:p>
          <a:p>
            <a:r>
              <a:rPr lang="en-US"/>
              <a:t>Can you think of a time where it was helpful to feel nervous or stressed? </a:t>
            </a:r>
          </a:p>
          <a:p>
            <a:r>
              <a:rPr lang="en-US"/>
              <a:t>Think about a time you’ve felt stress. How did you deal with it? If you could go back in time, would you change how you reacted with that stress? How would you like to deal with stress in the future?</a:t>
            </a:r>
          </a:p>
          <a:p>
            <a:r>
              <a:rPr lang="en-US"/>
              <a:t>Let students divide themselves into 3 groups. </a:t>
            </a:r>
          </a:p>
          <a:p>
            <a:r>
              <a:rPr lang="en-US"/>
              <a:t>Assign each of the groups to one sheet of paper. </a:t>
            </a:r>
          </a:p>
          <a:p>
            <a:r>
              <a:rPr lang="en-US"/>
              <a:t>Explain the activity: </a:t>
            </a:r>
          </a:p>
          <a:p>
            <a:r>
              <a:rPr lang="en-US"/>
              <a:t>Each group has 60 seconds to draw/write all of the ideas they can come up with at the first sheet of paper they are at. </a:t>
            </a:r>
          </a:p>
          <a:p>
            <a:r>
              <a:rPr lang="en-US"/>
              <a:t>At the end of 60 seconds, have the groups rotate to the next sheet of paper and provide 90 seconds to do the same – advising them not to repeat ideas of the group before them. </a:t>
            </a:r>
          </a:p>
          <a:p>
            <a:r>
              <a:rPr lang="en-US"/>
              <a:t>Repeat above step, but provide 120 seconds. </a:t>
            </a:r>
          </a:p>
          <a:p>
            <a:r>
              <a:rPr lang="en-US"/>
              <a:t>Once all the groups have moved through the three stations, review/discuss/categorize all of the ideas presented on the sheets as a large group. </a:t>
            </a:r>
          </a:p>
          <a:p>
            <a:r>
              <a:rPr lang="en-US"/>
              <a:t>Leave sheets posted for reference in the next portion of the workshop. </a:t>
            </a:r>
          </a:p>
          <a:p>
            <a:endParaRPr lang="en-US"/>
          </a:p>
          <a:p>
            <a:r>
              <a:rPr lang="en-US"/>
              <a:t>41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understand that you are experts in working with youth and creating safer spaces. In this presentation, we will give ideas on how you can apply your existing knowledge to the context of YCO and provide you with some guidance based on feedback from the youth. </a:t>
            </a:r>
          </a:p>
          <a:p>
            <a:endParaRPr lang="en-US"/>
          </a:p>
          <a:p>
            <a:r>
              <a:rPr lang="en-US"/>
              <a:t>We have included a framework for adult allies to develop a Safe Space Plan that can help support youth if they experience distress during training or meetings.</a:t>
            </a:r>
          </a:p>
          <a:p>
            <a:endParaRPr lang="en-US"/>
          </a:p>
          <a:p>
            <a:r>
              <a:rPr lang="en-US"/>
              <a:t>Key steps:</a:t>
            </a:r>
          </a:p>
          <a:p>
            <a:r>
              <a:rPr lang="en-US"/>
              <a:t>Pre-warning about and normalizing of sensitive topics (i.e., today we are going to be talking about substance use. Sometimes this can be difficult to talk about, but it is an important discussion. We encourage you to reach out for support if needed.).</a:t>
            </a:r>
          </a:p>
          <a:p>
            <a:r>
              <a:rPr lang="en-US"/>
              <a:t>Before the training begins, let youth know: “If at any time during the training, you are feeling uncomfortable, please let an Adult Ally know”.</a:t>
            </a:r>
          </a:p>
          <a:p>
            <a:r>
              <a:rPr lang="en-US"/>
              <a:t>Monitoring for signs that indicate participants may need support (e.g., being teary, becoming withdrawn) and pre-identify supports that are available to check-in with students who are struggling, such as the student’s guidance counsellor.</a:t>
            </a:r>
          </a:p>
          <a:p>
            <a:r>
              <a:rPr lang="en-US"/>
              <a:t>Using thumbs up or down code to let ‘safety’ person know you are ok if you have to leave (e.g., washroom).</a:t>
            </a:r>
          </a:p>
          <a:p>
            <a:r>
              <a:rPr lang="en-US"/>
              <a:t>Establishing a relaxation space or “chill zone” for students who may be triggered by content.</a:t>
            </a:r>
          </a:p>
          <a:p>
            <a:r>
              <a:rPr lang="en-US"/>
              <a:t>Enlisting the support of school board mental health professionals, community group mental health professional or public health nurses to participate in the training or workshop.</a:t>
            </a:r>
          </a:p>
          <a:p>
            <a:r>
              <a:rPr lang="en-US"/>
              <a:t>Offer counselling support if available and if the need arises.</a:t>
            </a:r>
          </a:p>
          <a:p>
            <a:r>
              <a:rPr lang="en-US"/>
              <a:t>Allowing students to opt out of participating in various activities.</a:t>
            </a:r>
          </a:p>
          <a:p>
            <a:r>
              <a:rPr lang="en-US"/>
              <a:t>Being aware of locally based resources for support including School board-based supports, community supports, Youth Services Bureau (YSB), etc.</a:t>
            </a:r>
          </a:p>
          <a:p>
            <a:endParaRPr lang="en-US"/>
          </a:p>
          <a:p>
            <a:r>
              <a:rPr lang="en-US"/>
              <a:t>Ensure that when Adult Allies discuss confidentiality, they also discuss the limits – that if a youth is in danger, they will have to tell another adult.</a:t>
            </a:r>
          </a:p>
          <a:p>
            <a:endParaRPr lang="en-US"/>
          </a:p>
          <a:p>
            <a:r>
              <a:rPr lang="en-US"/>
              <a:t>Youth have emphasized to us that they highly value privacy and confidentiality. It's crucial to discuss privacy and confidentiality limitations when creating group norms. Let the Peer Leaders know that if they inform you that they, or another youth, may be in danger, you'll need to tell another adult to ensure everyone's safety.</a:t>
            </a:r>
          </a:p>
          <a:p>
            <a:endParaRPr lang="en-US"/>
          </a:p>
          <a:p>
            <a:r>
              <a:rPr lang="en-US"/>
              <a:t>Ask the youth not to use names or any other identifying information when sharing stories. Remind them to respect their peers' privacy and not discuss any personal information they've learned unless there's a safety concern. </a:t>
            </a:r>
          </a:p>
          <a:p>
            <a:endParaRPr lang="en-US"/>
          </a:p>
          <a:p>
            <a:r>
              <a:rPr lang="en-US"/>
              <a:t>Invite youth to answer: Are there any other suggestions on how we can create a safer space for youth?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Activity:</a:t>
            </a:r>
          </a:p>
          <a:p>
            <a:r>
              <a:rPr lang="en-US"/>
              <a:t>Explain that everyone experiences emotions like anger, worry and sadness at points in their life. For many of us it may not just be one of these emotions, but a combination. Sometimes when we are under normal stress and we find that the anger, worry, or sadness in our life is getting to be too much we may need to check in with the supports in our life.  If our family, friends, work, school, or leisure time gets severely impacted for longer periods during these struggles, professional mental health support can often help.</a:t>
            </a:r>
          </a:p>
          <a:p>
            <a:endParaRPr lang="en-US"/>
          </a:p>
          <a:p>
            <a:r>
              <a:rPr lang="en-US"/>
              <a:t>Next, ask youth to think about how they cope with stress:</a:t>
            </a:r>
          </a:p>
          <a:p>
            <a:r>
              <a:rPr lang="en-US"/>
              <a:t>Do a stress check-in – what is going on in my life?</a:t>
            </a:r>
          </a:p>
          <a:p>
            <a:r>
              <a:rPr lang="en-US"/>
              <a:t>Recognize signs – what am I feeling?</a:t>
            </a:r>
          </a:p>
          <a:p>
            <a:r>
              <a:rPr lang="en-US"/>
              <a:t>Learn what triggers are – what is making me  feel this way?</a:t>
            </a:r>
          </a:p>
          <a:p>
            <a:r>
              <a:rPr lang="en-US"/>
              <a:t>Have a plan to help manage everyday stressful situations and manage those feelings</a:t>
            </a:r>
          </a:p>
          <a:p>
            <a:r>
              <a:rPr lang="en-US"/>
              <a:t>Add to your resilience</a:t>
            </a:r>
          </a:p>
          <a:p>
            <a:endParaRPr lang="en-US"/>
          </a:p>
          <a:p>
            <a:r>
              <a:rPr lang="en-US"/>
              <a:t>What coping strategies can you use to add to your resilience?</a:t>
            </a:r>
          </a:p>
          <a:p>
            <a:r>
              <a:rPr lang="en-US"/>
              <a:t>Thinking positively</a:t>
            </a:r>
          </a:p>
          <a:p>
            <a:r>
              <a:rPr lang="en-US"/>
              <a:t>Talking to a trusted adult</a:t>
            </a:r>
          </a:p>
          <a:p>
            <a:r>
              <a:rPr lang="en-US"/>
              <a:t>Practicing deep breathing and relaxation exercises</a:t>
            </a:r>
          </a:p>
          <a:p>
            <a:r>
              <a:rPr lang="en-US"/>
              <a:t>Getting out in nature and being active</a:t>
            </a:r>
          </a:p>
          <a:p>
            <a:r>
              <a:rPr lang="en-US"/>
              <a:t>Getting enough sleep</a:t>
            </a:r>
          </a:p>
          <a:p>
            <a:endParaRPr lang="en-US"/>
          </a:p>
          <a:p>
            <a:r>
              <a:rPr lang="en-US"/>
              <a:t>It is important to realize that we all react to stressful situations in different ways. We may even react to stress differently ourselves, depending on the situation. However, once we become aware of the signs of stress we are better able to recognize them in ourselves and apply our coping strategies.</a:t>
            </a:r>
          </a:p>
          <a:p>
            <a:endParaRPr lang="en-US"/>
          </a:p>
          <a:p>
            <a:r>
              <a:rPr lang="en-US"/>
              <a:t>Video Mindfullness Exercise: https://www.youtube.com/watch?v=s0PO2xo7I9g”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Activity: Students in groups discuss questions </a:t>
            </a:r>
          </a:p>
          <a:p>
            <a:r>
              <a:rPr lang="en-US"/>
              <a:t>43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Answer to above activity </a:t>
            </a:r>
          </a:p>
          <a:p>
            <a:r>
              <a:rPr lang="en-US"/>
              <a:t>44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May also want to ask youth: What are some unhealthy coping mechanisms that you or others you know use?  </a:t>
            </a:r>
          </a:p>
          <a:p>
            <a:r>
              <a:rPr lang="en-US"/>
              <a:t>45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May also want to ask youth: What are some unhealthy coping mechanisms that you or others you know use?  </a:t>
            </a:r>
          </a:p>
          <a:p>
            <a:r>
              <a:rPr lang="en-US"/>
              <a:t>45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Activity Option 1:</a:t>
            </a:r>
          </a:p>
          <a:p>
            <a:r>
              <a:rPr lang="en-US"/>
              <a:t>Mindfulness is the act of being present in the moment. There are many different ways to practice this skill. One way is through practicing deep breathing. </a:t>
            </a:r>
          </a:p>
          <a:p>
            <a:r>
              <a:rPr lang="en-US"/>
              <a:t>We are going to give that a try today. Deep breathing helps to calm our bodies when we are stressed and it is a skill that needs to be practiced like any other skill. Just like in any sport you need to go to practice and participate in the drills in order to play your best in the playoff game. We need to practice deep breathing or any mindfulness activity when calm to teach our bodies so it can be effective when we are feeling stressed.</a:t>
            </a:r>
          </a:p>
          <a:p>
            <a:endParaRPr lang="en-US"/>
          </a:p>
          <a:p>
            <a:r>
              <a:rPr lang="en-US"/>
              <a:t>Before beginning ask participants how much stress they are feeling on a scale of one to ten.  They can use their fingers to show their stress level. Explain to the group they are going to try an exercise which may improve feelings of stress.</a:t>
            </a:r>
          </a:p>
          <a:p>
            <a:r>
              <a:rPr lang="en-US"/>
              <a:t>Make the room as comfortable as possible (e.g. turn down the lights or play relaxing music.)</a:t>
            </a:r>
          </a:p>
          <a:p>
            <a:r>
              <a:rPr lang="en-US"/>
              <a:t>Read the following “Take Time to Breathe” script:</a:t>
            </a:r>
          </a:p>
          <a:p>
            <a:r>
              <a:rPr lang="en-US"/>
              <a:t>Sit comfortably, with your knees bent and your shoulders, head and neck relaxed.</a:t>
            </a:r>
          </a:p>
          <a:p>
            <a:r>
              <a:rPr lang="en-US"/>
              <a:t>Place one hand on your upper chest and the other just below your rib cage. This will allow you to feel your diaphragm move as you breathe.</a:t>
            </a:r>
          </a:p>
          <a:p>
            <a:r>
              <a:rPr lang="en-US"/>
              <a:t> Inhale through your nose. The hand below your rib cage should move out. The hand on your chest should stay as still as possible.</a:t>
            </a:r>
          </a:p>
          <a:p>
            <a:r>
              <a:rPr lang="en-US"/>
              <a:t>Tighten your stomach muscles, letting them fall inward as you exhale through your mouth. The hand on your upper chest should stay as still as possible.</a:t>
            </a:r>
          </a:p>
          <a:p>
            <a:r>
              <a:rPr lang="en-US"/>
              <a:t>Have participants practice deep breathing for about 15-30 seconds. Explain that deep breathing can be used any time they need a short break. This is a good way to take a “time out” from a situation and relax.</a:t>
            </a:r>
          </a:p>
          <a:p>
            <a:r>
              <a:rPr lang="en-US"/>
              <a:t>Ask participants on a scale of one to ten how stressed are they feeling after completing the exercise and how the activity made them feel.</a:t>
            </a:r>
          </a:p>
          <a:p>
            <a:endParaRPr lang="en-US"/>
          </a:p>
          <a:p>
            <a:r>
              <a:rPr lang="en-US"/>
              <a:t>Possible Participants Answers:</a:t>
            </a:r>
          </a:p>
          <a:p>
            <a:r>
              <a:rPr lang="en-US"/>
              <a:t>Feelings afterwards: relaxed, calm, quiet, less stressed, some participants may not feel any different; some may feel more stressed because they could not stop their thoughts from wandering. This is normal and improves with practice.</a:t>
            </a:r>
          </a:p>
          <a:p>
            <a:r>
              <a:rPr lang="en-US"/>
              <a:t>Some participants might find these activities difficult. Remind participants that it takes time and practice to learn new skills.</a:t>
            </a:r>
          </a:p>
          <a:p>
            <a:endParaRPr lang="en-US"/>
          </a:p>
          <a:p>
            <a:r>
              <a:rPr lang="en-US"/>
              <a:t>Alternative:</a:t>
            </a:r>
          </a:p>
          <a:p>
            <a:r>
              <a:rPr lang="en-US"/>
              <a:t>Video Mindfullness Exercise: https://www.youtube.com/watch?v=s0PO2xo7I9g”</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Activity Option 2:</a:t>
            </a:r>
          </a:p>
          <a:p>
            <a:r>
              <a:rPr lang="en-US"/>
              <a:t>In this activity, you will have the youth identify stressors followed by brainstorming healthy ways to cope. The focus for this activity is not on the stressors but rather the coping strategies, the problem solving, and the strength of the group.</a:t>
            </a:r>
          </a:p>
          <a:p>
            <a:r>
              <a:rPr lang="en-US"/>
              <a:t>Part One:</a:t>
            </a:r>
          </a:p>
          <a:p>
            <a:r>
              <a:rPr lang="en-US"/>
              <a:t>Ask youth to name different stressors in their lives (e.g., homework, tests, jobs, parents, relationships, friendships, conflict, mental or physical health challenges). Capture these examples on flip chart paper.</a:t>
            </a:r>
          </a:p>
          <a:p>
            <a:r>
              <a:rPr lang="en-US"/>
              <a:t>Part Two:</a:t>
            </a:r>
          </a:p>
          <a:p>
            <a:r>
              <a:rPr lang="en-US"/>
              <a:t>Ask youth to think of a time when they have experienced a stressful time or faced challenges. What helped them through it? Capture these examples on flip chart paper.</a:t>
            </a:r>
          </a:p>
          <a:p>
            <a:r>
              <a:rPr lang="en-US"/>
              <a:t>Part Three</a:t>
            </a:r>
          </a:p>
          <a:p>
            <a:r>
              <a:rPr lang="en-US"/>
              <a:t>Ask youth, as a group, to create a stressbusters mural with various positive coping strategies either written or represented through art on flip chart or mural paper.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Activity Option 3:</a:t>
            </a:r>
          </a:p>
          <a:p>
            <a:r>
              <a:rPr lang="en-US"/>
              <a:t>“Stronger Together” creates an opportunity to recognize that while personal coping strategies are important, it is also important to ask for help. . You can use this icebreaker to discuss how people often benefit from more than one person to help them when they are experiencing challenges.</a:t>
            </a:r>
          </a:p>
          <a:p>
            <a:endParaRPr lang="en-US"/>
          </a:p>
          <a:p>
            <a:r>
              <a:rPr lang="en-US"/>
              <a:t>Directions:</a:t>
            </a:r>
          </a:p>
          <a:p>
            <a:r>
              <a:rPr lang="en-US"/>
              <a:t>Scrunch up a piece of paper to make a paper ball. Ask a youth to identify one possible support and come to the front of the class to hold the ball of paper with one finger (paper ball falls).</a:t>
            </a:r>
          </a:p>
          <a:p>
            <a:r>
              <a:rPr lang="en-US"/>
              <a:t>Continue asking youth, one at a time, to identify people or places that they can go to for help and then come to the front of the group and try to hold up the ball together using one finger each,</a:t>
            </a:r>
          </a:p>
          <a:p>
            <a:r>
              <a:rPr lang="en-US"/>
              <a:t>Continue to ask youth to identify a support and add their finger to support the ball until there are enough fingers to hold the ball of paper (usually  4 to 5 youth).</a:t>
            </a:r>
          </a:p>
          <a:p>
            <a:endParaRPr lang="en-US"/>
          </a:p>
          <a:p>
            <a:endParaRPr lang="en-US"/>
          </a:p>
          <a:p>
            <a:r>
              <a:rPr lang="en-US"/>
              <a:t>Ask the group:</a:t>
            </a:r>
          </a:p>
          <a:p>
            <a:r>
              <a:rPr lang="en-US"/>
              <a:t>What happened when only one person tried to hold the paper ball on their finger? What could this represent? </a:t>
            </a:r>
          </a:p>
          <a:p>
            <a:r>
              <a:rPr lang="en-US"/>
              <a:t>What happened when more people came to help hold up the paper ball? What could this symbolize</a:t>
            </a:r>
          </a:p>
          <a:p>
            <a:r>
              <a:rPr lang="en-US"/>
              <a:t>What do you think this activity demonstrates?</a:t>
            </a:r>
          </a:p>
          <a:p>
            <a:endParaRPr lang="en-US"/>
          </a:p>
          <a:p>
            <a:r>
              <a:rPr lang="en-US"/>
              <a:t>Possible answers:</a:t>
            </a:r>
          </a:p>
          <a:p>
            <a:r>
              <a:rPr lang="en-US"/>
              <a:t>When we are dealing with an issue or challenge, we may need to rely on more than one person to help support us.</a:t>
            </a:r>
          </a:p>
          <a:p>
            <a:r>
              <a:rPr lang="en-US"/>
              <a:t>It can be challenging or sometimes nearly impossible to deal with issues all on our own.</a:t>
            </a:r>
          </a:p>
          <a:p>
            <a:r>
              <a:rPr lang="en-US"/>
              <a:t>When we have more people to assist us, our challenges may become easier to manage.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activity will encourage the Peer Leaders to think about the importance of seeking help. The discussion focuses on what they would do if someone needs help, as well as who they can reach out to when they need help.</a:t>
            </a:r>
          </a:p>
          <a:p>
            <a:endParaRPr lang="en-US"/>
          </a:p>
          <a:p>
            <a:r>
              <a:rPr lang="en-US"/>
              <a:t>Ask youth:</a:t>
            </a:r>
          </a:p>
          <a:p>
            <a:r>
              <a:rPr lang="en-US"/>
              <a:t>To define help-seeking.</a:t>
            </a:r>
          </a:p>
          <a:p>
            <a:r>
              <a:rPr lang="en-US"/>
              <a:t>Summarize and include that help-seeking is the attempt to get external, outside or other help to deal with (in this case) a mental health or substance use health concern.</a:t>
            </a:r>
          </a:p>
          <a:p>
            <a:endParaRPr lang="en-US"/>
          </a:p>
          <a:p>
            <a:r>
              <a:rPr lang="en-US"/>
              <a:t>What would you do if your friend was Struggling? Was in crisis?</a:t>
            </a:r>
          </a:p>
          <a:p>
            <a:r>
              <a:rPr lang="en-US"/>
              <a:t>Listen and be there for them.</a:t>
            </a:r>
          </a:p>
          <a:p>
            <a:r>
              <a:rPr lang="en-US"/>
              <a:t>Encourage them to get help.</a:t>
            </a:r>
          </a:p>
          <a:p>
            <a:r>
              <a:rPr lang="en-US"/>
              <a:t>Link them to a trusted adult.</a:t>
            </a:r>
          </a:p>
          <a:p>
            <a:r>
              <a:rPr lang="en-US"/>
              <a:t>If they are in immediate danger call 9-1-1</a:t>
            </a:r>
          </a:p>
          <a:p>
            <a:r>
              <a:rPr lang="en-US"/>
              <a:t>Break codes of silence when needed.</a:t>
            </a:r>
          </a:p>
          <a:p>
            <a:r>
              <a:rPr lang="en-US"/>
              <a:t>Remember, your job is to listen and help your friend to get help. You do not need to know the answers and your role is not to fix everything.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Have students in group answer these questions</a:t>
            </a:r>
          </a:p>
          <a:p>
            <a:r>
              <a:rPr lang="en-US"/>
              <a:t>51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also know that sometimes topics surrounding mental health can trigger overwhelming feelings at times so please if you need to leave the room for a reason other than feeling overwhelmed than make eye contact with one of us and give a thumbs up. Should you leave without doing this one of our team members will follow you to check in to make sure that you are alright. </a:t>
            </a:r>
          </a:p>
          <a:p>
            <a:endParaRPr lang="en-US"/>
          </a:p>
          <a:p>
            <a:r>
              <a:rPr lang="en-US"/>
              <a:t>If applicable: </a:t>
            </a:r>
          </a:p>
          <a:p>
            <a:r>
              <a:rPr lang="en-US"/>
              <a:t>Sometimes we all just need a break so we have created a chill zone (state where this is). This is a place to go if you just need some quiet or a break from the activities for a bit. Just let a team member know that you would like to use this space. </a:t>
            </a:r>
          </a:p>
          <a:p>
            <a:endParaRPr lang="en-US"/>
          </a:p>
          <a:p>
            <a:endParaRPr lang="en-US"/>
          </a:p>
          <a:p>
            <a:r>
              <a:rPr lang="en-US"/>
              <a:t>Local sites to add in locations and instructions on how to ensure safety </a:t>
            </a:r>
          </a:p>
          <a:p>
            <a:r>
              <a:rPr lang="en-US"/>
              <a:t>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Remember as Youth Champions – self care is super important</a:t>
            </a:r>
          </a:p>
          <a:p>
            <a:endParaRPr lang="en-US"/>
          </a:p>
          <a:p>
            <a:endParaRPr lang="en-US"/>
          </a:p>
          <a:p>
            <a:r>
              <a:rPr lang="en-US"/>
              <a:t>Time: 5 mins</a:t>
            </a:r>
          </a:p>
          <a:p>
            <a:r>
              <a:rPr lang="en-US"/>
              <a:t>Ask a volunteer to read the Wisdom of the Woodcutter story.</a:t>
            </a:r>
          </a:p>
          <a:p>
            <a:endParaRPr lang="en-US"/>
          </a:p>
          <a:p>
            <a:r>
              <a:rPr lang="en-US"/>
              <a:t>“What did you get from this story?”</a:t>
            </a:r>
          </a:p>
          <a:p>
            <a:r>
              <a:rPr lang="en-US"/>
              <a:t>“As much as you want to help others, it's important to take care of your own health and well-being. If we pay no attention to ourselves, we might lose our ability to stay sharp.”</a:t>
            </a:r>
          </a:p>
          <a:p>
            <a:endParaRPr lang="en-US"/>
          </a:p>
          <a:p>
            <a:r>
              <a:rPr lang="en-US"/>
              <a:t>If time allows, you can share additional ways students can refuel their emotional or spiritual tank or ask what helps them stay sharp.</a:t>
            </a:r>
          </a:p>
          <a:p>
            <a:r>
              <a:rPr lang="en-US"/>
              <a:t>Accept challenges: Know and accept that life is full of challenges to overcome.</a:t>
            </a:r>
          </a:p>
          <a:p>
            <a:r>
              <a:rPr lang="en-US"/>
              <a:t>Create goals: Give meaning to your life by setting realistic goals and learning and trying new activities. </a:t>
            </a:r>
          </a:p>
          <a:p>
            <a:r>
              <a:rPr lang="en-US"/>
              <a:t>Build healthy relationships: Create healthy relationships with people you trust, who respect and support you.</a:t>
            </a:r>
          </a:p>
          <a:p>
            <a:r>
              <a:rPr lang="en-US"/>
              <a:t>Know and accept your strengths and weaknesses: Accepting your weaknesses in the interest of self-improvement is actually a vital strength.</a:t>
            </a:r>
          </a:p>
          <a:p>
            <a:r>
              <a:rPr lang="en-US"/>
              <a:t>Accept yourself and others: Be kind to yourself and others. </a:t>
            </a:r>
          </a:p>
          <a:p>
            <a:r>
              <a:rPr lang="en-US"/>
              <a:t>Understand the good and bad: Learn to recognize and understand that you and others have a variety of feelings.</a:t>
            </a:r>
          </a:p>
          <a:p>
            <a:r>
              <a:rPr lang="en-US"/>
              <a:t>55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Reminder of Youth champion Role – plan and lead activities that share knowledge with your peers and promotes positive mental health and substance use health</a:t>
            </a:r>
          </a:p>
          <a:p>
            <a:endParaRPr lang="en-US"/>
          </a:p>
          <a:p>
            <a:endParaRPr lang="en-US"/>
          </a:p>
          <a:p>
            <a:endParaRPr lang="en-US"/>
          </a:p>
          <a:p>
            <a:endParaRPr lang="en-US"/>
          </a:p>
          <a:p>
            <a:r>
              <a:rPr lang="en-US"/>
              <a:t>“Our role as a group is to think about new ideas and ways to promote mental health &amp; well-being in the school or community and make an action plan.” </a:t>
            </a:r>
          </a:p>
          <a:p>
            <a:endParaRPr lang="en-US"/>
          </a:p>
          <a:p>
            <a:r>
              <a:rPr lang="en-US"/>
              <a:t>Student expectations (all of you):</a:t>
            </a:r>
          </a:p>
          <a:p>
            <a:r>
              <a:rPr lang="en-US"/>
              <a:t>Attend a workshop – CONGRATS, you are doing it!</a:t>
            </a:r>
          </a:p>
          <a:p>
            <a:r>
              <a:rPr lang="en-US"/>
              <a:t>Attend group meetings. Your involvement is crucial! You know your peers best and what they need for their wellbeing. We’ll decide on meeting dates, times and frequency (weekly or biweekly) at the end of the workshop. </a:t>
            </a:r>
          </a:p>
          <a:p>
            <a:r>
              <a:rPr lang="en-US"/>
              <a:t>Work together to plan, implement and evaluate at least 1 activity in our school or community. The evaluation doesn’t need to be complicated. It’ll help us see if we reached our desired goal and how we can make it better next time around.</a:t>
            </a:r>
          </a:p>
          <a:p>
            <a:r>
              <a:rPr lang="en-US"/>
              <a:t>You’ll have the option to take on specific roles (ex: photographer, public speaker, decorator, graphic designer, etc.)</a:t>
            </a:r>
          </a:p>
          <a:p>
            <a:endParaRPr lang="en-US"/>
          </a:p>
          <a:p>
            <a:r>
              <a:rPr lang="en-US"/>
              <a:t>Your adult allies will support you to develop ideas and events that you will find fun and that will be most helpful to your own communities. </a:t>
            </a:r>
          </a:p>
          <a:p>
            <a:endParaRPr lang="en-US"/>
          </a:p>
          <a:p>
            <a:r>
              <a:rPr lang="en-US"/>
              <a:t>School Staff Champion / Adult ally:</a:t>
            </a:r>
          </a:p>
          <a:p>
            <a:r>
              <a:rPr lang="en-US"/>
              <a:t>We will help you with action planning and implementing the activities/initiatives.</a:t>
            </a:r>
          </a:p>
          <a:p>
            <a:r>
              <a:rPr lang="en-US"/>
              <a:t>We will help take care of the logistics and get approval of action plans.</a:t>
            </a:r>
          </a:p>
          <a:p>
            <a:r>
              <a:rPr lang="en-US"/>
              <a:t>We will also send meeting reminders and support you between the meeting times.</a:t>
            </a:r>
          </a:p>
          <a:p>
            <a:endParaRPr lang="en-US"/>
          </a:p>
          <a:p>
            <a:r>
              <a:rPr lang="en-US"/>
              <a:t>“I do want to be clear that although we’ll be talking about different types of mental illnesses or symptoms of mental illness, it is NOT your responsibility to diagnose your peers or provide counseling. As Champions in schools, you may be asked by peers for help with their mental health problems, but again, this is not your role. What you can do is share resources and support your peers by helping them find someone to talk to. Your teachers, your guidance counsellors, your principals, and VPs are always there to help students when they need more support. And our school has professionals like CYW (name) and mental health workers (name) to provide support to students when they are in crisis.”</a:t>
            </a:r>
          </a:p>
          <a:p>
            <a:endParaRPr lang="en-US"/>
          </a:p>
          <a:p>
            <a:r>
              <a:rPr lang="en-US"/>
              <a:t>Your role as a Youth Champion is to find ways to promote mentla health and wellbeing in your school environment! </a:t>
            </a:r>
          </a:p>
          <a:p>
            <a:endParaRPr lang="en-US"/>
          </a:p>
          <a:p>
            <a:r>
              <a:rPr lang="en-US"/>
              <a:t>57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Remember as a youth champion – it is your role to help youth in your school:</a:t>
            </a:r>
          </a:p>
          <a:p>
            <a:r>
              <a:rPr lang="en-US"/>
              <a:t>Feel welcome</a:t>
            </a:r>
          </a:p>
          <a:p>
            <a:r>
              <a:rPr lang="en-US"/>
              <a:t>Feel included</a:t>
            </a:r>
          </a:p>
          <a:p>
            <a:r>
              <a:rPr lang="en-US"/>
              <a:t>Understood</a:t>
            </a:r>
          </a:p>
          <a:p>
            <a:r>
              <a:rPr lang="en-US"/>
              <a:t>Promote mental health and wellbeing</a:t>
            </a:r>
          </a:p>
          <a:p>
            <a:r>
              <a:rPr lang="en-US"/>
              <a:t>Partner with youth, trusted adults in your school to create a safe school environment </a:t>
            </a:r>
          </a:p>
          <a:p>
            <a:endParaRPr lang="en-US"/>
          </a:p>
          <a:p>
            <a:r>
              <a:rPr lang="en-US"/>
              <a:t>Consider:</a:t>
            </a:r>
          </a:p>
          <a:p>
            <a:r>
              <a:rPr lang="en-US"/>
              <a:t>Welcome – what does the ‘welcome message’ look like in your school?  </a:t>
            </a:r>
          </a:p>
          <a:p>
            <a:r>
              <a:rPr lang="en-US"/>
              <a:t>Include:  Who could be involved in creating and delivering key messages and actions for mental health promotion?</a:t>
            </a:r>
          </a:p>
          <a:p>
            <a:r>
              <a:rPr lang="en-US"/>
              <a:t>Understand: what resources and opportunities are available for students to increase their knowledge and awareness of mental health promotion? </a:t>
            </a:r>
          </a:p>
          <a:p>
            <a:r>
              <a:rPr lang="en-US"/>
              <a:t>Promote:  What opportunities are available in the school setting to communicate about mental wellbeing</a:t>
            </a:r>
          </a:p>
          <a:p>
            <a:r>
              <a:rPr lang="en-US"/>
              <a:t>Partner – who are partners to help promote mental well being?</a:t>
            </a:r>
          </a:p>
          <a:p>
            <a:r>
              <a:rPr lang="en-US"/>
              <a:t>58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Reassure Adult Allies that:</a:t>
            </a:r>
          </a:p>
          <a:p>
            <a:r>
              <a:rPr lang="en-US"/>
              <a:t>- they are not expected to know everything about everything but instead are encouraged to work together with the youth to help guide them to someone who does,  this can be by brainstorming reliable sources or consulting an expert.</a:t>
            </a:r>
          </a:p>
          <a:p>
            <a:endParaRPr lang="en-US"/>
          </a:p>
          <a:p>
            <a:r>
              <a:rPr lang="en-US"/>
              <a:t>We know that many youth want to talk to someone about mental health but don’t know where to turn. Youth may come to you with concerns regarding mental health, addiction, and substance use health. Take this opportunity to direct youth to trustworthy resources and services to ensure they are getting the support they need.  If you are unsure about where to direct youth, visit Ottawa Public Health’s Mental Health, Addictions and Substance Use Health Services and Resources </a:t>
            </a:r>
          </a:p>
          <a:p>
            <a:endParaRPr lang="en-US"/>
          </a:p>
          <a:p>
            <a:endParaRPr lang="en-US"/>
          </a:p>
          <a:p>
            <a:r>
              <a:rPr lang="en-US"/>
              <a:t>Invite participants to share their own lessons learned or words of wisdom.</a:t>
            </a:r>
          </a:p>
          <a:p>
            <a:endParaRPr lang="en-US"/>
          </a:p>
          <a:p>
            <a:r>
              <a:rPr lang="en-US"/>
              <a:t>59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Stasia </a:t>
            </a:r>
          </a:p>
          <a:p>
            <a:endParaRPr lang="en-US"/>
          </a:p>
          <a:p>
            <a:r>
              <a:rPr lang="en-US"/>
              <a:t>60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Time: 5 mins</a:t>
            </a:r>
          </a:p>
          <a:p>
            <a:r>
              <a:rPr lang="en-US"/>
              <a:t>Discuss meeting and communication plans to continue working on your action plan and goals!</a:t>
            </a:r>
          </a:p>
          <a:p>
            <a:r>
              <a:rPr lang="en-US"/>
              <a:t>What day of the week? </a:t>
            </a:r>
          </a:p>
          <a:p>
            <a:r>
              <a:rPr lang="en-US"/>
              <a:t>What time (during lunch or after school)?</a:t>
            </a:r>
          </a:p>
          <a:p>
            <a:r>
              <a:rPr lang="en-US"/>
              <a:t>Will there be snacks? </a:t>
            </a:r>
          </a:p>
          <a:p>
            <a:r>
              <a:rPr lang="en-US"/>
              <a:t>Can they accumulate volunteer hours?</a:t>
            </a:r>
          </a:p>
          <a:p>
            <a:r>
              <a:rPr lang="en-US"/>
              <a:t>What’s the best way to communicate during meetings? Text, email, Fb private page, social messaging app…?</a:t>
            </a:r>
          </a:p>
          <a:p>
            <a:endParaRPr lang="en-US"/>
          </a:p>
          <a:p>
            <a:r>
              <a:rPr lang="en-US"/>
              <a:t>61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There are a variety of diff tools to use</a:t>
            </a:r>
          </a:p>
          <a:p>
            <a:r>
              <a:rPr lang="en-US"/>
              <a:t>The school walk about helps you look at the schools physical and social environment to identify gaps in the school and opportunities where change can be made to support mental health and wellbeing and make your school a more positive environment </a:t>
            </a:r>
          </a:p>
          <a:p>
            <a:endParaRPr lang="en-US"/>
          </a:p>
          <a:p>
            <a:endParaRPr lang="en-US"/>
          </a:p>
          <a:p>
            <a:r>
              <a:rPr lang="en-US"/>
              <a:t>63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Now that you have done your physical and social assessment of your school throught the walk about – now consider:</a:t>
            </a:r>
          </a:p>
          <a:p>
            <a:endParaRPr lang="en-US"/>
          </a:p>
          <a:p>
            <a:r>
              <a:rPr lang="en-US"/>
              <a:t>Who is your target audience</a:t>
            </a:r>
          </a:p>
          <a:p>
            <a:r>
              <a:rPr lang="en-US"/>
              <a:t>What do you want to focus on – to promote mental health</a:t>
            </a:r>
          </a:p>
          <a:p>
            <a:r>
              <a:rPr lang="en-US"/>
              <a:t>What is your goal?  </a:t>
            </a:r>
          </a:p>
          <a:p>
            <a:r>
              <a:rPr lang="en-US"/>
              <a:t>Specific: Who? What? Where?</a:t>
            </a:r>
          </a:p>
          <a:p>
            <a:r>
              <a:rPr lang="en-US"/>
              <a:t>Measurable: How much? How many? How often?</a:t>
            </a:r>
          </a:p>
          <a:p>
            <a:r>
              <a:rPr lang="en-US"/>
              <a:t>Attainable: How? Is it possible? </a:t>
            </a:r>
          </a:p>
          <a:p>
            <a:r>
              <a:rPr lang="en-US"/>
              <a:t>Relevant: Is it worthwhile? </a:t>
            </a:r>
          </a:p>
          <a:p>
            <a:r>
              <a:rPr lang="en-US"/>
              <a:t>Time-bound: When?</a:t>
            </a:r>
          </a:p>
          <a:p>
            <a:endParaRPr lang="en-US"/>
          </a:p>
          <a:p>
            <a:r>
              <a:rPr lang="en-US"/>
              <a:t>Brainstorm activities and ideas</a:t>
            </a:r>
          </a:p>
          <a:p>
            <a:endParaRPr lang="en-US"/>
          </a:p>
          <a:p>
            <a:r>
              <a:rPr lang="en-US"/>
              <a:t>Next few slides will show you a few samples that other schools have done across the province </a:t>
            </a:r>
          </a:p>
          <a:p>
            <a:endParaRPr lang="en-US"/>
          </a:p>
          <a:p>
            <a:r>
              <a:rPr lang="en-US"/>
              <a:t>NOTE: write answers on flipchart paper </a:t>
            </a:r>
          </a:p>
          <a:p>
            <a:r>
              <a:rPr lang="en-US"/>
              <a:t>64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Stasia </a:t>
            </a:r>
          </a:p>
          <a:p>
            <a:endParaRPr lang="en-US"/>
          </a:p>
          <a:p>
            <a:r>
              <a:rPr lang="en-US"/>
              <a:t>65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Once you have identified the gaps and opportunities in the school it is time to plan initiatives</a:t>
            </a:r>
          </a:p>
          <a:p>
            <a:endParaRPr lang="en-US"/>
          </a:p>
          <a:p>
            <a:r>
              <a:rPr lang="en-US"/>
              <a:t>Activity Suggestion: Brainstorming</a:t>
            </a:r>
          </a:p>
          <a:p>
            <a:endParaRPr lang="en-US"/>
          </a:p>
          <a:p>
            <a:r>
              <a:rPr lang="en-US"/>
              <a:t>Directions</a:t>
            </a:r>
          </a:p>
          <a:p>
            <a:r>
              <a:rPr lang="en-US"/>
              <a:t>Divide youth into groups of 1 Adult Ally and 4-5 youth (depending on the number of participants).</a:t>
            </a:r>
          </a:p>
          <a:p>
            <a:r>
              <a:rPr lang="en-US"/>
              <a:t>Ask youth to brainstorm different activities and initiatives that they would like to do, or their peers may enjoy with support from Adult Allies.</a:t>
            </a:r>
          </a:p>
          <a:p>
            <a:r>
              <a:rPr lang="en-US"/>
              <a:t>After groups finish brainstorming, ask them to pick 1-2 of their favourite activities and fill out the planning form seen on this slide.</a:t>
            </a:r>
          </a:p>
          <a:p>
            <a:r>
              <a:rPr lang="en-US"/>
              <a:t>Come together as a large group to discuss potential initiatives.</a:t>
            </a:r>
          </a:p>
          <a:p>
            <a:endParaRPr lang="en-US"/>
          </a:p>
          <a:p>
            <a:r>
              <a:rPr lang="en-US"/>
              <a:t>Additional notes:</a:t>
            </a:r>
          </a:p>
          <a:p>
            <a:r>
              <a:rPr lang="en-US"/>
              <a:t>Start small, suggested topics include: </a:t>
            </a:r>
          </a:p>
          <a:p>
            <a:r>
              <a:rPr lang="en-US"/>
              <a:t>Mental health and substance use health resource and service awareness campaigns. </a:t>
            </a:r>
          </a:p>
          <a:p>
            <a:r>
              <a:rPr lang="en-US"/>
              <a:t>Stigma reduction campaigns. </a:t>
            </a:r>
          </a:p>
          <a:p>
            <a:r>
              <a:rPr lang="en-US"/>
              <a:t>Coping and stress management education and training. </a:t>
            </a:r>
          </a:p>
          <a:p>
            <a:r>
              <a:rPr lang="en-US"/>
              <a:t>Caring and sharing moments. </a:t>
            </a:r>
          </a:p>
          <a:p>
            <a:r>
              <a:rPr lang="en-US"/>
              <a:t>Acknowledging youth and their voice. </a:t>
            </a:r>
          </a:p>
          <a:p>
            <a:endParaRPr lang="en-US"/>
          </a:p>
          <a:p>
            <a:endParaRPr lang="en-US"/>
          </a:p>
          <a:p>
            <a:r>
              <a:rPr lang="en-US"/>
              <a:t>The following are sample campaigns that can be used as inspiration or adapted to the needs of a youth, community or school: </a:t>
            </a:r>
          </a:p>
          <a:p>
            <a:r>
              <a:rPr lang="en-US"/>
              <a:t>Candy grams or pencil grams: Attach messages or community resources to pencils during exams to give to students who have forgotten their pencils.</a:t>
            </a:r>
          </a:p>
          <a:p>
            <a:r>
              <a:rPr lang="en-US"/>
              <a:t>Caught you caring! Award youth who show kindness to others. </a:t>
            </a:r>
          </a:p>
          <a:p>
            <a:r>
              <a:rPr lang="en-US"/>
              <a:t>Chill room: Create a comfortable, non-judgmental space where students can “chill” when they need a place to relax. </a:t>
            </a:r>
          </a:p>
          <a:p>
            <a:r>
              <a:rPr lang="en-US"/>
              <a:t>Host a health fair. </a:t>
            </a:r>
          </a:p>
          <a:p>
            <a:r>
              <a:rPr lang="en-US"/>
              <a:t>Murals and graffiti walls: Create a mural or graffiti wall on a subject of your choice such as friends, community supports or gratitude.</a:t>
            </a:r>
          </a:p>
          <a:p>
            <a:r>
              <a:rPr lang="en-US"/>
              <a:t>Open doors: Peer leaders open the doors and greet students at the start of the day.</a:t>
            </a:r>
          </a:p>
          <a:p>
            <a:r>
              <a:rPr lang="en-US"/>
              <a:t>Post-it day: Use post-it notes to place affirming and positive messages on students’ lockers. </a:t>
            </a:r>
          </a:p>
          <a:p>
            <a:r>
              <a:rPr lang="en-US"/>
              <a:t>Worriless wednesday: Designate a Worriless Wednesday to promote coping strategies and community resources.</a:t>
            </a:r>
          </a:p>
          <a:p>
            <a:r>
              <a:rPr lang="en-US"/>
              <a:t>Yoga, meditation: Bring in an instructor to teach yoga, meditation or another relaxation technique or coping skill.</a:t>
            </a:r>
          </a:p>
          <a:p>
            <a:r>
              <a:rPr lang="en-US"/>
              <a:t>Web of positivity: Create a spider web of yarn with positive.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Now that you have planned your initiative – its time to roll it out! </a:t>
            </a:r>
          </a:p>
          <a:p>
            <a:endParaRPr lang="en-US"/>
          </a:p>
          <a:p>
            <a:r>
              <a:rPr lang="en-US"/>
              <a:t>70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Remember to take time to celebrate your success and your hard work! </a:t>
            </a:r>
          </a:p>
          <a:p>
            <a:r>
              <a:rPr lang="en-US"/>
              <a:t> </a:t>
            </a:r>
          </a:p>
          <a:p>
            <a:endParaRPr lang="en-US"/>
          </a:p>
          <a:p>
            <a:r>
              <a:rPr lang="en-US"/>
              <a:t>71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What is one thing you’re taking away from today</a:t>
            </a:r>
          </a:p>
          <a:p>
            <a:r>
              <a:rPr lang="en-US"/>
              <a:t>Sticky notes, post onto board and review as group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Option 1:</a:t>
            </a:r>
          </a:p>
          <a:p>
            <a:r>
              <a:rPr lang="en-US"/>
              <a:t>Write your name and an interesting or fun fact about yourself on a piece of paper. 2. Crumple the paper into a ball. 3. Pass all the paper around the group until someone says “stop.” 4. Take turns reading out each paper until everyone has been introduced</a:t>
            </a:r>
          </a:p>
          <a:p>
            <a:endParaRPr lang="en-US"/>
          </a:p>
          <a:p>
            <a:r>
              <a:rPr lang="en-US"/>
              <a:t>Option 2:</a:t>
            </a:r>
          </a:p>
          <a:p>
            <a:endParaRPr lang="en-US"/>
          </a:p>
          <a:p>
            <a:r>
              <a:rPr lang="en-US"/>
              <a:t>Introductions….</a:t>
            </a:r>
          </a:p>
          <a:p>
            <a:r>
              <a:rPr lang="en-US"/>
              <a:t>Ice Breaker Game: Who are we?</a:t>
            </a:r>
          </a:p>
          <a:p>
            <a:endParaRPr lang="en-US"/>
          </a:p>
          <a:p>
            <a:r>
              <a:rPr lang="en-US"/>
              <a:t>Everyone is here because they were chosen or invited to be here today by an adult ally in your school or community group. Someone thought you would be a great peer leader who would be interested in positive mental health and substance use health promotion through the Youth Connections Ottawa Program. The objective of this training is to learn about Youth Connection Ottawa, what the program is and what could it look like in your school or youth group. </a:t>
            </a:r>
          </a:p>
          <a:p>
            <a:endParaRPr lang="en-US"/>
          </a:p>
          <a:p>
            <a:r>
              <a:rPr lang="en-US"/>
              <a:t>Directions:</a:t>
            </a:r>
          </a:p>
          <a:p>
            <a:r>
              <a:rPr lang="en-US"/>
              <a:t>Ask youth stand up in a circle facing each other, you will need a ball for this activity.</a:t>
            </a:r>
          </a:p>
          <a:p>
            <a:r>
              <a:rPr lang="en-US"/>
              <a:t>The individual holding the ball will state their name and one thing they are good at/like about themselves. (ex. My name is Max and I am good at basketball, my name is Aisha and I like that I can make people laugh).</a:t>
            </a:r>
          </a:p>
          <a:p>
            <a:r>
              <a:rPr lang="en-US"/>
              <a:t>Once an individual answers they will then pass the ball to another youth, that individual will answer the same question (or pass if they would not like to answer) and continue until everyone has introduced themselves to the group.</a:t>
            </a:r>
          </a:p>
          <a:p>
            <a:endParaRPr lang="en-US"/>
          </a:p>
          <a:p>
            <a:r>
              <a:rPr lang="en-US"/>
              <a:t>Option 3: The great wind blows Activity</a:t>
            </a:r>
          </a:p>
          <a:p>
            <a:r>
              <a:rPr lang="en-US"/>
              <a:t>Team Builder: Great Wind Blows Game:</a:t>
            </a:r>
          </a:p>
          <a:p>
            <a:r>
              <a:rPr lang="en-US"/>
              <a:t>This game gets people moving, helping to break the ice at the beginning, and mixes up the group. It is also a fun way to get to know interesting things about each other.</a:t>
            </a:r>
          </a:p>
          <a:p>
            <a:r>
              <a:rPr lang="en-US"/>
              <a:t>Directions:</a:t>
            </a:r>
          </a:p>
          <a:p>
            <a:r>
              <a:rPr lang="en-US"/>
              <a:t>Arrange all the chairs to form a circle (all chairs facing inward toward the middle). One player starts in the middle, standing up. They begin the round.</a:t>
            </a:r>
          </a:p>
          <a:p>
            <a:r>
              <a:rPr lang="en-US"/>
              <a:t>The person in the middle starts by saying “Great wind blows for everyone who…” and then says any characteristic that is true for themselves. For example, if the person has sung Karaoke before, they can say, “Great wind blows for everyone who has sung Karaoke” All players who have sung Karaoke before must stand and quickly find a new seat that is more than two chairs away from them.</a:t>
            </a:r>
          </a:p>
          <a:p>
            <a:r>
              <a:rPr lang="en-US"/>
              <a:t>If a player is not able to find a vacant seat, they are the new person who is in the middle.</a:t>
            </a:r>
          </a:p>
          <a:p>
            <a:endParaRPr lang="en-US"/>
          </a:p>
          <a:p>
            <a:r>
              <a:rPr lang="en-US"/>
              <a:t>Some ideas include:</a:t>
            </a:r>
          </a:p>
          <a:p>
            <a:r>
              <a:rPr lang="en-US"/>
              <a:t> Great wind blows for everyone who…</a:t>
            </a:r>
          </a:p>
          <a:p>
            <a:r>
              <a:rPr lang="en-US"/>
              <a:t>Hates chocolate.</a:t>
            </a:r>
          </a:p>
          <a:p>
            <a:r>
              <a:rPr lang="en-US"/>
              <a:t>Finds exam time stressful</a:t>
            </a:r>
          </a:p>
          <a:p>
            <a:r>
              <a:rPr lang="en-US"/>
              <a:t>Loves to wear a watch</a:t>
            </a:r>
          </a:p>
          <a:p>
            <a:r>
              <a:rPr lang="en-US"/>
              <a:t>Likes sushi</a:t>
            </a:r>
          </a:p>
          <a:p>
            <a:r>
              <a:rPr lang="en-US"/>
              <a:t>Uses sports to relax</a:t>
            </a:r>
          </a:p>
          <a:p>
            <a:r>
              <a:rPr lang="en-US"/>
              <a:t>Listens to K-Pop</a:t>
            </a:r>
          </a:p>
          <a:p>
            <a:r>
              <a:rPr lang="en-US"/>
              <a:t>Has ever needed help</a:t>
            </a:r>
          </a:p>
          <a:p>
            <a:r>
              <a:rPr lang="en-US"/>
              <a:t>Knows a tik tok dance</a:t>
            </a:r>
          </a:p>
          <a:p>
            <a:r>
              <a:rPr lang="en-US"/>
              <a:t>Has a pet</a:t>
            </a:r>
          </a:p>
          <a:p>
            <a:r>
              <a:rPr lang="en-US"/>
              <a:t>Whose favourite colour is green</a:t>
            </a:r>
          </a:p>
          <a:p>
            <a:r>
              <a:rPr lang="en-US"/>
              <a:t>Is interested in helping others with mental health and substance use health </a:t>
            </a:r>
          </a:p>
          <a:p>
            <a:endParaRPr lang="en-US"/>
          </a:p>
          <a:p>
            <a:r>
              <a:rPr lang="en-US"/>
              <a:t>Option 4: Many Balloons</a:t>
            </a:r>
          </a:p>
          <a:p>
            <a:r>
              <a:rPr lang="en-US"/>
              <a:t>Instruct the group to stand in a circle. Ask what mental health issues they think their peers are facing. As issues are identified, they are written on a new balloon and tossed into the group. The group has to keep the balloons in the air. </a:t>
            </a:r>
          </a:p>
          <a:p>
            <a:r>
              <a:rPr lang="en-US"/>
              <a:t>Prompts if needed: stress, jobs, parents, friends, sports, relationships, mental illness (anxiety, depression, bipolar, schizophrenia)</a:t>
            </a:r>
          </a:p>
          <a:p>
            <a:r>
              <a:rPr lang="en-US"/>
              <a:t>As more and more balloons are added, it becomes evident how difficult it can be to keep on top of all the things going on in their (and their peers) lives. </a:t>
            </a:r>
          </a:p>
          <a:p>
            <a:r>
              <a:rPr lang="en-US"/>
              <a:t>Key points for facilitator</a:t>
            </a:r>
          </a:p>
          <a:p>
            <a:r>
              <a:rPr lang="en-US"/>
              <a:t>Many students face mental health struggles or mental health problems </a:t>
            </a:r>
          </a:p>
          <a:p>
            <a:r>
              <a:rPr lang="en-US"/>
              <a:t>Keeping the balloons in the air was easier when everyone worked together</a:t>
            </a:r>
          </a:p>
          <a:p>
            <a:r>
              <a:rPr lang="en-US"/>
              <a:t>One person couldn’t keep all the balloons in the air. Requires the whole group to support the balloons. </a:t>
            </a:r>
          </a:p>
          <a:p>
            <a:endParaRPr lang="en-US"/>
          </a:p>
          <a:p>
            <a:r>
              <a:rPr lang="en-US"/>
              <a:t>Option 5: Identical and Different:  If you’re a large group, split into teams of 4-6. Ask participants to find something that the group has in common (e.g., "everyone has been to the beach“, “everyone has a sibling”) and something that is unique to each person in the group (e.g., "plays waterpolo", "speaks Greek").</a:t>
            </a:r>
          </a:p>
          <a:p>
            <a:endParaRPr lang="en-US"/>
          </a:p>
          <a:p>
            <a:r>
              <a:rPr lang="en-US"/>
              <a:t>Option 6: Would you rather</a:t>
            </a:r>
          </a:p>
          <a:p>
            <a:r>
              <a:rPr lang="en-US"/>
              <a:t>Would you rather</a:t>
            </a:r>
          </a:p>
          <a:p>
            <a:r>
              <a:rPr lang="en-US"/>
              <a:t>Make a list of questions with two options. For example: </a:t>
            </a:r>
          </a:p>
          <a:p>
            <a:r>
              <a:rPr lang="en-US"/>
              <a:t>Eat a stick of margarine or 5 tablespoons of hot sauce? </a:t>
            </a:r>
          </a:p>
          <a:p>
            <a:r>
              <a:rPr lang="en-US"/>
              <a:t>Go skydiving or deep-sea diving? </a:t>
            </a:r>
          </a:p>
          <a:p>
            <a:r>
              <a:rPr lang="en-US"/>
              <a:t>Have legs as long as your fingers or fingers as long as your legs? </a:t>
            </a:r>
          </a:p>
          <a:p>
            <a:r>
              <a:rPr lang="en-US"/>
              <a:t>Live in a zombie apocalypse or alien invasion? </a:t>
            </a:r>
          </a:p>
          <a:p>
            <a:r>
              <a:rPr lang="en-US"/>
              <a:t>Laugh at sad things or cry at funny things? </a:t>
            </a:r>
          </a:p>
          <a:p>
            <a:r>
              <a:rPr lang="en-US"/>
              <a:t>Sand in your shorts or water in your ear? </a:t>
            </a:r>
          </a:p>
          <a:p>
            <a:r>
              <a:rPr lang="en-US"/>
              <a:t>Start school at noon, but have to stay until 8pm every day, or start school at 4am but be done by noon? </a:t>
            </a:r>
          </a:p>
          <a:p>
            <a:r>
              <a:rPr lang="en-US"/>
              <a:t>Have super strength or super speed? </a:t>
            </a:r>
          </a:p>
          <a:p>
            <a:r>
              <a:rPr lang="en-US"/>
              <a:t> </a:t>
            </a:r>
          </a:p>
          <a:p>
            <a:endParaRPr lang="en-US"/>
          </a:p>
          <a:p>
            <a:r>
              <a:rPr lang="en-US"/>
              <a:t>Have the group stand in the middle of the room. Designate one side of the room as “option A” and the other side as “option B”. You can also designate the left arm as “option A” and the right arm as “option B”. Ask each question and ask participants to move to one side of the room (or lift the arm), depending on which option they “would rather”.</a:t>
            </a:r>
          </a:p>
          <a:p>
            <a:endParaRPr lang="en-US"/>
          </a:p>
          <a:p>
            <a:endParaRPr lang="en-US"/>
          </a:p>
          <a:p>
            <a:r>
              <a:rPr lang="en-US"/>
              <a:t>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Sabrina </a:t>
            </a:r>
          </a:p>
          <a:p>
            <a:r>
              <a:rPr lang="en-US"/>
              <a:t>10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Goals of the program are to:</a:t>
            </a:r>
          </a:p>
          <a:p>
            <a:endParaRPr lang="en-US"/>
          </a:p>
          <a:p>
            <a:r>
              <a:rPr lang="en-US"/>
              <a:t>Promote mental health and wellbeing</a:t>
            </a:r>
          </a:p>
          <a:p>
            <a:r>
              <a:rPr lang="en-US"/>
              <a:t>Acceptance of mental illness</a:t>
            </a:r>
          </a:p>
          <a:p>
            <a:r>
              <a:rPr lang="en-US"/>
              <a:t>Reduce stigma</a:t>
            </a:r>
          </a:p>
          <a:p>
            <a:r>
              <a:rPr lang="en-US"/>
              <a:t>Substance use prevention</a:t>
            </a:r>
          </a:p>
          <a:p>
            <a:r>
              <a:rPr lang="en-US"/>
              <a:t>Increase awareness of in school resources and supports for mental health and wellbeing</a:t>
            </a:r>
          </a:p>
          <a:p>
            <a:endParaRPr lang="en-US"/>
          </a:p>
          <a:p>
            <a:r>
              <a:rPr lang="en-US"/>
              <a:t>11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png"/><Relationship Id="rId7" Type="http://schemas.openxmlformats.org/officeDocument/2006/relationships/image" Target="../media/image53.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7.svg"/><Relationship Id="rId10" Type="http://schemas.openxmlformats.org/officeDocument/2006/relationships/image" Target="../media/image56.png"/><Relationship Id="rId4" Type="http://schemas.openxmlformats.org/officeDocument/2006/relationships/image" Target="../media/image6.png"/><Relationship Id="rId9" Type="http://schemas.openxmlformats.org/officeDocument/2006/relationships/image" Target="../media/image55.svg"/></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png"/><Relationship Id="rId7" Type="http://schemas.openxmlformats.org/officeDocument/2006/relationships/image" Target="../media/image53.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7.svg"/><Relationship Id="rId10" Type="http://schemas.openxmlformats.org/officeDocument/2006/relationships/image" Target="../media/image56.png"/><Relationship Id="rId4" Type="http://schemas.openxmlformats.org/officeDocument/2006/relationships/image" Target="../media/image6.png"/><Relationship Id="rId9" Type="http://schemas.openxmlformats.org/officeDocument/2006/relationships/image" Target="../media/image55.svg"/></Relationships>
</file>

<file path=ppt/slides/_rels/slide1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9.png"/><Relationship Id="rId7"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0.svg"/><Relationship Id="rId9" Type="http://schemas.openxmlformats.org/officeDocument/2006/relationships/image" Target="../media/image59.svg"/></Relationships>
</file>

<file path=ppt/slides/_rels/slide13.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49.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64.png"/><Relationship Id="rId5" Type="http://schemas.openxmlformats.org/officeDocument/2006/relationships/image" Target="../media/image6.png"/><Relationship Id="rId15" Type="http://schemas.openxmlformats.org/officeDocument/2006/relationships/image" Target="../media/image68.png"/><Relationship Id="rId10" Type="http://schemas.openxmlformats.org/officeDocument/2006/relationships/image" Target="../media/image63.png"/><Relationship Id="rId4" Type="http://schemas.openxmlformats.org/officeDocument/2006/relationships/image" Target="../media/image50.svg"/><Relationship Id="rId9" Type="http://schemas.openxmlformats.org/officeDocument/2006/relationships/image" Target="../media/image62.png"/><Relationship Id="rId14" Type="http://schemas.openxmlformats.org/officeDocument/2006/relationships/image" Target="../media/image67.png"/></Relationships>
</file>

<file path=ppt/slides/_rels/slide14.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8.png"/><Relationship Id="rId7"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9.svg"/></Relationships>
</file>

<file path=ppt/slides/_rels/slide1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1.png"/><Relationship Id="rId7" Type="http://schemas.openxmlformats.org/officeDocument/2006/relationships/image" Target="../media/image7.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2.svg"/><Relationship Id="rId10" Type="http://schemas.openxmlformats.org/officeDocument/2006/relationships/image" Target="../media/image75.png"/><Relationship Id="rId4" Type="http://schemas.openxmlformats.org/officeDocument/2006/relationships/image" Target="../media/image71.png"/><Relationship Id="rId9" Type="http://schemas.openxmlformats.org/officeDocument/2006/relationships/image" Target="../media/image74.svg"/></Relationships>
</file>

<file path=ppt/slides/_rels/slide1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1.png"/><Relationship Id="rId7" Type="http://schemas.openxmlformats.org/officeDocument/2006/relationships/image" Target="../media/image77.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7.svg"/><Relationship Id="rId10" Type="http://schemas.openxmlformats.org/officeDocument/2006/relationships/image" Target="../media/image80.png"/><Relationship Id="rId4" Type="http://schemas.openxmlformats.org/officeDocument/2006/relationships/image" Target="../media/image6.png"/><Relationship Id="rId9" Type="http://schemas.openxmlformats.org/officeDocument/2006/relationships/image" Target="../media/image79.svg"/></Relationships>
</file>

<file path=ppt/slides/_rels/slide17.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sv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ideo" Target="https://www.youtube.com/embed/KIswi_4yRaE?feature=oembed" TargetMode="External"/><Relationship Id="rId6" Type="http://schemas.openxmlformats.org/officeDocument/2006/relationships/image" Target="../media/image89.jpeg"/><Relationship Id="rId5" Type="http://schemas.openxmlformats.org/officeDocument/2006/relationships/image" Target="../media/image7.sv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92.svg"/><Relationship Id="rId4" Type="http://schemas.openxmlformats.org/officeDocument/2006/relationships/image" Target="../media/image91.png"/></Relationships>
</file>

<file path=ppt/slides/_rels/slide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png"/><Relationship Id="rId7" Type="http://schemas.openxmlformats.org/officeDocument/2006/relationships/image" Target="../media/image93.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9.svg"/><Relationship Id="rId9" Type="http://schemas.openxmlformats.org/officeDocument/2006/relationships/image" Target="../media/image95.svg"/></Relationships>
</file>

<file path=ppt/slides/_rels/slide21.xml.rels><?xml version="1.0" encoding="UTF-8" standalone="yes"?>
<Relationships xmlns="http://schemas.openxmlformats.org/package/2006/relationships"><Relationship Id="rId8" Type="http://schemas.openxmlformats.org/officeDocument/2006/relationships/image" Target="../media/image95.svg"/><Relationship Id="rId13" Type="http://schemas.openxmlformats.org/officeDocument/2006/relationships/image" Target="../media/image102.png"/><Relationship Id="rId18" Type="http://schemas.openxmlformats.org/officeDocument/2006/relationships/image" Target="../media/image107.svg"/><Relationship Id="rId3" Type="http://schemas.openxmlformats.org/officeDocument/2006/relationships/image" Target="../media/image8.png"/><Relationship Id="rId7" Type="http://schemas.openxmlformats.org/officeDocument/2006/relationships/image" Target="../media/image94.png"/><Relationship Id="rId12" Type="http://schemas.openxmlformats.org/officeDocument/2006/relationships/image" Target="../media/image101.svg"/><Relationship Id="rId17" Type="http://schemas.openxmlformats.org/officeDocument/2006/relationships/image" Target="../media/image106.png"/><Relationship Id="rId2" Type="http://schemas.openxmlformats.org/officeDocument/2006/relationships/notesSlide" Target="../notesSlides/notesSlide19.xml"/><Relationship Id="rId16" Type="http://schemas.openxmlformats.org/officeDocument/2006/relationships/image" Target="../media/image105.svg"/><Relationship Id="rId1" Type="http://schemas.openxmlformats.org/officeDocument/2006/relationships/slideLayout" Target="../slideLayouts/slideLayout7.xml"/><Relationship Id="rId6" Type="http://schemas.openxmlformats.org/officeDocument/2006/relationships/image" Target="../media/image97.svg"/><Relationship Id="rId11" Type="http://schemas.openxmlformats.org/officeDocument/2006/relationships/image" Target="../media/image100.png"/><Relationship Id="rId5" Type="http://schemas.openxmlformats.org/officeDocument/2006/relationships/image" Target="../media/image6.png"/><Relationship Id="rId15" Type="http://schemas.openxmlformats.org/officeDocument/2006/relationships/image" Target="../media/image104.png"/><Relationship Id="rId10" Type="http://schemas.openxmlformats.org/officeDocument/2006/relationships/image" Target="../media/image99.svg"/><Relationship Id="rId4" Type="http://schemas.openxmlformats.org/officeDocument/2006/relationships/image" Target="../media/image96.svg"/><Relationship Id="rId9" Type="http://schemas.openxmlformats.org/officeDocument/2006/relationships/image" Target="../media/image98.png"/><Relationship Id="rId14" Type="http://schemas.openxmlformats.org/officeDocument/2006/relationships/image" Target="../media/image103.svg"/></Relationships>
</file>

<file path=ppt/slides/_rels/slide2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09.svg"/></Relationships>
</file>

<file path=ppt/slides/_rels/slide2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10.png"/><Relationship Id="rId7"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13.svg"/><Relationship Id="rId5" Type="http://schemas.openxmlformats.org/officeDocument/2006/relationships/image" Target="../media/image112.png"/><Relationship Id="rId10" Type="http://schemas.openxmlformats.org/officeDocument/2006/relationships/image" Target="../media/image114.svg"/><Relationship Id="rId4" Type="http://schemas.openxmlformats.org/officeDocument/2006/relationships/image" Target="../media/image111.svg"/><Relationship Id="rId9" Type="http://schemas.openxmlformats.org/officeDocument/2006/relationships/image" Target="../media/image100.png"/></Relationships>
</file>

<file path=ppt/slides/_rels/slide24.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7.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17.svg"/><Relationship Id="rId4" Type="http://schemas.openxmlformats.org/officeDocument/2006/relationships/image" Target="../media/image116.png"/></Relationships>
</file>

<file path=ppt/slides/_rels/slide2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21.svg"/><Relationship Id="rId4" Type="http://schemas.openxmlformats.org/officeDocument/2006/relationships/image" Target="../media/image120.png"/></Relationships>
</file>

<file path=ppt/slides/_rels/slide2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video" Target="https://www.youtube.com/embed/RD0EOwWK8gI?feature=oembed" TargetMode="External"/><Relationship Id="rId6" Type="http://schemas.openxmlformats.org/officeDocument/2006/relationships/image" Target="../media/image123.jpeg"/><Relationship Id="rId5" Type="http://schemas.openxmlformats.org/officeDocument/2006/relationships/image" Target="../media/image7.sv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3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126.svg"/><Relationship Id="rId4" Type="http://schemas.openxmlformats.org/officeDocument/2006/relationships/image" Target="../media/image125.png"/></Relationships>
</file>

<file path=ppt/slides/_rels/slide3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hyperlink" Target="https://drugfree.org"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slideLayout" Target="../slideLayouts/slideLayout7.xml"/><Relationship Id="rId7" Type="http://schemas.openxmlformats.org/officeDocument/2006/relationships/image" Target="../media/image127.jpeg"/><Relationship Id="rId2" Type="http://schemas.openxmlformats.org/officeDocument/2006/relationships/video" Target="https://www.youtube.com/embed/Bor9xVnbIz8?feature=oembed" TargetMode="External"/><Relationship Id="rId1" Type="http://schemas.openxmlformats.org/officeDocument/2006/relationships/video" Target="https://www.youtube.com/embed/eio-I8PbdDk?feature=oembed" TargetMode="Externa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7.sv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29.png"/><Relationship Id="rId4" Type="http://schemas.openxmlformats.org/officeDocument/2006/relationships/image" Target="../media/image126.sv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3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32.sv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image" Target="../media/image7.svg"/><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30.png"/><Relationship Id="rId7" Type="http://schemas.openxmlformats.org/officeDocument/2006/relationships/image" Target="../media/image136.sv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35.png"/><Relationship Id="rId5" Type="http://schemas.openxmlformats.org/officeDocument/2006/relationships/image" Target="../media/image134.svg"/><Relationship Id="rId4" Type="http://schemas.openxmlformats.org/officeDocument/2006/relationships/image" Target="../media/image133.png"/><Relationship Id="rId9" Type="http://schemas.openxmlformats.org/officeDocument/2006/relationships/image" Target="../media/image7.svg"/></Relationships>
</file>

<file path=ppt/slides/_rels/slide3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38.svg"/></Relationships>
</file>

<file path=ppt/slides/_rels/slide3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40.svg"/><Relationship Id="rId5" Type="http://schemas.openxmlformats.org/officeDocument/2006/relationships/image" Target="../media/image6.png"/><Relationship Id="rId4" Type="http://schemas.openxmlformats.org/officeDocument/2006/relationships/image" Target="../media/image139.svg"/></Relationships>
</file>

<file path=ppt/slides/_rels/slide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8.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9.svg"/></Relationships>
</file>

<file path=ppt/slides/_rels/slide4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42.png"/></Relationships>
</file>

<file path=ppt/slides/_rels/slide4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4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47.png"/></Relationships>
</file>

<file path=ppt/slides/_rels/slide4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48.png"/><Relationship Id="rId5" Type="http://schemas.openxmlformats.org/officeDocument/2006/relationships/image" Target="../media/image7.svg"/><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51.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50.svg"/><Relationship Id="rId5" Type="http://schemas.openxmlformats.org/officeDocument/2006/relationships/image" Target="../media/image149.png"/><Relationship Id="rId4" Type="http://schemas.openxmlformats.org/officeDocument/2006/relationships/image" Target="../media/image7.sv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18" Type="http://schemas.openxmlformats.org/officeDocument/2006/relationships/image" Target="../media/image34.png"/><Relationship Id="rId3" Type="http://schemas.openxmlformats.org/officeDocument/2006/relationships/image" Target="../media/image19.png"/><Relationship Id="rId7" Type="http://schemas.openxmlformats.org/officeDocument/2006/relationships/image" Target="../media/image23.svg"/><Relationship Id="rId12" Type="http://schemas.openxmlformats.org/officeDocument/2006/relationships/image" Target="../media/image28.png"/><Relationship Id="rId17" Type="http://schemas.openxmlformats.org/officeDocument/2006/relationships/image" Target="../media/image33.svg"/><Relationship Id="rId2" Type="http://schemas.openxmlformats.org/officeDocument/2006/relationships/notesSlide" Target="../notesSlides/notesSlide4.xml"/><Relationship Id="rId16"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19" Type="http://schemas.openxmlformats.org/officeDocument/2006/relationships/image" Target="../media/image35.sv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50.xml.rels><?xml version="1.0" encoding="UTF-8" standalone="yes"?>
<Relationships xmlns="http://schemas.openxmlformats.org/package/2006/relationships"><Relationship Id="rId3" Type="http://schemas.openxmlformats.org/officeDocument/2006/relationships/image" Target="../media/image129.png"/><Relationship Id="rId7" Type="http://schemas.openxmlformats.org/officeDocument/2006/relationships/image" Target="../media/image153.sv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52.png"/><Relationship Id="rId5" Type="http://schemas.openxmlformats.org/officeDocument/2006/relationships/image" Target="../media/image7.svg"/><Relationship Id="rId4" Type="http://schemas.openxmlformats.org/officeDocument/2006/relationships/image" Target="../media/image6.png"/></Relationships>
</file>

<file path=ppt/slides/_rels/slide5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126.svg"/><Relationship Id="rId4" Type="http://schemas.openxmlformats.org/officeDocument/2006/relationships/image" Target="../media/image125.png"/></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4.pn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5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6.png"/><Relationship Id="rId1" Type="http://schemas.openxmlformats.org/officeDocument/2006/relationships/slideLayout" Target="../slideLayouts/slideLayout7.xml"/><Relationship Id="rId5" Type="http://schemas.openxmlformats.org/officeDocument/2006/relationships/image" Target="../media/image157.jpeg"/><Relationship Id="rId4" Type="http://schemas.openxmlformats.org/officeDocument/2006/relationships/image" Target="../media/image7.svg"/></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8.png"/><Relationship Id="rId1" Type="http://schemas.openxmlformats.org/officeDocument/2006/relationships/slideLayout" Target="../slideLayouts/slideLayout7.xml"/><Relationship Id="rId5" Type="http://schemas.openxmlformats.org/officeDocument/2006/relationships/image" Target="../media/image159.jpeg"/><Relationship Id="rId4" Type="http://schemas.openxmlformats.org/officeDocument/2006/relationships/image" Target="../media/image7.svg"/></Relationships>
</file>

<file path=ppt/slides/_rels/slide5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161.jpeg"/><Relationship Id="rId5" Type="http://schemas.openxmlformats.org/officeDocument/2006/relationships/image" Target="../media/image7.svg"/><Relationship Id="rId4" Type="http://schemas.openxmlformats.org/officeDocument/2006/relationships/image" Target="../media/image6.png"/></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126.svg"/><Relationship Id="rId5" Type="http://schemas.openxmlformats.org/officeDocument/2006/relationships/image" Target="../media/image125.png"/><Relationship Id="rId4" Type="http://schemas.openxmlformats.org/officeDocument/2006/relationships/image" Target="../media/image7.svg"/></Relationships>
</file>

<file path=ppt/slides/_rels/slide58.xml.rels><?xml version="1.0" encoding="UTF-8" standalone="yes"?>
<Relationships xmlns="http://schemas.openxmlformats.org/package/2006/relationships"><Relationship Id="rId3" Type="http://schemas.openxmlformats.org/officeDocument/2006/relationships/image" Target="../media/image162.png"/><Relationship Id="rId7" Type="http://schemas.openxmlformats.org/officeDocument/2006/relationships/image" Target="../media/image164.sv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163.png"/><Relationship Id="rId5" Type="http://schemas.openxmlformats.org/officeDocument/2006/relationships/image" Target="../media/image7.svg"/><Relationship Id="rId4" Type="http://schemas.openxmlformats.org/officeDocument/2006/relationships/image" Target="../media/image6.png"/></Relationships>
</file>

<file path=ppt/slides/_rels/slide5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7.xml"/><Relationship Id="rId6" Type="http://schemas.openxmlformats.org/officeDocument/2006/relationships/image" Target="../media/image169.svg"/><Relationship Id="rId5" Type="http://schemas.openxmlformats.org/officeDocument/2006/relationships/image" Target="../media/image168.png"/><Relationship Id="rId4" Type="http://schemas.openxmlformats.org/officeDocument/2006/relationships/image" Target="../media/image167.svg"/></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eg"/><Relationship Id="rId7" Type="http://schemas.openxmlformats.org/officeDocument/2006/relationships/image" Target="../media/image40.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3.png"/><Relationship Id="rId5" Type="http://schemas.openxmlformats.org/officeDocument/2006/relationships/image" Target="../media/image38.png"/><Relationship Id="rId10" Type="http://schemas.openxmlformats.org/officeDocument/2006/relationships/image" Target="../media/image10.png"/><Relationship Id="rId4" Type="http://schemas.openxmlformats.org/officeDocument/2006/relationships/image" Target="../media/image37.png"/><Relationship Id="rId9" Type="http://schemas.openxmlformats.org/officeDocument/2006/relationships/image" Target="../media/image42.svg"/></Relationships>
</file>

<file path=ppt/slides/_rels/slide6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1.png"/><Relationship Id="rId7" Type="http://schemas.openxmlformats.org/officeDocument/2006/relationships/image" Target="../media/image77.sv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7.svg"/><Relationship Id="rId10" Type="http://schemas.openxmlformats.org/officeDocument/2006/relationships/image" Target="../media/image80.png"/><Relationship Id="rId4" Type="http://schemas.openxmlformats.org/officeDocument/2006/relationships/image" Target="../media/image6.png"/><Relationship Id="rId9" Type="http://schemas.openxmlformats.org/officeDocument/2006/relationships/image" Target="../media/image79.svg"/></Relationships>
</file>

<file path=ppt/slides/_rels/slide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171.svg"/><Relationship Id="rId5" Type="http://schemas.openxmlformats.org/officeDocument/2006/relationships/image" Target="../media/image170.png"/><Relationship Id="rId4" Type="http://schemas.openxmlformats.org/officeDocument/2006/relationships/image" Target="../media/image7.svg"/></Relationships>
</file>

<file path=ppt/slides/_rels/slide6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72.png"/><Relationship Id="rId7" Type="http://schemas.openxmlformats.org/officeDocument/2006/relationships/image" Target="../media/image176.sv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175.png"/><Relationship Id="rId5" Type="http://schemas.openxmlformats.org/officeDocument/2006/relationships/image" Target="../media/image174.svg"/><Relationship Id="rId4" Type="http://schemas.openxmlformats.org/officeDocument/2006/relationships/image" Target="../media/image173.png"/><Relationship Id="rId9" Type="http://schemas.openxmlformats.org/officeDocument/2006/relationships/image" Target="../media/image7.svg"/></Relationships>
</file>

<file path=ppt/slides/_rels/slide63.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49.png"/><Relationship Id="rId7" Type="http://schemas.openxmlformats.org/officeDocument/2006/relationships/image" Target="../media/image177.jpe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0.svg"/><Relationship Id="rId9" Type="http://schemas.openxmlformats.org/officeDocument/2006/relationships/image" Target="../media/image179.svg"/></Relationships>
</file>

<file path=ppt/slides/_rels/slide64.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media/image115.png"/><Relationship Id="rId7" Type="http://schemas.openxmlformats.org/officeDocument/2006/relationships/image" Target="../media/image181.sv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180.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83.svg"/></Relationships>
</file>

<file path=ppt/slides/_rels/slide65.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185.svg"/><Relationship Id="rId7" Type="http://schemas.openxmlformats.org/officeDocument/2006/relationships/image" Target="../media/image187.svg"/><Relationship Id="rId2" Type="http://schemas.openxmlformats.org/officeDocument/2006/relationships/image" Target="../media/image184.png"/><Relationship Id="rId1" Type="http://schemas.openxmlformats.org/officeDocument/2006/relationships/slideLayout" Target="../slideLayouts/slideLayout7.xml"/><Relationship Id="rId6" Type="http://schemas.openxmlformats.org/officeDocument/2006/relationships/image" Target="../media/image186.png"/><Relationship Id="rId11" Type="http://schemas.openxmlformats.org/officeDocument/2006/relationships/image" Target="../media/image191.svg"/><Relationship Id="rId5" Type="http://schemas.openxmlformats.org/officeDocument/2006/relationships/image" Target="../media/image7.svg"/><Relationship Id="rId10" Type="http://schemas.openxmlformats.org/officeDocument/2006/relationships/image" Target="../media/image190.png"/><Relationship Id="rId4" Type="http://schemas.openxmlformats.org/officeDocument/2006/relationships/image" Target="../media/image6.png"/><Relationship Id="rId9" Type="http://schemas.openxmlformats.org/officeDocument/2006/relationships/image" Target="../media/image189.svg"/></Relationships>
</file>

<file path=ppt/slides/_rels/slide66.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3.png"/></Relationships>
</file>

<file path=ppt/slides/_rels/slide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5.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194.png"/><Relationship Id="rId5" Type="http://schemas.openxmlformats.org/officeDocument/2006/relationships/image" Target="../media/image7.svg"/><Relationship Id="rId4" Type="http://schemas.openxmlformats.org/officeDocument/2006/relationships/image" Target="../media/image6.png"/></Relationships>
</file>

<file path=ppt/slides/_rels/slide69.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97.png"/><Relationship Id="rId7" Type="http://schemas.openxmlformats.org/officeDocument/2006/relationships/image" Target="../media/image6.png"/><Relationship Id="rId2" Type="http://schemas.openxmlformats.org/officeDocument/2006/relationships/image" Target="../media/image196.png"/><Relationship Id="rId1" Type="http://schemas.openxmlformats.org/officeDocument/2006/relationships/slideLayout" Target="../slideLayouts/slideLayout7.xml"/><Relationship Id="rId6" Type="http://schemas.openxmlformats.org/officeDocument/2006/relationships/image" Target="../media/image200.png"/><Relationship Id="rId5" Type="http://schemas.openxmlformats.org/officeDocument/2006/relationships/image" Target="../media/image199.png"/><Relationship Id="rId4" Type="http://schemas.openxmlformats.org/officeDocument/2006/relationships/image" Target="../media/image198.png"/></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1.pn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71.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image" Target="../media/image129.png"/><Relationship Id="rId7" Type="http://schemas.openxmlformats.org/officeDocument/2006/relationships/image" Target="../media/image113.sv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112.png"/><Relationship Id="rId11" Type="http://schemas.openxmlformats.org/officeDocument/2006/relationships/image" Target="../media/image7.svg"/><Relationship Id="rId5" Type="http://schemas.openxmlformats.org/officeDocument/2006/relationships/image" Target="../media/image111.svg"/><Relationship Id="rId10" Type="http://schemas.openxmlformats.org/officeDocument/2006/relationships/image" Target="../media/image6.png"/><Relationship Id="rId4" Type="http://schemas.openxmlformats.org/officeDocument/2006/relationships/image" Target="../media/image110.png"/><Relationship Id="rId9" Type="http://schemas.openxmlformats.org/officeDocument/2006/relationships/image" Target="../media/image203.svg"/></Relationships>
</file>

<file path=ppt/slides/_rels/slide72.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image" Target="../media/image6.png"/><Relationship Id="rId7" Type="http://schemas.openxmlformats.org/officeDocument/2006/relationships/image" Target="../media/image206.jpe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205.svg"/><Relationship Id="rId5" Type="http://schemas.openxmlformats.org/officeDocument/2006/relationships/image" Target="../media/image204.png"/><Relationship Id="rId4" Type="http://schemas.openxmlformats.org/officeDocument/2006/relationships/image" Target="../media/image7.svg"/><Relationship Id="rId9" Type="http://schemas.openxmlformats.org/officeDocument/2006/relationships/image" Target="../media/image208.svg"/></Relationships>
</file>

<file path=ppt/slides/_rels/slide73.xml.rels><?xml version="1.0" encoding="UTF-8" standalone="yes"?>
<Relationships xmlns="http://schemas.openxmlformats.org/package/2006/relationships"><Relationship Id="rId8" Type="http://schemas.openxmlformats.org/officeDocument/2006/relationships/image" Target="../media/image212.jpeg"/><Relationship Id="rId13" Type="http://schemas.openxmlformats.org/officeDocument/2006/relationships/image" Target="../media/image217.svg"/><Relationship Id="rId3" Type="http://schemas.openxmlformats.org/officeDocument/2006/relationships/image" Target="../media/image209.png"/><Relationship Id="rId7" Type="http://schemas.openxmlformats.org/officeDocument/2006/relationships/image" Target="../media/image211.png"/><Relationship Id="rId12" Type="http://schemas.openxmlformats.org/officeDocument/2006/relationships/image" Target="../media/image216.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215.svg"/><Relationship Id="rId5" Type="http://schemas.openxmlformats.org/officeDocument/2006/relationships/image" Target="../media/image6.png"/><Relationship Id="rId10" Type="http://schemas.openxmlformats.org/officeDocument/2006/relationships/image" Target="../media/image214.png"/><Relationship Id="rId4" Type="http://schemas.openxmlformats.org/officeDocument/2006/relationships/image" Target="../media/image210.svg"/><Relationship Id="rId9" Type="http://schemas.openxmlformats.org/officeDocument/2006/relationships/image" Target="../media/image213.png"/><Relationship Id="rId14" Type="http://schemas.openxmlformats.org/officeDocument/2006/relationships/image" Target="../media/image218.png"/></Relationships>
</file>

<file path=ppt/slides/_rels/slide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9.pn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7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20.png"/></Relationships>
</file>

<file path=ppt/slides/_rels/slide76.xml.rels><?xml version="1.0" encoding="UTF-8" standalone="yes"?>
<Relationships xmlns="http://schemas.openxmlformats.org/package/2006/relationships"><Relationship Id="rId8" Type="http://schemas.openxmlformats.org/officeDocument/2006/relationships/image" Target="../media/image225.png"/><Relationship Id="rId3" Type="http://schemas.openxmlformats.org/officeDocument/2006/relationships/image" Target="../media/image118.png"/><Relationship Id="rId7" Type="http://schemas.openxmlformats.org/officeDocument/2006/relationships/image" Target="../media/image224.sv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223.png"/><Relationship Id="rId5" Type="http://schemas.openxmlformats.org/officeDocument/2006/relationships/image" Target="../media/image222.png"/><Relationship Id="rId10" Type="http://schemas.openxmlformats.org/officeDocument/2006/relationships/image" Target="../media/image227.svg"/><Relationship Id="rId4" Type="http://schemas.openxmlformats.org/officeDocument/2006/relationships/image" Target="../media/image221.png"/><Relationship Id="rId9" Type="http://schemas.openxmlformats.org/officeDocument/2006/relationships/image" Target="../media/image226.png"/></Relationships>
</file>

<file path=ppt/slides/_rels/slide77.xml.rels><?xml version="1.0" encoding="UTF-8" standalone="yes"?>
<Relationships xmlns="http://schemas.openxmlformats.org/package/2006/relationships"><Relationship Id="rId3" Type="http://schemas.openxmlformats.org/officeDocument/2006/relationships/image" Target="../media/image229.svg"/><Relationship Id="rId2" Type="http://schemas.openxmlformats.org/officeDocument/2006/relationships/image" Target="../media/image228.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78.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31.svg"/></Relationships>
</file>

<file path=ppt/slides/_rels/slide79.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31.svg"/></Relationships>
</file>

<file path=ppt/slides/_rels/slide8.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47.svg"/><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 close-up of a couple of hands  Description automatically generated"/>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CA"/>
          </a:p>
        </p:txBody>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4" name="Freeform 4"/>
          <p:cNvSpPr/>
          <p:nvPr/>
        </p:nvSpPr>
        <p:spPr>
          <a:xfrm>
            <a:off x="5360450" y="2557417"/>
            <a:ext cx="8958262" cy="2489495"/>
          </a:xfrm>
          <a:custGeom>
            <a:avLst/>
            <a:gdLst/>
            <a:ahLst/>
            <a:cxnLst/>
            <a:rect l="l" t="t" r="r" b="b"/>
            <a:pathLst>
              <a:path w="8958262" h="2489495">
                <a:moveTo>
                  <a:pt x="0" y="0"/>
                </a:moveTo>
                <a:lnTo>
                  <a:pt x="8958262" y="0"/>
                </a:lnTo>
                <a:lnTo>
                  <a:pt x="8958262" y="2489494"/>
                </a:lnTo>
                <a:lnTo>
                  <a:pt x="0" y="2489494"/>
                </a:lnTo>
                <a:lnTo>
                  <a:pt x="0" y="0"/>
                </a:lnTo>
                <a:close/>
              </a:path>
            </a:pathLst>
          </a:custGeom>
          <a:blipFill>
            <a:blip r:embed="rId6">
              <a:extLst>
                <a:ext uri="{96DAC541-7B7A-43D3-8B79-37D633B846F1}">
                  <asvg:svgBlip xmlns:asvg="http://schemas.microsoft.com/office/drawing/2016/SVG/main" r:embed="rId7"/>
                </a:ext>
              </a:extLst>
            </a:blip>
            <a:stretch>
              <a:fillRect t="-286" b="-286"/>
            </a:stretch>
          </a:blipFill>
        </p:spPr>
        <p:txBody>
          <a:bodyPr/>
          <a:lstStyle/>
          <a:p>
            <a:endParaRPr lang="en-CA"/>
          </a:p>
        </p:txBody>
      </p:sp>
      <p:grpSp>
        <p:nvGrpSpPr>
          <p:cNvPr id="5" name="Group 5"/>
          <p:cNvGrpSpPr/>
          <p:nvPr/>
        </p:nvGrpSpPr>
        <p:grpSpPr>
          <a:xfrm>
            <a:off x="4813106" y="5235298"/>
            <a:ext cx="10052949" cy="692498"/>
            <a:chOff x="0" y="0"/>
            <a:chExt cx="13403932" cy="923330"/>
          </a:xfrm>
        </p:grpSpPr>
        <p:sp>
          <p:nvSpPr>
            <p:cNvPr id="6" name="Freeform 6"/>
            <p:cNvSpPr/>
            <p:nvPr/>
          </p:nvSpPr>
          <p:spPr>
            <a:xfrm>
              <a:off x="0" y="0"/>
              <a:ext cx="13403932" cy="923330"/>
            </a:xfrm>
            <a:custGeom>
              <a:avLst/>
              <a:gdLst/>
              <a:ahLst/>
              <a:cxnLst/>
              <a:rect l="l" t="t" r="r" b="b"/>
              <a:pathLst>
                <a:path w="13403932" h="923330">
                  <a:moveTo>
                    <a:pt x="0" y="0"/>
                  </a:moveTo>
                  <a:lnTo>
                    <a:pt x="13403932" y="0"/>
                  </a:lnTo>
                  <a:lnTo>
                    <a:pt x="13403932" y="923330"/>
                  </a:lnTo>
                  <a:lnTo>
                    <a:pt x="0" y="923330"/>
                  </a:lnTo>
                  <a:close/>
                </a:path>
              </a:pathLst>
            </a:custGeom>
            <a:solidFill>
              <a:srgbClr val="000000">
                <a:alpha val="0"/>
              </a:srgbClr>
            </a:solidFill>
          </p:spPr>
          <p:txBody>
            <a:bodyPr/>
            <a:lstStyle/>
            <a:p>
              <a:endParaRPr lang="en-CA"/>
            </a:p>
          </p:txBody>
        </p:sp>
        <p:sp>
          <p:nvSpPr>
            <p:cNvPr id="7" name="TextBox 7"/>
            <p:cNvSpPr txBox="1"/>
            <p:nvPr/>
          </p:nvSpPr>
          <p:spPr>
            <a:xfrm>
              <a:off x="0" y="-76200"/>
              <a:ext cx="13403932" cy="999530"/>
            </a:xfrm>
            <a:prstGeom prst="rect">
              <a:avLst/>
            </a:prstGeom>
          </p:spPr>
          <p:txBody>
            <a:bodyPr lIns="0" tIns="0" rIns="0" bIns="0" rtlCol="0" anchor="t"/>
            <a:lstStyle/>
            <a:p>
              <a:pPr algn="ctr">
                <a:lnSpc>
                  <a:spcPts val="4320"/>
                </a:lnSpc>
              </a:pPr>
              <a:r>
                <a:rPr lang="en-US" sz="3600">
                  <a:solidFill>
                    <a:srgbClr val="000000"/>
                  </a:solidFill>
                  <a:latin typeface="Arial"/>
                  <a:ea typeface="Arial"/>
                  <a:cs typeface="Arial"/>
                  <a:sym typeface="Arial"/>
                </a:rPr>
                <a:t>Training </a:t>
              </a:r>
            </a:p>
          </p:txBody>
        </p:sp>
      </p:grpSp>
      <p:sp>
        <p:nvSpPr>
          <p:cNvPr id="8" name="Freeform 8"/>
          <p:cNvSpPr/>
          <p:nvPr/>
        </p:nvSpPr>
        <p:spPr>
          <a:xfrm>
            <a:off x="6752355" y="9126747"/>
            <a:ext cx="4783288" cy="608161"/>
          </a:xfrm>
          <a:custGeom>
            <a:avLst/>
            <a:gdLst/>
            <a:ahLst/>
            <a:cxnLst/>
            <a:rect l="l" t="t" r="r" b="b"/>
            <a:pathLst>
              <a:path w="4783288" h="608161">
                <a:moveTo>
                  <a:pt x="0" y="0"/>
                </a:moveTo>
                <a:lnTo>
                  <a:pt x="4783289" y="0"/>
                </a:lnTo>
                <a:lnTo>
                  <a:pt x="4783289" y="608161"/>
                </a:lnTo>
                <a:lnTo>
                  <a:pt x="0" y="608161"/>
                </a:lnTo>
                <a:lnTo>
                  <a:pt x="0" y="0"/>
                </a:lnTo>
                <a:close/>
              </a:path>
            </a:pathLst>
          </a:custGeom>
          <a:blipFill>
            <a:blip r:embed="rId8">
              <a:extLst>
                <a:ext uri="{96DAC541-7B7A-43D3-8B79-37D633B846F1}">
                  <asvg:svgBlip xmlns:asvg="http://schemas.microsoft.com/office/drawing/2016/SVG/main" r:embed="rId9"/>
                </a:ext>
              </a:extLst>
            </a:blip>
            <a:stretch>
              <a:fillRect t="-818" b="-818"/>
            </a:stretch>
          </a:blipFill>
        </p:spPr>
        <p:txBody>
          <a:bodyPr/>
          <a:lstStyle/>
          <a:p>
            <a:endParaRPr lang="en-CA"/>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 close-up of a couple of hands  Description automatically generated"/>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CA"/>
          </a:p>
        </p:txBody>
      </p:sp>
      <p:grpSp>
        <p:nvGrpSpPr>
          <p:cNvPr id="3" name="Group 3"/>
          <p:cNvGrpSpPr/>
          <p:nvPr/>
        </p:nvGrpSpPr>
        <p:grpSpPr>
          <a:xfrm>
            <a:off x="1007454" y="2580353"/>
            <a:ext cx="16273090" cy="3201146"/>
            <a:chOff x="0" y="0"/>
            <a:chExt cx="21697454" cy="4268194"/>
          </a:xfrm>
        </p:grpSpPr>
        <p:sp>
          <p:nvSpPr>
            <p:cNvPr id="4" name="Freeform 4"/>
            <p:cNvSpPr/>
            <p:nvPr/>
          </p:nvSpPr>
          <p:spPr>
            <a:xfrm>
              <a:off x="19050" y="19050"/>
              <a:ext cx="21659470" cy="4229989"/>
            </a:xfrm>
            <a:custGeom>
              <a:avLst/>
              <a:gdLst/>
              <a:ahLst/>
              <a:cxnLst/>
              <a:rect l="l" t="t" r="r" b="b"/>
              <a:pathLst>
                <a:path w="21659470" h="4229989">
                  <a:moveTo>
                    <a:pt x="0" y="704977"/>
                  </a:moveTo>
                  <a:cubicBezTo>
                    <a:pt x="0" y="315595"/>
                    <a:pt x="317881" y="0"/>
                    <a:pt x="710184" y="0"/>
                  </a:cubicBezTo>
                  <a:lnTo>
                    <a:pt x="20949286" y="0"/>
                  </a:lnTo>
                  <a:cubicBezTo>
                    <a:pt x="21341462" y="0"/>
                    <a:pt x="21659470" y="315595"/>
                    <a:pt x="21659470" y="704977"/>
                  </a:cubicBezTo>
                  <a:lnTo>
                    <a:pt x="21659470" y="3525012"/>
                  </a:lnTo>
                  <a:cubicBezTo>
                    <a:pt x="21659470" y="3914394"/>
                    <a:pt x="21341589" y="4229989"/>
                    <a:pt x="20949286" y="4229989"/>
                  </a:cubicBezTo>
                  <a:lnTo>
                    <a:pt x="710184" y="4229989"/>
                  </a:lnTo>
                  <a:cubicBezTo>
                    <a:pt x="318008" y="4229989"/>
                    <a:pt x="0" y="3914394"/>
                    <a:pt x="0" y="3525012"/>
                  </a:cubicBezTo>
                  <a:close/>
                </a:path>
              </a:pathLst>
            </a:custGeom>
            <a:solidFill>
              <a:srgbClr val="F7E166"/>
            </a:solidFill>
          </p:spPr>
          <p:txBody>
            <a:bodyPr/>
            <a:lstStyle/>
            <a:p>
              <a:endParaRPr lang="en-CA"/>
            </a:p>
          </p:txBody>
        </p:sp>
        <p:sp>
          <p:nvSpPr>
            <p:cNvPr id="5" name="Freeform 5"/>
            <p:cNvSpPr/>
            <p:nvPr/>
          </p:nvSpPr>
          <p:spPr>
            <a:xfrm>
              <a:off x="0" y="0"/>
              <a:ext cx="21697570" cy="4268216"/>
            </a:xfrm>
            <a:custGeom>
              <a:avLst/>
              <a:gdLst/>
              <a:ahLst/>
              <a:cxnLst/>
              <a:rect l="l" t="t" r="r" b="b"/>
              <a:pathLst>
                <a:path w="21697570" h="4268216">
                  <a:moveTo>
                    <a:pt x="0" y="724027"/>
                  </a:moveTo>
                  <a:cubicBezTo>
                    <a:pt x="0" y="324104"/>
                    <a:pt x="326644" y="0"/>
                    <a:pt x="729234" y="0"/>
                  </a:cubicBezTo>
                  <a:lnTo>
                    <a:pt x="20968336" y="0"/>
                  </a:lnTo>
                  <a:lnTo>
                    <a:pt x="20968336" y="19050"/>
                  </a:lnTo>
                  <a:lnTo>
                    <a:pt x="20968336" y="0"/>
                  </a:lnTo>
                  <a:cubicBezTo>
                    <a:pt x="21370925" y="0"/>
                    <a:pt x="21697570" y="324104"/>
                    <a:pt x="21697570" y="724027"/>
                  </a:cubicBezTo>
                  <a:lnTo>
                    <a:pt x="21678520" y="724027"/>
                  </a:lnTo>
                  <a:lnTo>
                    <a:pt x="21697570" y="724027"/>
                  </a:lnTo>
                  <a:lnTo>
                    <a:pt x="21697570" y="3544062"/>
                  </a:lnTo>
                  <a:lnTo>
                    <a:pt x="21678520" y="3544062"/>
                  </a:lnTo>
                  <a:lnTo>
                    <a:pt x="21697570" y="3544062"/>
                  </a:lnTo>
                  <a:cubicBezTo>
                    <a:pt x="21697570" y="3944112"/>
                    <a:pt x="21370925" y="4268089"/>
                    <a:pt x="20968336" y="4268089"/>
                  </a:cubicBezTo>
                  <a:lnTo>
                    <a:pt x="20968336" y="4249039"/>
                  </a:lnTo>
                  <a:lnTo>
                    <a:pt x="20968336" y="4268089"/>
                  </a:lnTo>
                  <a:lnTo>
                    <a:pt x="729234" y="4268089"/>
                  </a:lnTo>
                  <a:lnTo>
                    <a:pt x="729234" y="4249039"/>
                  </a:lnTo>
                  <a:lnTo>
                    <a:pt x="729234" y="4268089"/>
                  </a:lnTo>
                  <a:cubicBezTo>
                    <a:pt x="326644" y="4268216"/>
                    <a:pt x="0" y="3944112"/>
                    <a:pt x="0" y="3544062"/>
                  </a:cubicBezTo>
                  <a:lnTo>
                    <a:pt x="0" y="724027"/>
                  </a:lnTo>
                  <a:lnTo>
                    <a:pt x="19050" y="724027"/>
                  </a:lnTo>
                  <a:lnTo>
                    <a:pt x="0" y="724027"/>
                  </a:lnTo>
                  <a:moveTo>
                    <a:pt x="38100" y="724027"/>
                  </a:moveTo>
                  <a:lnTo>
                    <a:pt x="38100" y="3544062"/>
                  </a:lnTo>
                  <a:lnTo>
                    <a:pt x="19050" y="3544062"/>
                  </a:lnTo>
                  <a:lnTo>
                    <a:pt x="38100" y="3544062"/>
                  </a:lnTo>
                  <a:cubicBezTo>
                    <a:pt x="38100" y="3922776"/>
                    <a:pt x="347345" y="4229989"/>
                    <a:pt x="729234" y="4229989"/>
                  </a:cubicBezTo>
                  <a:lnTo>
                    <a:pt x="20968336" y="4229989"/>
                  </a:lnTo>
                  <a:cubicBezTo>
                    <a:pt x="21350098" y="4229989"/>
                    <a:pt x="21659470" y="3922776"/>
                    <a:pt x="21659470" y="3544062"/>
                  </a:cubicBezTo>
                  <a:lnTo>
                    <a:pt x="21659470" y="724027"/>
                  </a:lnTo>
                  <a:cubicBezTo>
                    <a:pt x="21659470" y="345313"/>
                    <a:pt x="21350224" y="38100"/>
                    <a:pt x="20968336" y="38100"/>
                  </a:cubicBezTo>
                  <a:lnTo>
                    <a:pt x="729234" y="38100"/>
                  </a:lnTo>
                  <a:lnTo>
                    <a:pt x="729234" y="19050"/>
                  </a:lnTo>
                  <a:lnTo>
                    <a:pt x="729234" y="38100"/>
                  </a:lnTo>
                  <a:cubicBezTo>
                    <a:pt x="347345" y="38100"/>
                    <a:pt x="38100" y="345313"/>
                    <a:pt x="38100" y="724027"/>
                  </a:cubicBezTo>
                  <a:close/>
                </a:path>
              </a:pathLst>
            </a:custGeom>
            <a:solidFill>
              <a:srgbClr val="F2E7F9"/>
            </a:solidFill>
          </p:spPr>
          <p:txBody>
            <a:bodyPr/>
            <a:lstStyle/>
            <a:p>
              <a:endParaRPr lang="en-CA"/>
            </a:p>
          </p:txBody>
        </p:sp>
      </p:grpSp>
      <p:grpSp>
        <p:nvGrpSpPr>
          <p:cNvPr id="6" name="Group 6"/>
          <p:cNvGrpSpPr/>
          <p:nvPr/>
        </p:nvGrpSpPr>
        <p:grpSpPr>
          <a:xfrm>
            <a:off x="1007452" y="5942234"/>
            <a:ext cx="16273090" cy="3201145"/>
            <a:chOff x="0" y="0"/>
            <a:chExt cx="21697454" cy="4268194"/>
          </a:xfrm>
        </p:grpSpPr>
        <p:sp>
          <p:nvSpPr>
            <p:cNvPr id="7" name="Freeform 7"/>
            <p:cNvSpPr/>
            <p:nvPr/>
          </p:nvSpPr>
          <p:spPr>
            <a:xfrm>
              <a:off x="19050" y="19050"/>
              <a:ext cx="21659470" cy="4229989"/>
            </a:xfrm>
            <a:custGeom>
              <a:avLst/>
              <a:gdLst/>
              <a:ahLst/>
              <a:cxnLst/>
              <a:rect l="l" t="t" r="r" b="b"/>
              <a:pathLst>
                <a:path w="21659470" h="4229989">
                  <a:moveTo>
                    <a:pt x="0" y="704977"/>
                  </a:moveTo>
                  <a:cubicBezTo>
                    <a:pt x="0" y="315595"/>
                    <a:pt x="317881" y="0"/>
                    <a:pt x="710184" y="0"/>
                  </a:cubicBezTo>
                  <a:lnTo>
                    <a:pt x="20949286" y="0"/>
                  </a:lnTo>
                  <a:cubicBezTo>
                    <a:pt x="21341462" y="0"/>
                    <a:pt x="21659470" y="315595"/>
                    <a:pt x="21659470" y="704977"/>
                  </a:cubicBezTo>
                  <a:lnTo>
                    <a:pt x="21659470" y="3525012"/>
                  </a:lnTo>
                  <a:cubicBezTo>
                    <a:pt x="21659470" y="3914394"/>
                    <a:pt x="21341589" y="4229989"/>
                    <a:pt x="20949286" y="4229989"/>
                  </a:cubicBezTo>
                  <a:lnTo>
                    <a:pt x="710184" y="4229989"/>
                  </a:lnTo>
                  <a:cubicBezTo>
                    <a:pt x="318008" y="4229989"/>
                    <a:pt x="0" y="3914394"/>
                    <a:pt x="0" y="3525012"/>
                  </a:cubicBezTo>
                  <a:close/>
                </a:path>
              </a:pathLst>
            </a:custGeom>
            <a:solidFill>
              <a:srgbClr val="C1E5F5"/>
            </a:solidFill>
          </p:spPr>
          <p:txBody>
            <a:bodyPr/>
            <a:lstStyle/>
            <a:p>
              <a:endParaRPr lang="en-CA"/>
            </a:p>
          </p:txBody>
        </p:sp>
        <p:sp>
          <p:nvSpPr>
            <p:cNvPr id="8" name="Freeform 8"/>
            <p:cNvSpPr/>
            <p:nvPr/>
          </p:nvSpPr>
          <p:spPr>
            <a:xfrm>
              <a:off x="0" y="0"/>
              <a:ext cx="21697570" cy="4268216"/>
            </a:xfrm>
            <a:custGeom>
              <a:avLst/>
              <a:gdLst/>
              <a:ahLst/>
              <a:cxnLst/>
              <a:rect l="l" t="t" r="r" b="b"/>
              <a:pathLst>
                <a:path w="21697570" h="4268216">
                  <a:moveTo>
                    <a:pt x="0" y="724027"/>
                  </a:moveTo>
                  <a:cubicBezTo>
                    <a:pt x="0" y="324104"/>
                    <a:pt x="326644" y="0"/>
                    <a:pt x="729234" y="0"/>
                  </a:cubicBezTo>
                  <a:lnTo>
                    <a:pt x="20968336" y="0"/>
                  </a:lnTo>
                  <a:lnTo>
                    <a:pt x="20968336" y="19050"/>
                  </a:lnTo>
                  <a:lnTo>
                    <a:pt x="20968336" y="0"/>
                  </a:lnTo>
                  <a:cubicBezTo>
                    <a:pt x="21370925" y="0"/>
                    <a:pt x="21697570" y="324104"/>
                    <a:pt x="21697570" y="724027"/>
                  </a:cubicBezTo>
                  <a:lnTo>
                    <a:pt x="21678520" y="724027"/>
                  </a:lnTo>
                  <a:lnTo>
                    <a:pt x="21697570" y="724027"/>
                  </a:lnTo>
                  <a:lnTo>
                    <a:pt x="21697570" y="3544062"/>
                  </a:lnTo>
                  <a:lnTo>
                    <a:pt x="21678520" y="3544062"/>
                  </a:lnTo>
                  <a:lnTo>
                    <a:pt x="21697570" y="3544062"/>
                  </a:lnTo>
                  <a:cubicBezTo>
                    <a:pt x="21697570" y="3944112"/>
                    <a:pt x="21370925" y="4268089"/>
                    <a:pt x="20968336" y="4268089"/>
                  </a:cubicBezTo>
                  <a:lnTo>
                    <a:pt x="20968336" y="4249039"/>
                  </a:lnTo>
                  <a:lnTo>
                    <a:pt x="20968336" y="4268089"/>
                  </a:lnTo>
                  <a:lnTo>
                    <a:pt x="729234" y="4268089"/>
                  </a:lnTo>
                  <a:lnTo>
                    <a:pt x="729234" y="4249039"/>
                  </a:lnTo>
                  <a:lnTo>
                    <a:pt x="729234" y="4268089"/>
                  </a:lnTo>
                  <a:cubicBezTo>
                    <a:pt x="326644" y="4268216"/>
                    <a:pt x="0" y="3944112"/>
                    <a:pt x="0" y="3544062"/>
                  </a:cubicBezTo>
                  <a:lnTo>
                    <a:pt x="0" y="724027"/>
                  </a:lnTo>
                  <a:lnTo>
                    <a:pt x="19050" y="724027"/>
                  </a:lnTo>
                  <a:lnTo>
                    <a:pt x="0" y="724027"/>
                  </a:lnTo>
                  <a:moveTo>
                    <a:pt x="38100" y="724027"/>
                  </a:moveTo>
                  <a:lnTo>
                    <a:pt x="38100" y="3544062"/>
                  </a:lnTo>
                  <a:lnTo>
                    <a:pt x="19050" y="3544062"/>
                  </a:lnTo>
                  <a:lnTo>
                    <a:pt x="38100" y="3544062"/>
                  </a:lnTo>
                  <a:cubicBezTo>
                    <a:pt x="38100" y="3922776"/>
                    <a:pt x="347345" y="4229989"/>
                    <a:pt x="729234" y="4229989"/>
                  </a:cubicBezTo>
                  <a:lnTo>
                    <a:pt x="20968336" y="4229989"/>
                  </a:lnTo>
                  <a:cubicBezTo>
                    <a:pt x="21350098" y="4229989"/>
                    <a:pt x="21659470" y="3922776"/>
                    <a:pt x="21659470" y="3544062"/>
                  </a:cubicBezTo>
                  <a:lnTo>
                    <a:pt x="21659470" y="724027"/>
                  </a:lnTo>
                  <a:cubicBezTo>
                    <a:pt x="21659470" y="345313"/>
                    <a:pt x="21350224" y="38100"/>
                    <a:pt x="20968336" y="38100"/>
                  </a:cubicBezTo>
                  <a:lnTo>
                    <a:pt x="729234" y="38100"/>
                  </a:lnTo>
                  <a:lnTo>
                    <a:pt x="729234" y="19050"/>
                  </a:lnTo>
                  <a:lnTo>
                    <a:pt x="729234" y="38100"/>
                  </a:lnTo>
                  <a:cubicBezTo>
                    <a:pt x="347345" y="38100"/>
                    <a:pt x="38100" y="345313"/>
                    <a:pt x="38100" y="724027"/>
                  </a:cubicBezTo>
                  <a:close/>
                </a:path>
              </a:pathLst>
            </a:custGeom>
            <a:solidFill>
              <a:srgbClr val="F2E7F9"/>
            </a:solidFill>
          </p:spPr>
          <p:txBody>
            <a:bodyPr/>
            <a:lstStyle/>
            <a:p>
              <a:endParaRPr lang="en-CA"/>
            </a:p>
          </p:txBody>
        </p:sp>
      </p:grpSp>
      <p:sp>
        <p:nvSpPr>
          <p:cNvPr id="9" name="Freeform 9"/>
          <p:cNvSpPr/>
          <p:nvPr/>
        </p:nvSpPr>
        <p:spPr>
          <a:xfrm>
            <a:off x="6752355" y="9412828"/>
            <a:ext cx="4783288" cy="608161"/>
          </a:xfrm>
          <a:custGeom>
            <a:avLst/>
            <a:gdLst/>
            <a:ahLst/>
            <a:cxnLst/>
            <a:rect l="l" t="t" r="r" b="b"/>
            <a:pathLst>
              <a:path w="4783288" h="608161">
                <a:moveTo>
                  <a:pt x="0" y="0"/>
                </a:moveTo>
                <a:lnTo>
                  <a:pt x="4783289" y="0"/>
                </a:lnTo>
                <a:lnTo>
                  <a:pt x="4783289" y="608162"/>
                </a:lnTo>
                <a:lnTo>
                  <a:pt x="0" y="608162"/>
                </a:lnTo>
                <a:lnTo>
                  <a:pt x="0" y="0"/>
                </a:lnTo>
                <a:close/>
              </a:path>
            </a:pathLst>
          </a:custGeom>
          <a:blipFill>
            <a:blip r:embed="rId4">
              <a:extLst>
                <a:ext uri="{96DAC541-7B7A-43D3-8B79-37D633B846F1}">
                  <asvg:svgBlip xmlns:asvg="http://schemas.microsoft.com/office/drawing/2016/SVG/main" r:embed="rId5"/>
                </a:ext>
              </a:extLst>
            </a:blip>
            <a:stretch>
              <a:fillRect t="-818" b="-818"/>
            </a:stretch>
          </a:blipFill>
        </p:spPr>
        <p:txBody>
          <a:bodyPr/>
          <a:lstStyle/>
          <a:p>
            <a:endParaRPr lang="en-CA"/>
          </a:p>
        </p:txBody>
      </p:sp>
      <p:grpSp>
        <p:nvGrpSpPr>
          <p:cNvPr id="10" name="Group 10"/>
          <p:cNvGrpSpPr/>
          <p:nvPr/>
        </p:nvGrpSpPr>
        <p:grpSpPr>
          <a:xfrm>
            <a:off x="0" y="1157908"/>
            <a:ext cx="18288000" cy="973455"/>
            <a:chOff x="0" y="0"/>
            <a:chExt cx="24384000" cy="1297940"/>
          </a:xfrm>
        </p:grpSpPr>
        <p:sp>
          <p:nvSpPr>
            <p:cNvPr id="11" name="Freeform 11"/>
            <p:cNvSpPr/>
            <p:nvPr/>
          </p:nvSpPr>
          <p:spPr>
            <a:xfrm>
              <a:off x="0" y="0"/>
              <a:ext cx="24384000" cy="1297940"/>
            </a:xfrm>
            <a:custGeom>
              <a:avLst/>
              <a:gdLst/>
              <a:ahLst/>
              <a:cxnLst/>
              <a:rect l="l" t="t" r="r" b="b"/>
              <a:pathLst>
                <a:path w="24384000" h="1297940">
                  <a:moveTo>
                    <a:pt x="0" y="0"/>
                  </a:moveTo>
                  <a:lnTo>
                    <a:pt x="24384000" y="0"/>
                  </a:lnTo>
                  <a:lnTo>
                    <a:pt x="24384000" y="1297940"/>
                  </a:lnTo>
                  <a:lnTo>
                    <a:pt x="0" y="1297940"/>
                  </a:lnTo>
                  <a:close/>
                </a:path>
              </a:pathLst>
            </a:custGeom>
            <a:solidFill>
              <a:srgbClr val="000000">
                <a:alpha val="0"/>
              </a:srgbClr>
            </a:solidFill>
          </p:spPr>
          <p:txBody>
            <a:bodyPr/>
            <a:lstStyle/>
            <a:p>
              <a:endParaRPr lang="en-CA"/>
            </a:p>
          </p:txBody>
        </p:sp>
        <p:sp>
          <p:nvSpPr>
            <p:cNvPr id="12" name="TextBox 12"/>
            <p:cNvSpPr txBox="1"/>
            <p:nvPr/>
          </p:nvSpPr>
          <p:spPr>
            <a:xfrm>
              <a:off x="0" y="-104775"/>
              <a:ext cx="24384000" cy="1402715"/>
            </a:xfrm>
            <a:prstGeom prst="rect">
              <a:avLst/>
            </a:prstGeom>
          </p:spPr>
          <p:txBody>
            <a:bodyPr lIns="0" tIns="0" rIns="0" bIns="0" rtlCol="0" anchor="t"/>
            <a:lstStyle/>
            <a:p>
              <a:pPr algn="ctr">
                <a:lnSpc>
                  <a:spcPts val="6300"/>
                </a:lnSpc>
              </a:pPr>
              <a:r>
                <a:rPr lang="en-US" sz="5250" b="1">
                  <a:solidFill>
                    <a:srgbClr val="61007D"/>
                  </a:solidFill>
                  <a:latin typeface="Arial Bold"/>
                  <a:ea typeface="Arial Bold"/>
                  <a:cs typeface="Arial Bold"/>
                  <a:sym typeface="Arial Bold"/>
                </a:rPr>
                <a:t>Why are we doing this work?</a:t>
              </a:r>
            </a:p>
          </p:txBody>
        </p:sp>
      </p:grpSp>
      <p:sp>
        <p:nvSpPr>
          <p:cNvPr id="13" name="Freeform 13" descr="Badge 1 with solid fill"/>
          <p:cNvSpPr/>
          <p:nvPr/>
        </p:nvSpPr>
        <p:spPr>
          <a:xfrm>
            <a:off x="1372836" y="2992614"/>
            <a:ext cx="2499988" cy="2499988"/>
          </a:xfrm>
          <a:custGeom>
            <a:avLst/>
            <a:gdLst/>
            <a:ahLst/>
            <a:cxnLst/>
            <a:rect l="l" t="t" r="r" b="b"/>
            <a:pathLst>
              <a:path w="2499988" h="2499988">
                <a:moveTo>
                  <a:pt x="0" y="0"/>
                </a:moveTo>
                <a:lnTo>
                  <a:pt x="2499988" y="0"/>
                </a:lnTo>
                <a:lnTo>
                  <a:pt x="2499988" y="2499988"/>
                </a:lnTo>
                <a:lnTo>
                  <a:pt x="0" y="24999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14" name="Freeform 14" descr="Badge with solid fill"/>
          <p:cNvSpPr/>
          <p:nvPr/>
        </p:nvSpPr>
        <p:spPr>
          <a:xfrm>
            <a:off x="1372836" y="6292810"/>
            <a:ext cx="2499988" cy="2499989"/>
          </a:xfrm>
          <a:custGeom>
            <a:avLst/>
            <a:gdLst/>
            <a:ahLst/>
            <a:cxnLst/>
            <a:rect l="l" t="t" r="r" b="b"/>
            <a:pathLst>
              <a:path w="2499988" h="2499989">
                <a:moveTo>
                  <a:pt x="0" y="0"/>
                </a:moveTo>
                <a:lnTo>
                  <a:pt x="2499988" y="0"/>
                </a:lnTo>
                <a:lnTo>
                  <a:pt x="2499988" y="2499989"/>
                </a:lnTo>
                <a:lnTo>
                  <a:pt x="0" y="24999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grpSp>
        <p:nvGrpSpPr>
          <p:cNvPr id="15" name="Group 15"/>
          <p:cNvGrpSpPr/>
          <p:nvPr/>
        </p:nvGrpSpPr>
        <p:grpSpPr>
          <a:xfrm>
            <a:off x="4009793" y="3262230"/>
            <a:ext cx="12905373" cy="2413304"/>
            <a:chOff x="0" y="0"/>
            <a:chExt cx="17207164" cy="3217738"/>
          </a:xfrm>
        </p:grpSpPr>
        <p:sp>
          <p:nvSpPr>
            <p:cNvPr id="16" name="Freeform 16"/>
            <p:cNvSpPr/>
            <p:nvPr/>
          </p:nvSpPr>
          <p:spPr>
            <a:xfrm>
              <a:off x="0" y="0"/>
              <a:ext cx="17207164" cy="3217738"/>
            </a:xfrm>
            <a:custGeom>
              <a:avLst/>
              <a:gdLst/>
              <a:ahLst/>
              <a:cxnLst/>
              <a:rect l="l" t="t" r="r" b="b"/>
              <a:pathLst>
                <a:path w="17207164" h="3217738">
                  <a:moveTo>
                    <a:pt x="0" y="0"/>
                  </a:moveTo>
                  <a:lnTo>
                    <a:pt x="17207164" y="0"/>
                  </a:lnTo>
                  <a:lnTo>
                    <a:pt x="17207164" y="3217738"/>
                  </a:lnTo>
                  <a:lnTo>
                    <a:pt x="0" y="3217738"/>
                  </a:lnTo>
                  <a:close/>
                </a:path>
              </a:pathLst>
            </a:custGeom>
            <a:solidFill>
              <a:srgbClr val="000000">
                <a:alpha val="0"/>
              </a:srgbClr>
            </a:solidFill>
          </p:spPr>
          <p:txBody>
            <a:bodyPr/>
            <a:lstStyle/>
            <a:p>
              <a:endParaRPr lang="en-CA"/>
            </a:p>
          </p:txBody>
        </p:sp>
        <p:sp>
          <p:nvSpPr>
            <p:cNvPr id="17" name="TextBox 17"/>
            <p:cNvSpPr txBox="1"/>
            <p:nvPr/>
          </p:nvSpPr>
          <p:spPr>
            <a:xfrm>
              <a:off x="0" y="-152400"/>
              <a:ext cx="17207164" cy="3370138"/>
            </a:xfrm>
            <a:prstGeom prst="rect">
              <a:avLst/>
            </a:prstGeom>
          </p:spPr>
          <p:txBody>
            <a:bodyPr lIns="0" tIns="0" rIns="0" bIns="0" rtlCol="0" anchor="t"/>
            <a:lstStyle/>
            <a:p>
              <a:pPr marL="488632" lvl="1" indent="-244316" algn="l">
                <a:lnSpc>
                  <a:spcPts val="4860"/>
                </a:lnSpc>
                <a:buFont typeface="Arial"/>
                <a:buChar char="•"/>
              </a:pPr>
              <a:r>
                <a:rPr lang="en-US" sz="2700">
                  <a:solidFill>
                    <a:srgbClr val="000000"/>
                  </a:solidFill>
                  <a:latin typeface="Merriweather Sans Light"/>
                  <a:ea typeface="Merriweather Sans Light"/>
                  <a:cs typeface="Merriweather Sans Light"/>
                  <a:sym typeface="Merriweather Sans Light"/>
                </a:rPr>
                <a:t>Raise your awareness about Mental Health &amp; Mental Health Promotion</a:t>
              </a:r>
            </a:p>
            <a:p>
              <a:pPr marL="488632" lvl="1" indent="-244316" algn="l">
                <a:lnSpc>
                  <a:spcPts val="4860"/>
                </a:lnSpc>
                <a:buFont typeface="Arial"/>
                <a:buChar char="•"/>
              </a:pPr>
              <a:r>
                <a:rPr lang="en-US" sz="2700">
                  <a:solidFill>
                    <a:srgbClr val="000000"/>
                  </a:solidFill>
                  <a:latin typeface="Merriweather Sans Light"/>
                  <a:ea typeface="Merriweather Sans Light"/>
                  <a:cs typeface="Merriweather Sans Light"/>
                  <a:sym typeface="Merriweather Sans Light"/>
                </a:rPr>
                <a:t>Support your overall well-being </a:t>
              </a:r>
            </a:p>
            <a:p>
              <a:pPr marL="488632" lvl="1" indent="-244316" algn="l">
                <a:lnSpc>
                  <a:spcPts val="4860"/>
                </a:lnSpc>
                <a:buFont typeface="Arial"/>
                <a:buChar char="•"/>
              </a:pPr>
              <a:r>
                <a:rPr lang="en-US" sz="2700">
                  <a:solidFill>
                    <a:srgbClr val="000000"/>
                  </a:solidFill>
                  <a:latin typeface="Merriweather Sans Light"/>
                  <a:ea typeface="Merriweather Sans Light"/>
                  <a:cs typeface="Merriweather Sans Light"/>
                  <a:sym typeface="Merriweather Sans Light"/>
                </a:rPr>
                <a:t>Decrease the stigma related to mental illness</a:t>
              </a:r>
            </a:p>
            <a:p>
              <a:pPr marL="488632" lvl="1" indent="-244316" algn="l">
                <a:lnSpc>
                  <a:spcPts val="3240"/>
                </a:lnSpc>
              </a:pPr>
              <a:endParaRPr lang="en-US" sz="2700">
                <a:solidFill>
                  <a:srgbClr val="000000"/>
                </a:solidFill>
                <a:latin typeface="Merriweather Sans Light"/>
                <a:ea typeface="Merriweather Sans Light"/>
                <a:cs typeface="Merriweather Sans Light"/>
                <a:sym typeface="Merriweather Sans Light"/>
              </a:endParaRPr>
            </a:p>
          </p:txBody>
        </p:sp>
      </p:grpSp>
      <p:grpSp>
        <p:nvGrpSpPr>
          <p:cNvPr id="18" name="Group 18"/>
          <p:cNvGrpSpPr/>
          <p:nvPr/>
        </p:nvGrpSpPr>
        <p:grpSpPr>
          <a:xfrm>
            <a:off x="4116853" y="7132535"/>
            <a:ext cx="12905373" cy="1177245"/>
            <a:chOff x="0" y="0"/>
            <a:chExt cx="17207164" cy="1569660"/>
          </a:xfrm>
        </p:grpSpPr>
        <p:sp>
          <p:nvSpPr>
            <p:cNvPr id="19" name="Freeform 19"/>
            <p:cNvSpPr/>
            <p:nvPr/>
          </p:nvSpPr>
          <p:spPr>
            <a:xfrm>
              <a:off x="0" y="0"/>
              <a:ext cx="17207164" cy="1569660"/>
            </a:xfrm>
            <a:custGeom>
              <a:avLst/>
              <a:gdLst/>
              <a:ahLst/>
              <a:cxnLst/>
              <a:rect l="l" t="t" r="r" b="b"/>
              <a:pathLst>
                <a:path w="17207164" h="1569660">
                  <a:moveTo>
                    <a:pt x="0" y="0"/>
                  </a:moveTo>
                  <a:lnTo>
                    <a:pt x="17207164" y="0"/>
                  </a:lnTo>
                  <a:lnTo>
                    <a:pt x="17207164" y="1569660"/>
                  </a:lnTo>
                  <a:lnTo>
                    <a:pt x="0" y="1569660"/>
                  </a:lnTo>
                  <a:close/>
                </a:path>
              </a:pathLst>
            </a:custGeom>
            <a:solidFill>
              <a:srgbClr val="000000">
                <a:alpha val="0"/>
              </a:srgbClr>
            </a:solidFill>
          </p:spPr>
          <p:txBody>
            <a:bodyPr/>
            <a:lstStyle/>
            <a:p>
              <a:endParaRPr lang="en-CA"/>
            </a:p>
          </p:txBody>
        </p:sp>
        <p:sp>
          <p:nvSpPr>
            <p:cNvPr id="20" name="TextBox 20"/>
            <p:cNvSpPr txBox="1"/>
            <p:nvPr/>
          </p:nvSpPr>
          <p:spPr>
            <a:xfrm>
              <a:off x="0" y="-152400"/>
              <a:ext cx="17207164" cy="1722060"/>
            </a:xfrm>
            <a:prstGeom prst="rect">
              <a:avLst/>
            </a:prstGeom>
          </p:spPr>
          <p:txBody>
            <a:bodyPr lIns="0" tIns="0" rIns="0" bIns="0" rtlCol="0" anchor="t"/>
            <a:lstStyle/>
            <a:p>
              <a:pPr marL="488632" lvl="1" indent="-244316" algn="l">
                <a:lnSpc>
                  <a:spcPts val="4860"/>
                </a:lnSpc>
                <a:buFont typeface="Arial"/>
                <a:buChar char="•"/>
              </a:pPr>
              <a:r>
                <a:rPr lang="en-US" sz="2700">
                  <a:solidFill>
                    <a:srgbClr val="000000"/>
                  </a:solidFill>
                  <a:latin typeface="Merriweather Sans Light"/>
                  <a:ea typeface="Merriweather Sans Light"/>
                  <a:cs typeface="Merriweather Sans Light"/>
                  <a:sym typeface="Merriweather Sans Light"/>
                </a:rPr>
                <a:t>To develop your leadership and facilitation skills </a:t>
              </a:r>
            </a:p>
            <a:p>
              <a:pPr marL="488632" lvl="1" indent="-244316" algn="l">
                <a:lnSpc>
                  <a:spcPts val="3240"/>
                </a:lnSpc>
              </a:pPr>
              <a:endParaRPr lang="en-US" sz="2700">
                <a:solidFill>
                  <a:srgbClr val="000000"/>
                </a:solidFill>
                <a:latin typeface="Merriweather Sans Light"/>
                <a:ea typeface="Merriweather Sans Light"/>
                <a:cs typeface="Merriweather Sans Light"/>
                <a:sym typeface="Merriweather Sans Light"/>
              </a:endParaRPr>
            </a:p>
          </p:txBody>
        </p:sp>
      </p:grpSp>
      <p:sp>
        <p:nvSpPr>
          <p:cNvPr id="22" name="Freeform 22"/>
          <p:cNvSpPr/>
          <p:nvPr/>
        </p:nvSpPr>
        <p:spPr>
          <a:xfrm>
            <a:off x="13003152" y="5063979"/>
            <a:ext cx="5095218" cy="4528375"/>
          </a:xfrm>
          <a:custGeom>
            <a:avLst/>
            <a:gdLst/>
            <a:ahLst/>
            <a:cxnLst/>
            <a:rect l="l" t="t" r="r" b="b"/>
            <a:pathLst>
              <a:path w="5095218" h="4528375">
                <a:moveTo>
                  <a:pt x="0" y="0"/>
                </a:moveTo>
                <a:lnTo>
                  <a:pt x="5095218" y="0"/>
                </a:lnTo>
                <a:lnTo>
                  <a:pt x="5095218" y="4528375"/>
                </a:lnTo>
                <a:lnTo>
                  <a:pt x="0" y="4528375"/>
                </a:lnTo>
                <a:lnTo>
                  <a:pt x="0" y="0"/>
                </a:lnTo>
                <a:close/>
              </a:path>
            </a:pathLst>
          </a:custGeom>
          <a:blipFill>
            <a:blip r:embed="rId10"/>
            <a:stretch>
              <a:fillRect/>
            </a:stretch>
          </a:blipFill>
        </p:spPr>
        <p:txBody>
          <a:bodyPr/>
          <a:lstStyle/>
          <a:p>
            <a:endParaRPr lang="en-CA"/>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 close-up of a couple of hands  Description automatically generated"/>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CA"/>
          </a:p>
        </p:txBody>
      </p:sp>
      <p:grpSp>
        <p:nvGrpSpPr>
          <p:cNvPr id="3" name="Group 3"/>
          <p:cNvGrpSpPr/>
          <p:nvPr/>
        </p:nvGrpSpPr>
        <p:grpSpPr>
          <a:xfrm>
            <a:off x="1007454" y="2580353"/>
            <a:ext cx="16273090" cy="3201146"/>
            <a:chOff x="0" y="0"/>
            <a:chExt cx="21697454" cy="4268194"/>
          </a:xfrm>
        </p:grpSpPr>
        <p:sp>
          <p:nvSpPr>
            <p:cNvPr id="4" name="Freeform 4"/>
            <p:cNvSpPr/>
            <p:nvPr/>
          </p:nvSpPr>
          <p:spPr>
            <a:xfrm>
              <a:off x="19050" y="19050"/>
              <a:ext cx="21659470" cy="4229989"/>
            </a:xfrm>
            <a:custGeom>
              <a:avLst/>
              <a:gdLst/>
              <a:ahLst/>
              <a:cxnLst/>
              <a:rect l="l" t="t" r="r" b="b"/>
              <a:pathLst>
                <a:path w="21659470" h="4229989">
                  <a:moveTo>
                    <a:pt x="0" y="704977"/>
                  </a:moveTo>
                  <a:cubicBezTo>
                    <a:pt x="0" y="315595"/>
                    <a:pt x="317881" y="0"/>
                    <a:pt x="710184" y="0"/>
                  </a:cubicBezTo>
                  <a:lnTo>
                    <a:pt x="20949286" y="0"/>
                  </a:lnTo>
                  <a:cubicBezTo>
                    <a:pt x="21341462" y="0"/>
                    <a:pt x="21659470" y="315595"/>
                    <a:pt x="21659470" y="704977"/>
                  </a:cubicBezTo>
                  <a:lnTo>
                    <a:pt x="21659470" y="3525012"/>
                  </a:lnTo>
                  <a:cubicBezTo>
                    <a:pt x="21659470" y="3914394"/>
                    <a:pt x="21341589" y="4229989"/>
                    <a:pt x="20949286" y="4229989"/>
                  </a:cubicBezTo>
                  <a:lnTo>
                    <a:pt x="710184" y="4229989"/>
                  </a:lnTo>
                  <a:cubicBezTo>
                    <a:pt x="318008" y="4229989"/>
                    <a:pt x="0" y="3914394"/>
                    <a:pt x="0" y="3525012"/>
                  </a:cubicBezTo>
                  <a:close/>
                </a:path>
              </a:pathLst>
            </a:custGeom>
            <a:solidFill>
              <a:srgbClr val="F7E166"/>
            </a:solidFill>
          </p:spPr>
          <p:txBody>
            <a:bodyPr/>
            <a:lstStyle/>
            <a:p>
              <a:endParaRPr lang="en-CA"/>
            </a:p>
          </p:txBody>
        </p:sp>
        <p:sp>
          <p:nvSpPr>
            <p:cNvPr id="5" name="Freeform 5"/>
            <p:cNvSpPr/>
            <p:nvPr/>
          </p:nvSpPr>
          <p:spPr>
            <a:xfrm>
              <a:off x="0" y="0"/>
              <a:ext cx="21697570" cy="4268216"/>
            </a:xfrm>
            <a:custGeom>
              <a:avLst/>
              <a:gdLst/>
              <a:ahLst/>
              <a:cxnLst/>
              <a:rect l="l" t="t" r="r" b="b"/>
              <a:pathLst>
                <a:path w="21697570" h="4268216">
                  <a:moveTo>
                    <a:pt x="0" y="724027"/>
                  </a:moveTo>
                  <a:cubicBezTo>
                    <a:pt x="0" y="324104"/>
                    <a:pt x="326644" y="0"/>
                    <a:pt x="729234" y="0"/>
                  </a:cubicBezTo>
                  <a:lnTo>
                    <a:pt x="20968336" y="0"/>
                  </a:lnTo>
                  <a:lnTo>
                    <a:pt x="20968336" y="19050"/>
                  </a:lnTo>
                  <a:lnTo>
                    <a:pt x="20968336" y="0"/>
                  </a:lnTo>
                  <a:cubicBezTo>
                    <a:pt x="21370925" y="0"/>
                    <a:pt x="21697570" y="324104"/>
                    <a:pt x="21697570" y="724027"/>
                  </a:cubicBezTo>
                  <a:lnTo>
                    <a:pt x="21678520" y="724027"/>
                  </a:lnTo>
                  <a:lnTo>
                    <a:pt x="21697570" y="724027"/>
                  </a:lnTo>
                  <a:lnTo>
                    <a:pt x="21697570" y="3544062"/>
                  </a:lnTo>
                  <a:lnTo>
                    <a:pt x="21678520" y="3544062"/>
                  </a:lnTo>
                  <a:lnTo>
                    <a:pt x="21697570" y="3544062"/>
                  </a:lnTo>
                  <a:cubicBezTo>
                    <a:pt x="21697570" y="3944112"/>
                    <a:pt x="21370925" y="4268089"/>
                    <a:pt x="20968336" y="4268089"/>
                  </a:cubicBezTo>
                  <a:lnTo>
                    <a:pt x="20968336" y="4249039"/>
                  </a:lnTo>
                  <a:lnTo>
                    <a:pt x="20968336" y="4268089"/>
                  </a:lnTo>
                  <a:lnTo>
                    <a:pt x="729234" y="4268089"/>
                  </a:lnTo>
                  <a:lnTo>
                    <a:pt x="729234" y="4249039"/>
                  </a:lnTo>
                  <a:lnTo>
                    <a:pt x="729234" y="4268089"/>
                  </a:lnTo>
                  <a:cubicBezTo>
                    <a:pt x="326644" y="4268216"/>
                    <a:pt x="0" y="3944112"/>
                    <a:pt x="0" y="3544062"/>
                  </a:cubicBezTo>
                  <a:lnTo>
                    <a:pt x="0" y="724027"/>
                  </a:lnTo>
                  <a:lnTo>
                    <a:pt x="19050" y="724027"/>
                  </a:lnTo>
                  <a:lnTo>
                    <a:pt x="0" y="724027"/>
                  </a:lnTo>
                  <a:moveTo>
                    <a:pt x="38100" y="724027"/>
                  </a:moveTo>
                  <a:lnTo>
                    <a:pt x="38100" y="3544062"/>
                  </a:lnTo>
                  <a:lnTo>
                    <a:pt x="19050" y="3544062"/>
                  </a:lnTo>
                  <a:lnTo>
                    <a:pt x="38100" y="3544062"/>
                  </a:lnTo>
                  <a:cubicBezTo>
                    <a:pt x="38100" y="3922776"/>
                    <a:pt x="347345" y="4229989"/>
                    <a:pt x="729234" y="4229989"/>
                  </a:cubicBezTo>
                  <a:lnTo>
                    <a:pt x="20968336" y="4229989"/>
                  </a:lnTo>
                  <a:cubicBezTo>
                    <a:pt x="21350098" y="4229989"/>
                    <a:pt x="21659470" y="3922776"/>
                    <a:pt x="21659470" y="3544062"/>
                  </a:cubicBezTo>
                  <a:lnTo>
                    <a:pt x="21659470" y="724027"/>
                  </a:lnTo>
                  <a:cubicBezTo>
                    <a:pt x="21659470" y="345313"/>
                    <a:pt x="21350224" y="38100"/>
                    <a:pt x="20968336" y="38100"/>
                  </a:cubicBezTo>
                  <a:lnTo>
                    <a:pt x="729234" y="38100"/>
                  </a:lnTo>
                  <a:lnTo>
                    <a:pt x="729234" y="19050"/>
                  </a:lnTo>
                  <a:lnTo>
                    <a:pt x="729234" y="38100"/>
                  </a:lnTo>
                  <a:cubicBezTo>
                    <a:pt x="347345" y="38100"/>
                    <a:pt x="38100" y="345313"/>
                    <a:pt x="38100" y="724027"/>
                  </a:cubicBezTo>
                  <a:close/>
                </a:path>
              </a:pathLst>
            </a:custGeom>
            <a:solidFill>
              <a:srgbClr val="F2E7F9"/>
            </a:solidFill>
          </p:spPr>
          <p:txBody>
            <a:bodyPr/>
            <a:lstStyle/>
            <a:p>
              <a:endParaRPr lang="en-CA"/>
            </a:p>
          </p:txBody>
        </p:sp>
      </p:grpSp>
      <p:grpSp>
        <p:nvGrpSpPr>
          <p:cNvPr id="6" name="Group 6"/>
          <p:cNvGrpSpPr/>
          <p:nvPr/>
        </p:nvGrpSpPr>
        <p:grpSpPr>
          <a:xfrm>
            <a:off x="1007452" y="5942234"/>
            <a:ext cx="16273090" cy="3201145"/>
            <a:chOff x="0" y="0"/>
            <a:chExt cx="21697454" cy="4268194"/>
          </a:xfrm>
        </p:grpSpPr>
        <p:sp>
          <p:nvSpPr>
            <p:cNvPr id="7" name="Freeform 7"/>
            <p:cNvSpPr/>
            <p:nvPr/>
          </p:nvSpPr>
          <p:spPr>
            <a:xfrm>
              <a:off x="19050" y="19050"/>
              <a:ext cx="21659470" cy="4229989"/>
            </a:xfrm>
            <a:custGeom>
              <a:avLst/>
              <a:gdLst/>
              <a:ahLst/>
              <a:cxnLst/>
              <a:rect l="l" t="t" r="r" b="b"/>
              <a:pathLst>
                <a:path w="21659470" h="4229989">
                  <a:moveTo>
                    <a:pt x="0" y="704977"/>
                  </a:moveTo>
                  <a:cubicBezTo>
                    <a:pt x="0" y="315595"/>
                    <a:pt x="317881" y="0"/>
                    <a:pt x="710184" y="0"/>
                  </a:cubicBezTo>
                  <a:lnTo>
                    <a:pt x="20949286" y="0"/>
                  </a:lnTo>
                  <a:cubicBezTo>
                    <a:pt x="21341462" y="0"/>
                    <a:pt x="21659470" y="315595"/>
                    <a:pt x="21659470" y="704977"/>
                  </a:cubicBezTo>
                  <a:lnTo>
                    <a:pt x="21659470" y="3525012"/>
                  </a:lnTo>
                  <a:cubicBezTo>
                    <a:pt x="21659470" y="3914394"/>
                    <a:pt x="21341589" y="4229989"/>
                    <a:pt x="20949286" y="4229989"/>
                  </a:cubicBezTo>
                  <a:lnTo>
                    <a:pt x="710184" y="4229989"/>
                  </a:lnTo>
                  <a:cubicBezTo>
                    <a:pt x="318008" y="4229989"/>
                    <a:pt x="0" y="3914394"/>
                    <a:pt x="0" y="3525012"/>
                  </a:cubicBezTo>
                  <a:close/>
                </a:path>
              </a:pathLst>
            </a:custGeom>
            <a:solidFill>
              <a:srgbClr val="C1E5F5"/>
            </a:solidFill>
          </p:spPr>
          <p:txBody>
            <a:bodyPr/>
            <a:lstStyle/>
            <a:p>
              <a:endParaRPr lang="en-CA"/>
            </a:p>
          </p:txBody>
        </p:sp>
        <p:sp>
          <p:nvSpPr>
            <p:cNvPr id="8" name="Freeform 8"/>
            <p:cNvSpPr/>
            <p:nvPr/>
          </p:nvSpPr>
          <p:spPr>
            <a:xfrm>
              <a:off x="0" y="0"/>
              <a:ext cx="21697570" cy="4268216"/>
            </a:xfrm>
            <a:custGeom>
              <a:avLst/>
              <a:gdLst/>
              <a:ahLst/>
              <a:cxnLst/>
              <a:rect l="l" t="t" r="r" b="b"/>
              <a:pathLst>
                <a:path w="21697570" h="4268216">
                  <a:moveTo>
                    <a:pt x="0" y="724027"/>
                  </a:moveTo>
                  <a:cubicBezTo>
                    <a:pt x="0" y="324104"/>
                    <a:pt x="326644" y="0"/>
                    <a:pt x="729234" y="0"/>
                  </a:cubicBezTo>
                  <a:lnTo>
                    <a:pt x="20968336" y="0"/>
                  </a:lnTo>
                  <a:lnTo>
                    <a:pt x="20968336" y="19050"/>
                  </a:lnTo>
                  <a:lnTo>
                    <a:pt x="20968336" y="0"/>
                  </a:lnTo>
                  <a:cubicBezTo>
                    <a:pt x="21370925" y="0"/>
                    <a:pt x="21697570" y="324104"/>
                    <a:pt x="21697570" y="724027"/>
                  </a:cubicBezTo>
                  <a:lnTo>
                    <a:pt x="21678520" y="724027"/>
                  </a:lnTo>
                  <a:lnTo>
                    <a:pt x="21697570" y="724027"/>
                  </a:lnTo>
                  <a:lnTo>
                    <a:pt x="21697570" y="3544062"/>
                  </a:lnTo>
                  <a:lnTo>
                    <a:pt x="21678520" y="3544062"/>
                  </a:lnTo>
                  <a:lnTo>
                    <a:pt x="21697570" y="3544062"/>
                  </a:lnTo>
                  <a:cubicBezTo>
                    <a:pt x="21697570" y="3944112"/>
                    <a:pt x="21370925" y="4268089"/>
                    <a:pt x="20968336" y="4268089"/>
                  </a:cubicBezTo>
                  <a:lnTo>
                    <a:pt x="20968336" y="4249039"/>
                  </a:lnTo>
                  <a:lnTo>
                    <a:pt x="20968336" y="4268089"/>
                  </a:lnTo>
                  <a:lnTo>
                    <a:pt x="729234" y="4268089"/>
                  </a:lnTo>
                  <a:lnTo>
                    <a:pt x="729234" y="4249039"/>
                  </a:lnTo>
                  <a:lnTo>
                    <a:pt x="729234" y="4268089"/>
                  </a:lnTo>
                  <a:cubicBezTo>
                    <a:pt x="326644" y="4268216"/>
                    <a:pt x="0" y="3944112"/>
                    <a:pt x="0" y="3544062"/>
                  </a:cubicBezTo>
                  <a:lnTo>
                    <a:pt x="0" y="724027"/>
                  </a:lnTo>
                  <a:lnTo>
                    <a:pt x="19050" y="724027"/>
                  </a:lnTo>
                  <a:lnTo>
                    <a:pt x="0" y="724027"/>
                  </a:lnTo>
                  <a:moveTo>
                    <a:pt x="38100" y="724027"/>
                  </a:moveTo>
                  <a:lnTo>
                    <a:pt x="38100" y="3544062"/>
                  </a:lnTo>
                  <a:lnTo>
                    <a:pt x="19050" y="3544062"/>
                  </a:lnTo>
                  <a:lnTo>
                    <a:pt x="38100" y="3544062"/>
                  </a:lnTo>
                  <a:cubicBezTo>
                    <a:pt x="38100" y="3922776"/>
                    <a:pt x="347345" y="4229989"/>
                    <a:pt x="729234" y="4229989"/>
                  </a:cubicBezTo>
                  <a:lnTo>
                    <a:pt x="20968336" y="4229989"/>
                  </a:lnTo>
                  <a:cubicBezTo>
                    <a:pt x="21350098" y="4229989"/>
                    <a:pt x="21659470" y="3922776"/>
                    <a:pt x="21659470" y="3544062"/>
                  </a:cubicBezTo>
                  <a:lnTo>
                    <a:pt x="21659470" y="724027"/>
                  </a:lnTo>
                  <a:cubicBezTo>
                    <a:pt x="21659470" y="345313"/>
                    <a:pt x="21350224" y="38100"/>
                    <a:pt x="20968336" y="38100"/>
                  </a:cubicBezTo>
                  <a:lnTo>
                    <a:pt x="729234" y="38100"/>
                  </a:lnTo>
                  <a:lnTo>
                    <a:pt x="729234" y="19050"/>
                  </a:lnTo>
                  <a:lnTo>
                    <a:pt x="729234" y="38100"/>
                  </a:lnTo>
                  <a:cubicBezTo>
                    <a:pt x="347345" y="38100"/>
                    <a:pt x="38100" y="345313"/>
                    <a:pt x="38100" y="724027"/>
                  </a:cubicBezTo>
                  <a:close/>
                </a:path>
              </a:pathLst>
            </a:custGeom>
            <a:solidFill>
              <a:srgbClr val="F2E7F9"/>
            </a:solidFill>
          </p:spPr>
          <p:txBody>
            <a:bodyPr/>
            <a:lstStyle/>
            <a:p>
              <a:endParaRPr lang="en-CA"/>
            </a:p>
          </p:txBody>
        </p:sp>
      </p:grpSp>
      <p:sp>
        <p:nvSpPr>
          <p:cNvPr id="9" name="Freeform 9"/>
          <p:cNvSpPr/>
          <p:nvPr/>
        </p:nvSpPr>
        <p:spPr>
          <a:xfrm>
            <a:off x="6752355" y="9412828"/>
            <a:ext cx="4783288" cy="608161"/>
          </a:xfrm>
          <a:custGeom>
            <a:avLst/>
            <a:gdLst/>
            <a:ahLst/>
            <a:cxnLst/>
            <a:rect l="l" t="t" r="r" b="b"/>
            <a:pathLst>
              <a:path w="4783288" h="608161">
                <a:moveTo>
                  <a:pt x="0" y="0"/>
                </a:moveTo>
                <a:lnTo>
                  <a:pt x="4783289" y="0"/>
                </a:lnTo>
                <a:lnTo>
                  <a:pt x="4783289" y="608162"/>
                </a:lnTo>
                <a:lnTo>
                  <a:pt x="0" y="608162"/>
                </a:lnTo>
                <a:lnTo>
                  <a:pt x="0" y="0"/>
                </a:lnTo>
                <a:close/>
              </a:path>
            </a:pathLst>
          </a:custGeom>
          <a:blipFill>
            <a:blip r:embed="rId4">
              <a:extLst>
                <a:ext uri="{96DAC541-7B7A-43D3-8B79-37D633B846F1}">
                  <asvg:svgBlip xmlns:asvg="http://schemas.microsoft.com/office/drawing/2016/SVG/main" r:embed="rId5"/>
                </a:ext>
              </a:extLst>
            </a:blip>
            <a:stretch>
              <a:fillRect t="-818" b="-818"/>
            </a:stretch>
          </a:blipFill>
        </p:spPr>
        <p:txBody>
          <a:bodyPr/>
          <a:lstStyle/>
          <a:p>
            <a:endParaRPr lang="en-CA"/>
          </a:p>
        </p:txBody>
      </p:sp>
      <p:grpSp>
        <p:nvGrpSpPr>
          <p:cNvPr id="10" name="Group 10"/>
          <p:cNvGrpSpPr/>
          <p:nvPr/>
        </p:nvGrpSpPr>
        <p:grpSpPr>
          <a:xfrm>
            <a:off x="0" y="1157908"/>
            <a:ext cx="18288000" cy="973455"/>
            <a:chOff x="0" y="0"/>
            <a:chExt cx="24384000" cy="1297940"/>
          </a:xfrm>
        </p:grpSpPr>
        <p:sp>
          <p:nvSpPr>
            <p:cNvPr id="11" name="Freeform 11"/>
            <p:cNvSpPr/>
            <p:nvPr/>
          </p:nvSpPr>
          <p:spPr>
            <a:xfrm>
              <a:off x="0" y="0"/>
              <a:ext cx="24384000" cy="1297940"/>
            </a:xfrm>
            <a:custGeom>
              <a:avLst/>
              <a:gdLst/>
              <a:ahLst/>
              <a:cxnLst/>
              <a:rect l="l" t="t" r="r" b="b"/>
              <a:pathLst>
                <a:path w="24384000" h="1297940">
                  <a:moveTo>
                    <a:pt x="0" y="0"/>
                  </a:moveTo>
                  <a:lnTo>
                    <a:pt x="24384000" y="0"/>
                  </a:lnTo>
                  <a:lnTo>
                    <a:pt x="24384000" y="1297940"/>
                  </a:lnTo>
                  <a:lnTo>
                    <a:pt x="0" y="1297940"/>
                  </a:lnTo>
                  <a:close/>
                </a:path>
              </a:pathLst>
            </a:custGeom>
            <a:solidFill>
              <a:srgbClr val="000000">
                <a:alpha val="0"/>
              </a:srgbClr>
            </a:solidFill>
          </p:spPr>
          <p:txBody>
            <a:bodyPr/>
            <a:lstStyle/>
            <a:p>
              <a:endParaRPr lang="en-CA"/>
            </a:p>
          </p:txBody>
        </p:sp>
        <p:sp>
          <p:nvSpPr>
            <p:cNvPr id="12" name="TextBox 12"/>
            <p:cNvSpPr txBox="1"/>
            <p:nvPr/>
          </p:nvSpPr>
          <p:spPr>
            <a:xfrm>
              <a:off x="0" y="-104775"/>
              <a:ext cx="24384000" cy="1402715"/>
            </a:xfrm>
            <a:prstGeom prst="rect">
              <a:avLst/>
            </a:prstGeom>
          </p:spPr>
          <p:txBody>
            <a:bodyPr lIns="0" tIns="0" rIns="0" bIns="0" rtlCol="0" anchor="t"/>
            <a:lstStyle/>
            <a:p>
              <a:pPr algn="ctr">
                <a:lnSpc>
                  <a:spcPts val="6300"/>
                </a:lnSpc>
              </a:pPr>
              <a:r>
                <a:rPr lang="en-US" sz="5250" b="1">
                  <a:solidFill>
                    <a:srgbClr val="61007D"/>
                  </a:solidFill>
                  <a:latin typeface="Arial Bold"/>
                  <a:ea typeface="Arial Bold"/>
                  <a:cs typeface="Arial Bold"/>
                  <a:sym typeface="Arial Bold"/>
                </a:rPr>
                <a:t>Why are we doing this work?</a:t>
              </a:r>
            </a:p>
          </p:txBody>
        </p:sp>
      </p:grpSp>
      <p:sp>
        <p:nvSpPr>
          <p:cNvPr id="13" name="Freeform 13" descr="Badge 1 with solid fill"/>
          <p:cNvSpPr/>
          <p:nvPr/>
        </p:nvSpPr>
        <p:spPr>
          <a:xfrm>
            <a:off x="1372836" y="2992614"/>
            <a:ext cx="2499988" cy="2499988"/>
          </a:xfrm>
          <a:custGeom>
            <a:avLst/>
            <a:gdLst/>
            <a:ahLst/>
            <a:cxnLst/>
            <a:rect l="l" t="t" r="r" b="b"/>
            <a:pathLst>
              <a:path w="2499988" h="2499988">
                <a:moveTo>
                  <a:pt x="0" y="0"/>
                </a:moveTo>
                <a:lnTo>
                  <a:pt x="2499988" y="0"/>
                </a:lnTo>
                <a:lnTo>
                  <a:pt x="2499988" y="2499988"/>
                </a:lnTo>
                <a:lnTo>
                  <a:pt x="0" y="24999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14" name="Freeform 14" descr="Badge with solid fill"/>
          <p:cNvSpPr/>
          <p:nvPr/>
        </p:nvSpPr>
        <p:spPr>
          <a:xfrm>
            <a:off x="1372836" y="6292810"/>
            <a:ext cx="2499988" cy="2499989"/>
          </a:xfrm>
          <a:custGeom>
            <a:avLst/>
            <a:gdLst/>
            <a:ahLst/>
            <a:cxnLst/>
            <a:rect l="l" t="t" r="r" b="b"/>
            <a:pathLst>
              <a:path w="2499988" h="2499989">
                <a:moveTo>
                  <a:pt x="0" y="0"/>
                </a:moveTo>
                <a:lnTo>
                  <a:pt x="2499988" y="0"/>
                </a:lnTo>
                <a:lnTo>
                  <a:pt x="2499988" y="2499989"/>
                </a:lnTo>
                <a:lnTo>
                  <a:pt x="0" y="24999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grpSp>
        <p:nvGrpSpPr>
          <p:cNvPr id="15" name="Group 15"/>
          <p:cNvGrpSpPr/>
          <p:nvPr/>
        </p:nvGrpSpPr>
        <p:grpSpPr>
          <a:xfrm>
            <a:off x="4009792" y="3262230"/>
            <a:ext cx="12905373" cy="2423740"/>
            <a:chOff x="0" y="0"/>
            <a:chExt cx="17207164" cy="3231654"/>
          </a:xfrm>
        </p:grpSpPr>
        <p:sp>
          <p:nvSpPr>
            <p:cNvPr id="16" name="Freeform 16"/>
            <p:cNvSpPr/>
            <p:nvPr/>
          </p:nvSpPr>
          <p:spPr>
            <a:xfrm>
              <a:off x="0" y="0"/>
              <a:ext cx="17207164" cy="3231654"/>
            </a:xfrm>
            <a:custGeom>
              <a:avLst/>
              <a:gdLst/>
              <a:ahLst/>
              <a:cxnLst/>
              <a:rect l="l" t="t" r="r" b="b"/>
              <a:pathLst>
                <a:path w="17207164" h="3231654">
                  <a:moveTo>
                    <a:pt x="0" y="0"/>
                  </a:moveTo>
                  <a:lnTo>
                    <a:pt x="17207164" y="0"/>
                  </a:lnTo>
                  <a:lnTo>
                    <a:pt x="17207164" y="3231654"/>
                  </a:lnTo>
                  <a:lnTo>
                    <a:pt x="0" y="3231654"/>
                  </a:lnTo>
                  <a:close/>
                </a:path>
              </a:pathLst>
            </a:custGeom>
            <a:solidFill>
              <a:srgbClr val="000000">
                <a:alpha val="0"/>
              </a:srgbClr>
            </a:solidFill>
          </p:spPr>
          <p:txBody>
            <a:bodyPr/>
            <a:lstStyle/>
            <a:p>
              <a:endParaRPr lang="en-CA"/>
            </a:p>
          </p:txBody>
        </p:sp>
        <p:sp>
          <p:nvSpPr>
            <p:cNvPr id="17" name="TextBox 17"/>
            <p:cNvSpPr txBox="1"/>
            <p:nvPr/>
          </p:nvSpPr>
          <p:spPr>
            <a:xfrm>
              <a:off x="0" y="-152400"/>
              <a:ext cx="17207164" cy="3384054"/>
            </a:xfrm>
            <a:prstGeom prst="rect">
              <a:avLst/>
            </a:prstGeom>
          </p:spPr>
          <p:txBody>
            <a:bodyPr lIns="0" tIns="0" rIns="0" bIns="0" rtlCol="0" anchor="t"/>
            <a:lstStyle/>
            <a:p>
              <a:pPr marL="488632" lvl="1" indent="-244316" algn="l">
                <a:lnSpc>
                  <a:spcPts val="4860"/>
                </a:lnSpc>
                <a:buFont typeface="Arial"/>
                <a:buChar char="•"/>
              </a:pPr>
              <a:r>
                <a:rPr lang="en-US" sz="2700">
                  <a:solidFill>
                    <a:srgbClr val="000000"/>
                  </a:solidFill>
                  <a:latin typeface="Merriweather Sans Light"/>
                  <a:ea typeface="Merriweather Sans Light"/>
                  <a:cs typeface="Merriweather Sans Light"/>
                  <a:sym typeface="Merriweather Sans Light"/>
                </a:rPr>
                <a:t>Raise youth awareness about Mental Health &amp; Mental Health Promotion</a:t>
              </a:r>
            </a:p>
            <a:p>
              <a:pPr marL="488632" lvl="1" indent="-244316" algn="l">
                <a:lnSpc>
                  <a:spcPts val="4860"/>
                </a:lnSpc>
                <a:buFont typeface="Arial"/>
                <a:buChar char="•"/>
              </a:pPr>
              <a:r>
                <a:rPr lang="en-US" sz="2700">
                  <a:solidFill>
                    <a:srgbClr val="000000"/>
                  </a:solidFill>
                  <a:latin typeface="Merriweather Sans Light"/>
                  <a:ea typeface="Merriweather Sans Light"/>
                  <a:cs typeface="Merriweather Sans Light"/>
                  <a:sym typeface="Merriweather Sans Light"/>
                </a:rPr>
                <a:t>Support overall well-being of youth</a:t>
              </a:r>
            </a:p>
            <a:p>
              <a:pPr marL="488632" lvl="1" indent="-244316" algn="l">
                <a:lnSpc>
                  <a:spcPts val="4860"/>
                </a:lnSpc>
                <a:buFont typeface="Arial"/>
                <a:buChar char="•"/>
              </a:pPr>
              <a:r>
                <a:rPr lang="en-US" sz="2700">
                  <a:solidFill>
                    <a:srgbClr val="000000"/>
                  </a:solidFill>
                  <a:latin typeface="Merriweather Sans Light"/>
                  <a:ea typeface="Merriweather Sans Light"/>
                  <a:cs typeface="Merriweather Sans Light"/>
                  <a:sym typeface="Merriweather Sans Light"/>
                </a:rPr>
                <a:t>Decrease stigma related to mental illness</a:t>
              </a:r>
            </a:p>
            <a:p>
              <a:pPr marL="488632" lvl="1" indent="-244316" algn="l">
                <a:lnSpc>
                  <a:spcPts val="3240"/>
                </a:lnSpc>
              </a:pPr>
              <a:endParaRPr lang="en-US" sz="2700">
                <a:solidFill>
                  <a:srgbClr val="000000"/>
                </a:solidFill>
                <a:latin typeface="Merriweather Sans Light"/>
                <a:ea typeface="Merriweather Sans Light"/>
                <a:cs typeface="Merriweather Sans Light"/>
                <a:sym typeface="Merriweather Sans Light"/>
              </a:endParaRPr>
            </a:p>
          </p:txBody>
        </p:sp>
      </p:grpSp>
      <p:grpSp>
        <p:nvGrpSpPr>
          <p:cNvPr id="18" name="Group 18"/>
          <p:cNvGrpSpPr/>
          <p:nvPr/>
        </p:nvGrpSpPr>
        <p:grpSpPr>
          <a:xfrm>
            <a:off x="4116854" y="7132535"/>
            <a:ext cx="12905373" cy="1177245"/>
            <a:chOff x="0" y="0"/>
            <a:chExt cx="17207164" cy="1569660"/>
          </a:xfrm>
        </p:grpSpPr>
        <p:sp>
          <p:nvSpPr>
            <p:cNvPr id="19" name="Freeform 19"/>
            <p:cNvSpPr/>
            <p:nvPr/>
          </p:nvSpPr>
          <p:spPr>
            <a:xfrm>
              <a:off x="0" y="0"/>
              <a:ext cx="17207164" cy="1569660"/>
            </a:xfrm>
            <a:custGeom>
              <a:avLst/>
              <a:gdLst/>
              <a:ahLst/>
              <a:cxnLst/>
              <a:rect l="l" t="t" r="r" b="b"/>
              <a:pathLst>
                <a:path w="17207164" h="1569660">
                  <a:moveTo>
                    <a:pt x="0" y="0"/>
                  </a:moveTo>
                  <a:lnTo>
                    <a:pt x="17207164" y="0"/>
                  </a:lnTo>
                  <a:lnTo>
                    <a:pt x="17207164" y="1569660"/>
                  </a:lnTo>
                  <a:lnTo>
                    <a:pt x="0" y="1569660"/>
                  </a:lnTo>
                  <a:close/>
                </a:path>
              </a:pathLst>
            </a:custGeom>
            <a:solidFill>
              <a:srgbClr val="000000">
                <a:alpha val="0"/>
              </a:srgbClr>
            </a:solidFill>
          </p:spPr>
          <p:txBody>
            <a:bodyPr/>
            <a:lstStyle/>
            <a:p>
              <a:endParaRPr lang="en-CA"/>
            </a:p>
          </p:txBody>
        </p:sp>
        <p:sp>
          <p:nvSpPr>
            <p:cNvPr id="20" name="TextBox 20"/>
            <p:cNvSpPr txBox="1"/>
            <p:nvPr/>
          </p:nvSpPr>
          <p:spPr>
            <a:xfrm>
              <a:off x="0" y="-152400"/>
              <a:ext cx="17207164" cy="1722060"/>
            </a:xfrm>
            <a:prstGeom prst="rect">
              <a:avLst/>
            </a:prstGeom>
          </p:spPr>
          <p:txBody>
            <a:bodyPr lIns="0" tIns="0" rIns="0" bIns="0" rtlCol="0" anchor="t"/>
            <a:lstStyle/>
            <a:p>
              <a:pPr marL="488632" lvl="1" indent="-244316" algn="l">
                <a:lnSpc>
                  <a:spcPts val="4860"/>
                </a:lnSpc>
                <a:buFont typeface="Arial"/>
                <a:buChar char="•"/>
              </a:pPr>
              <a:r>
                <a:rPr lang="en-US" sz="2700">
                  <a:solidFill>
                    <a:srgbClr val="000000"/>
                  </a:solidFill>
                  <a:latin typeface="Merriweather Sans Light"/>
                  <a:ea typeface="Merriweather Sans Light"/>
                  <a:cs typeface="Merriweather Sans Light"/>
                  <a:sym typeface="Merriweather Sans Light"/>
                </a:rPr>
                <a:t>To develop leadership and facilitation skills amongst youth</a:t>
              </a:r>
            </a:p>
            <a:p>
              <a:pPr marL="488632" lvl="1" indent="-244316" algn="l">
                <a:lnSpc>
                  <a:spcPts val="3240"/>
                </a:lnSpc>
              </a:pPr>
              <a:endParaRPr lang="en-US" sz="2700">
                <a:solidFill>
                  <a:srgbClr val="000000"/>
                </a:solidFill>
                <a:latin typeface="Merriweather Sans Light"/>
                <a:ea typeface="Merriweather Sans Light"/>
                <a:cs typeface="Merriweather Sans Light"/>
                <a:sym typeface="Merriweather Sans Light"/>
              </a:endParaRPr>
            </a:p>
          </p:txBody>
        </p:sp>
      </p:grpSp>
      <p:sp>
        <p:nvSpPr>
          <p:cNvPr id="22" name="Freeform 22">
            <a:extLst>
              <a:ext uri="{FF2B5EF4-FFF2-40B4-BE49-F238E27FC236}">
                <a16:creationId xmlns:a16="http://schemas.microsoft.com/office/drawing/2014/main" id="{DCA5580C-F6EF-70EF-BC7B-AB3526E22CA0}"/>
              </a:ext>
            </a:extLst>
          </p:cNvPr>
          <p:cNvSpPr/>
          <p:nvPr/>
        </p:nvSpPr>
        <p:spPr>
          <a:xfrm>
            <a:off x="13003152" y="5063979"/>
            <a:ext cx="5095218" cy="4528375"/>
          </a:xfrm>
          <a:custGeom>
            <a:avLst/>
            <a:gdLst/>
            <a:ahLst/>
            <a:cxnLst/>
            <a:rect l="l" t="t" r="r" b="b"/>
            <a:pathLst>
              <a:path w="5095218" h="4528375">
                <a:moveTo>
                  <a:pt x="0" y="0"/>
                </a:moveTo>
                <a:lnTo>
                  <a:pt x="5095218" y="0"/>
                </a:lnTo>
                <a:lnTo>
                  <a:pt x="5095218" y="4528375"/>
                </a:lnTo>
                <a:lnTo>
                  <a:pt x="0" y="4528375"/>
                </a:lnTo>
                <a:lnTo>
                  <a:pt x="0" y="0"/>
                </a:lnTo>
                <a:close/>
              </a:path>
            </a:pathLst>
          </a:custGeom>
          <a:blipFill>
            <a:blip r:embed="rId10"/>
            <a:stretch>
              <a:fillRect/>
            </a:stretch>
          </a:blipFill>
        </p:spPr>
        <p:txBody>
          <a:bodyPr/>
          <a:lstStyle/>
          <a:p>
            <a:endParaRPr lang="en-CA"/>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3" name="Freeform 3"/>
          <p:cNvSpPr/>
          <p:nvPr/>
        </p:nvSpPr>
        <p:spPr>
          <a:xfrm>
            <a:off x="12571876" y="9273618"/>
            <a:ext cx="4783288" cy="608162"/>
          </a:xfrm>
          <a:custGeom>
            <a:avLst/>
            <a:gdLst/>
            <a:ahLst/>
            <a:cxnLst/>
            <a:rect l="l" t="t" r="r" b="b"/>
            <a:pathLst>
              <a:path w="4783288" h="608162">
                <a:moveTo>
                  <a:pt x="0" y="0"/>
                </a:moveTo>
                <a:lnTo>
                  <a:pt x="4783289" y="0"/>
                </a:lnTo>
                <a:lnTo>
                  <a:pt x="4783289" y="608162"/>
                </a:lnTo>
                <a:lnTo>
                  <a:pt x="0" y="608162"/>
                </a:lnTo>
                <a:lnTo>
                  <a:pt x="0" y="0"/>
                </a:lnTo>
                <a:close/>
              </a:path>
            </a:pathLst>
          </a:custGeom>
          <a:blipFill>
            <a:blip r:embed="rId5">
              <a:extLst>
                <a:ext uri="{96DAC541-7B7A-43D3-8B79-37D633B846F1}">
                  <asvg:svgBlip xmlns:asvg="http://schemas.microsoft.com/office/drawing/2016/SVG/main" r:embed="rId6"/>
                </a:ext>
              </a:extLst>
            </a:blip>
            <a:stretch>
              <a:fillRect t="-818" b="-818"/>
            </a:stretch>
          </a:blipFill>
        </p:spPr>
        <p:txBody>
          <a:bodyPr/>
          <a:lstStyle/>
          <a:p>
            <a:endParaRPr lang="en-CA"/>
          </a:p>
        </p:txBody>
      </p:sp>
      <p:grpSp>
        <p:nvGrpSpPr>
          <p:cNvPr id="4" name="Group 4"/>
          <p:cNvGrpSpPr/>
          <p:nvPr/>
        </p:nvGrpSpPr>
        <p:grpSpPr>
          <a:xfrm>
            <a:off x="7358350" y="2337539"/>
            <a:ext cx="10182400" cy="5611922"/>
            <a:chOff x="0" y="0"/>
            <a:chExt cx="13576534" cy="7482562"/>
          </a:xfrm>
        </p:grpSpPr>
        <p:sp>
          <p:nvSpPr>
            <p:cNvPr id="5" name="Freeform 5"/>
            <p:cNvSpPr/>
            <p:nvPr/>
          </p:nvSpPr>
          <p:spPr>
            <a:xfrm>
              <a:off x="0" y="0"/>
              <a:ext cx="13576534" cy="7482562"/>
            </a:xfrm>
            <a:custGeom>
              <a:avLst/>
              <a:gdLst/>
              <a:ahLst/>
              <a:cxnLst/>
              <a:rect l="l" t="t" r="r" b="b"/>
              <a:pathLst>
                <a:path w="13576534" h="7482562">
                  <a:moveTo>
                    <a:pt x="0" y="0"/>
                  </a:moveTo>
                  <a:lnTo>
                    <a:pt x="13576534" y="0"/>
                  </a:lnTo>
                  <a:lnTo>
                    <a:pt x="13576534" y="7482562"/>
                  </a:lnTo>
                  <a:lnTo>
                    <a:pt x="0" y="7482562"/>
                  </a:lnTo>
                  <a:close/>
                </a:path>
              </a:pathLst>
            </a:custGeom>
            <a:solidFill>
              <a:srgbClr val="000000">
                <a:alpha val="0"/>
              </a:srgbClr>
            </a:solidFill>
          </p:spPr>
          <p:txBody>
            <a:bodyPr/>
            <a:lstStyle/>
            <a:p>
              <a:endParaRPr lang="en-CA"/>
            </a:p>
          </p:txBody>
        </p:sp>
        <p:sp>
          <p:nvSpPr>
            <p:cNvPr id="6" name="TextBox 6"/>
            <p:cNvSpPr txBox="1"/>
            <p:nvPr/>
          </p:nvSpPr>
          <p:spPr>
            <a:xfrm>
              <a:off x="0" y="-238125"/>
              <a:ext cx="13576534" cy="7720687"/>
            </a:xfrm>
            <a:prstGeom prst="rect">
              <a:avLst/>
            </a:prstGeom>
          </p:spPr>
          <p:txBody>
            <a:bodyPr lIns="0" tIns="0" rIns="0" bIns="0" rtlCol="0" anchor="t"/>
            <a:lstStyle/>
            <a:p>
              <a:pPr marL="542925" lvl="1" indent="-271462" algn="l">
                <a:lnSpc>
                  <a:spcPts val="5400"/>
                </a:lnSpc>
                <a:buFont typeface="Arial"/>
                <a:buChar char="•"/>
              </a:pPr>
              <a:r>
                <a:rPr lang="en-US" sz="3000">
                  <a:solidFill>
                    <a:srgbClr val="000000"/>
                  </a:solidFill>
                  <a:latin typeface="Arial"/>
                  <a:ea typeface="Arial"/>
                  <a:cs typeface="Arial"/>
                  <a:sym typeface="Arial"/>
                </a:rPr>
                <a:t>Registered Nurses Association of Ontario</a:t>
              </a:r>
            </a:p>
            <a:p>
              <a:pPr marL="542925" lvl="1" indent="-271462" algn="l">
                <a:lnSpc>
                  <a:spcPts val="5400"/>
                </a:lnSpc>
                <a:buFont typeface="Arial"/>
                <a:buChar char="•"/>
              </a:pPr>
              <a:r>
                <a:rPr lang="en-US" sz="3000">
                  <a:solidFill>
                    <a:srgbClr val="000000"/>
                  </a:solidFill>
                  <a:latin typeface="Arial"/>
                  <a:ea typeface="Arial"/>
                  <a:cs typeface="Arial"/>
                  <a:sym typeface="Arial"/>
                </a:rPr>
                <a:t>School Mental Health Ontario</a:t>
              </a:r>
            </a:p>
            <a:p>
              <a:pPr marL="542925" lvl="1" indent="-271462" algn="l">
                <a:lnSpc>
                  <a:spcPts val="5400"/>
                </a:lnSpc>
                <a:buFont typeface="Arial"/>
                <a:buChar char="•"/>
              </a:pPr>
              <a:r>
                <a:rPr lang="en-US" sz="3000">
                  <a:solidFill>
                    <a:srgbClr val="000000"/>
                  </a:solidFill>
                  <a:latin typeface="Arial"/>
                  <a:ea typeface="Arial"/>
                  <a:cs typeface="Arial"/>
                  <a:sym typeface="Arial"/>
                </a:rPr>
                <a:t>School Boards – </a:t>
              </a:r>
              <a:r>
                <a:rPr lang="en-US" sz="3000" i="1">
                  <a:solidFill>
                    <a:srgbClr val="E83736"/>
                  </a:solidFill>
                  <a:latin typeface="Arial Italics"/>
                  <a:ea typeface="Arial Italics"/>
                  <a:cs typeface="Arial Italics"/>
                  <a:sym typeface="Arial Italics"/>
                </a:rPr>
                <a:t>Insert board</a:t>
              </a:r>
            </a:p>
            <a:p>
              <a:pPr marL="542925" lvl="1" indent="-271462" algn="l">
                <a:lnSpc>
                  <a:spcPts val="5400"/>
                </a:lnSpc>
                <a:buFont typeface="Arial"/>
                <a:buChar char="•"/>
              </a:pPr>
              <a:r>
                <a:rPr lang="en-US" sz="3000">
                  <a:solidFill>
                    <a:srgbClr val="000000"/>
                  </a:solidFill>
                  <a:latin typeface="Arial"/>
                  <a:ea typeface="Arial"/>
                  <a:cs typeface="Arial"/>
                  <a:sym typeface="Arial"/>
                </a:rPr>
                <a:t>Public Health Units – </a:t>
              </a:r>
              <a:r>
                <a:rPr lang="en-US" sz="3000" i="1">
                  <a:solidFill>
                    <a:srgbClr val="E83736"/>
                  </a:solidFill>
                  <a:latin typeface="Arial Italics"/>
                  <a:ea typeface="Arial Italics"/>
                  <a:cs typeface="Arial Italics"/>
                  <a:sym typeface="Arial Italics"/>
                </a:rPr>
                <a:t>Insert health unit </a:t>
              </a:r>
            </a:p>
            <a:p>
              <a:pPr marL="542925" lvl="1" indent="-271462" algn="l">
                <a:lnSpc>
                  <a:spcPts val="5400"/>
                </a:lnSpc>
                <a:buFont typeface="Arial"/>
                <a:buChar char="•"/>
              </a:pPr>
              <a:r>
                <a:rPr lang="en-US" sz="3000">
                  <a:solidFill>
                    <a:srgbClr val="000000"/>
                  </a:solidFill>
                  <a:latin typeface="Arial"/>
                  <a:ea typeface="Arial"/>
                  <a:cs typeface="Arial"/>
                  <a:sym typeface="Arial"/>
                </a:rPr>
                <a:t>Community Partners</a:t>
              </a:r>
            </a:p>
            <a:p>
              <a:pPr marL="542925" lvl="1" indent="-271462" algn="l">
                <a:lnSpc>
                  <a:spcPts val="5400"/>
                </a:lnSpc>
                <a:buFont typeface="Arial"/>
                <a:buChar char="•"/>
              </a:pPr>
              <a:r>
                <a:rPr lang="en-US" sz="3000">
                  <a:solidFill>
                    <a:srgbClr val="E83736"/>
                  </a:solidFill>
                  <a:latin typeface="Arial"/>
                  <a:ea typeface="Arial"/>
                  <a:cs typeface="Arial"/>
                  <a:sym typeface="Arial"/>
                </a:rPr>
                <a:t>#</a:t>
              </a:r>
              <a:r>
                <a:rPr lang="en-US" sz="3000">
                  <a:solidFill>
                    <a:srgbClr val="000000"/>
                  </a:solidFill>
                  <a:latin typeface="Arial"/>
                  <a:ea typeface="Arial"/>
                  <a:cs typeface="Arial"/>
                  <a:sym typeface="Arial"/>
                </a:rPr>
                <a:t> High Schools</a:t>
              </a:r>
            </a:p>
            <a:p>
              <a:pPr marL="542925" lvl="1" indent="-271462" algn="l">
                <a:lnSpc>
                  <a:spcPts val="5400"/>
                </a:lnSpc>
                <a:buFont typeface="Arial"/>
                <a:buChar char="•"/>
              </a:pPr>
              <a:r>
                <a:rPr lang="en-US" sz="3000">
                  <a:solidFill>
                    <a:srgbClr val="E83736"/>
                  </a:solidFill>
                  <a:latin typeface="Arial"/>
                  <a:ea typeface="Arial"/>
                  <a:cs typeface="Arial"/>
                  <a:sym typeface="Arial"/>
                </a:rPr>
                <a:t>#</a:t>
              </a:r>
              <a:r>
                <a:rPr lang="en-US" sz="3000">
                  <a:solidFill>
                    <a:srgbClr val="000000"/>
                  </a:solidFill>
                  <a:latin typeface="Arial"/>
                  <a:ea typeface="Arial"/>
                  <a:cs typeface="Arial"/>
                  <a:sym typeface="Arial"/>
                </a:rPr>
                <a:t> Youth Wellness Champions per school</a:t>
              </a:r>
            </a:p>
            <a:p>
              <a:pPr marL="542925" lvl="1" indent="-271462" algn="l">
                <a:lnSpc>
                  <a:spcPts val="5400"/>
                </a:lnSpc>
                <a:buFont typeface="Arial"/>
                <a:buChar char="•"/>
              </a:pPr>
              <a:r>
                <a:rPr lang="en-US" sz="3000">
                  <a:solidFill>
                    <a:srgbClr val="E83736"/>
                  </a:solidFill>
                  <a:latin typeface="Arial"/>
                  <a:ea typeface="Arial"/>
                  <a:cs typeface="Arial"/>
                  <a:sym typeface="Arial"/>
                </a:rPr>
                <a:t>#</a:t>
              </a:r>
              <a:r>
                <a:rPr lang="en-US" sz="3000">
                  <a:solidFill>
                    <a:srgbClr val="000000"/>
                  </a:solidFill>
                  <a:latin typeface="Arial"/>
                  <a:ea typeface="Arial"/>
                  <a:cs typeface="Arial"/>
                  <a:sym typeface="Arial"/>
                </a:rPr>
                <a:t> Adult Leads per school</a:t>
              </a:r>
            </a:p>
          </p:txBody>
        </p:sp>
      </p:grpSp>
      <p:sp>
        <p:nvSpPr>
          <p:cNvPr id="7" name="Freeform 7"/>
          <p:cNvSpPr/>
          <p:nvPr/>
        </p:nvSpPr>
        <p:spPr>
          <a:xfrm>
            <a:off x="1625937" y="1919791"/>
            <a:ext cx="4325487" cy="4389501"/>
          </a:xfrm>
          <a:custGeom>
            <a:avLst/>
            <a:gdLst/>
            <a:ahLst/>
            <a:cxnLst/>
            <a:rect l="l" t="t" r="r" b="b"/>
            <a:pathLst>
              <a:path w="4325487" h="4389501">
                <a:moveTo>
                  <a:pt x="0" y="0"/>
                </a:moveTo>
                <a:lnTo>
                  <a:pt x="4325487" y="0"/>
                </a:lnTo>
                <a:lnTo>
                  <a:pt x="4325487" y="4389501"/>
                </a:lnTo>
                <a:lnTo>
                  <a:pt x="0" y="4389501"/>
                </a:lnTo>
                <a:lnTo>
                  <a:pt x="0" y="0"/>
                </a:lnTo>
                <a:close/>
              </a:path>
            </a:pathLst>
          </a:custGeom>
          <a:blipFill>
            <a:blip r:embed="rId7"/>
            <a:stretch>
              <a:fillRect/>
            </a:stretch>
          </a:blipFill>
          <a:ln cap="sq">
            <a:noFill/>
            <a:prstDash val="solid"/>
            <a:miter/>
          </a:ln>
        </p:spPr>
        <p:txBody>
          <a:bodyPr/>
          <a:lstStyle/>
          <a:p>
            <a:endParaRPr lang="en-CA"/>
          </a:p>
        </p:txBody>
      </p:sp>
      <p:grpSp>
        <p:nvGrpSpPr>
          <p:cNvPr id="8" name="Group 8"/>
          <p:cNvGrpSpPr/>
          <p:nvPr/>
        </p:nvGrpSpPr>
        <p:grpSpPr>
          <a:xfrm>
            <a:off x="8548257" y="803601"/>
            <a:ext cx="6415264" cy="973455"/>
            <a:chOff x="0" y="0"/>
            <a:chExt cx="8553685" cy="1297940"/>
          </a:xfrm>
        </p:grpSpPr>
        <p:sp>
          <p:nvSpPr>
            <p:cNvPr id="9" name="Freeform 9"/>
            <p:cNvSpPr/>
            <p:nvPr/>
          </p:nvSpPr>
          <p:spPr>
            <a:xfrm>
              <a:off x="0" y="0"/>
              <a:ext cx="8553685" cy="1297940"/>
            </a:xfrm>
            <a:custGeom>
              <a:avLst/>
              <a:gdLst/>
              <a:ahLst/>
              <a:cxnLst/>
              <a:rect l="l" t="t" r="r" b="b"/>
              <a:pathLst>
                <a:path w="8553685" h="1297940">
                  <a:moveTo>
                    <a:pt x="0" y="0"/>
                  </a:moveTo>
                  <a:lnTo>
                    <a:pt x="8553685" y="0"/>
                  </a:lnTo>
                  <a:lnTo>
                    <a:pt x="8553685" y="1297940"/>
                  </a:lnTo>
                  <a:lnTo>
                    <a:pt x="0" y="1297940"/>
                  </a:lnTo>
                  <a:close/>
                </a:path>
              </a:pathLst>
            </a:custGeom>
            <a:solidFill>
              <a:srgbClr val="000000">
                <a:alpha val="0"/>
              </a:srgbClr>
            </a:solidFill>
            <a:ln cap="sq">
              <a:noFill/>
              <a:prstDash val="solid"/>
              <a:miter/>
            </a:ln>
          </p:spPr>
          <p:txBody>
            <a:bodyPr/>
            <a:lstStyle/>
            <a:p>
              <a:endParaRPr lang="en-CA"/>
            </a:p>
          </p:txBody>
        </p:sp>
        <p:sp>
          <p:nvSpPr>
            <p:cNvPr id="10" name="TextBox 10"/>
            <p:cNvSpPr txBox="1"/>
            <p:nvPr/>
          </p:nvSpPr>
          <p:spPr>
            <a:xfrm>
              <a:off x="0" y="-104775"/>
              <a:ext cx="8553685" cy="1402715"/>
            </a:xfrm>
            <a:prstGeom prst="rect">
              <a:avLst/>
            </a:prstGeom>
          </p:spPr>
          <p:txBody>
            <a:bodyPr lIns="0" tIns="0" rIns="0" bIns="0" rtlCol="0" anchor="t"/>
            <a:lstStyle/>
            <a:p>
              <a:pPr marL="0" lvl="0" indent="0" algn="ctr">
                <a:lnSpc>
                  <a:spcPts val="6300"/>
                </a:lnSpc>
                <a:spcBef>
                  <a:spcPct val="0"/>
                </a:spcBef>
              </a:pPr>
              <a:r>
                <a:rPr lang="en-US" sz="5250" b="1" u="none" strike="noStrike">
                  <a:solidFill>
                    <a:srgbClr val="61007D"/>
                  </a:solidFill>
                  <a:latin typeface="Arial Bold"/>
                  <a:ea typeface="Arial Bold"/>
                  <a:cs typeface="Arial Bold"/>
                  <a:sym typeface="Arial Bold"/>
                </a:rPr>
                <a:t>Who is involved?</a:t>
              </a:r>
            </a:p>
          </p:txBody>
        </p:sp>
      </p:grpSp>
      <p:sp>
        <p:nvSpPr>
          <p:cNvPr id="11" name="Freeform 11"/>
          <p:cNvSpPr/>
          <p:nvPr/>
        </p:nvSpPr>
        <p:spPr>
          <a:xfrm>
            <a:off x="408693" y="5766980"/>
            <a:ext cx="4628098" cy="4114800"/>
          </a:xfrm>
          <a:custGeom>
            <a:avLst/>
            <a:gdLst/>
            <a:ahLst/>
            <a:cxnLst/>
            <a:rect l="l" t="t" r="r" b="b"/>
            <a:pathLst>
              <a:path w="4628098" h="4114800">
                <a:moveTo>
                  <a:pt x="0" y="0"/>
                </a:moveTo>
                <a:lnTo>
                  <a:pt x="4628098" y="0"/>
                </a:lnTo>
                <a:lnTo>
                  <a:pt x="462809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05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3" name="Freeform 3"/>
          <p:cNvSpPr/>
          <p:nvPr/>
        </p:nvSpPr>
        <p:spPr>
          <a:xfrm>
            <a:off x="6752355" y="9221997"/>
            <a:ext cx="4783288" cy="608161"/>
          </a:xfrm>
          <a:custGeom>
            <a:avLst/>
            <a:gdLst/>
            <a:ahLst/>
            <a:cxnLst/>
            <a:rect l="l" t="t" r="r" b="b"/>
            <a:pathLst>
              <a:path w="4783288" h="608161">
                <a:moveTo>
                  <a:pt x="0" y="0"/>
                </a:moveTo>
                <a:lnTo>
                  <a:pt x="4783289" y="0"/>
                </a:lnTo>
                <a:lnTo>
                  <a:pt x="4783289" y="608161"/>
                </a:lnTo>
                <a:lnTo>
                  <a:pt x="0" y="608161"/>
                </a:lnTo>
                <a:lnTo>
                  <a:pt x="0" y="0"/>
                </a:lnTo>
                <a:close/>
              </a:path>
            </a:pathLst>
          </a:custGeom>
          <a:blipFill>
            <a:blip r:embed="rId5">
              <a:extLst>
                <a:ext uri="{96DAC541-7B7A-43D3-8B79-37D633B846F1}">
                  <asvg:svgBlip xmlns:asvg="http://schemas.microsoft.com/office/drawing/2016/SVG/main" r:embed="rId6"/>
                </a:ext>
              </a:extLst>
            </a:blip>
            <a:stretch>
              <a:fillRect t="-818" b="-818"/>
            </a:stretch>
          </a:blipFill>
        </p:spPr>
        <p:txBody>
          <a:bodyPr/>
          <a:lstStyle/>
          <a:p>
            <a:endParaRPr lang="en-CA"/>
          </a:p>
        </p:txBody>
      </p:sp>
      <p:grpSp>
        <p:nvGrpSpPr>
          <p:cNvPr id="4" name="Group 4"/>
          <p:cNvGrpSpPr/>
          <p:nvPr/>
        </p:nvGrpSpPr>
        <p:grpSpPr>
          <a:xfrm>
            <a:off x="437000" y="3944900"/>
            <a:ext cx="5131539" cy="2562240"/>
            <a:chOff x="0" y="0"/>
            <a:chExt cx="6842052" cy="3416320"/>
          </a:xfrm>
        </p:grpSpPr>
        <p:sp>
          <p:nvSpPr>
            <p:cNvPr id="5" name="Freeform 5"/>
            <p:cNvSpPr/>
            <p:nvPr/>
          </p:nvSpPr>
          <p:spPr>
            <a:xfrm>
              <a:off x="0" y="0"/>
              <a:ext cx="6842052" cy="3416320"/>
            </a:xfrm>
            <a:custGeom>
              <a:avLst/>
              <a:gdLst/>
              <a:ahLst/>
              <a:cxnLst/>
              <a:rect l="l" t="t" r="r" b="b"/>
              <a:pathLst>
                <a:path w="6842052" h="3416320">
                  <a:moveTo>
                    <a:pt x="0" y="0"/>
                  </a:moveTo>
                  <a:lnTo>
                    <a:pt x="6842052" y="0"/>
                  </a:lnTo>
                  <a:lnTo>
                    <a:pt x="6842052" y="3416320"/>
                  </a:lnTo>
                  <a:lnTo>
                    <a:pt x="0" y="3416320"/>
                  </a:lnTo>
                  <a:close/>
                </a:path>
              </a:pathLst>
            </a:custGeom>
            <a:solidFill>
              <a:srgbClr val="000000">
                <a:alpha val="0"/>
              </a:srgbClr>
            </a:solidFill>
          </p:spPr>
          <p:txBody>
            <a:bodyPr/>
            <a:lstStyle/>
            <a:p>
              <a:endParaRPr lang="en-CA"/>
            </a:p>
          </p:txBody>
        </p:sp>
        <p:sp>
          <p:nvSpPr>
            <p:cNvPr id="6" name="TextBox 6"/>
            <p:cNvSpPr txBox="1"/>
            <p:nvPr/>
          </p:nvSpPr>
          <p:spPr>
            <a:xfrm>
              <a:off x="0" y="-104775"/>
              <a:ext cx="6842052" cy="3521095"/>
            </a:xfrm>
            <a:prstGeom prst="rect">
              <a:avLst/>
            </a:prstGeom>
          </p:spPr>
          <p:txBody>
            <a:bodyPr lIns="0" tIns="0" rIns="0" bIns="0" rtlCol="0" anchor="t"/>
            <a:lstStyle/>
            <a:p>
              <a:pPr algn="ctr">
                <a:lnSpc>
                  <a:spcPts val="6300"/>
                </a:lnSpc>
              </a:pPr>
              <a:r>
                <a:rPr lang="en-US" sz="5250" b="1">
                  <a:solidFill>
                    <a:srgbClr val="61007D"/>
                  </a:solidFill>
                  <a:latin typeface="Arial Bold"/>
                  <a:ea typeface="Arial Bold"/>
                  <a:cs typeface="Arial Bold"/>
                  <a:sym typeface="Arial Bold"/>
                </a:rPr>
                <a:t>YWC Provincial Partners</a:t>
              </a:r>
            </a:p>
          </p:txBody>
        </p:sp>
      </p:grpSp>
      <p:grpSp>
        <p:nvGrpSpPr>
          <p:cNvPr id="7" name="Group 7"/>
          <p:cNvGrpSpPr/>
          <p:nvPr/>
        </p:nvGrpSpPr>
        <p:grpSpPr>
          <a:xfrm>
            <a:off x="7498820" y="2689971"/>
            <a:ext cx="4458969" cy="1582778"/>
            <a:chOff x="0" y="0"/>
            <a:chExt cx="5945292" cy="2110370"/>
          </a:xfrm>
        </p:grpSpPr>
        <p:sp>
          <p:nvSpPr>
            <p:cNvPr id="8" name="Freeform 8"/>
            <p:cNvSpPr/>
            <p:nvPr/>
          </p:nvSpPr>
          <p:spPr>
            <a:xfrm>
              <a:off x="0" y="0"/>
              <a:ext cx="5945251" cy="2110359"/>
            </a:xfrm>
            <a:custGeom>
              <a:avLst/>
              <a:gdLst/>
              <a:ahLst/>
              <a:cxnLst/>
              <a:rect l="l" t="t" r="r" b="b"/>
              <a:pathLst>
                <a:path w="5945251" h="2110359">
                  <a:moveTo>
                    <a:pt x="0" y="0"/>
                  </a:moveTo>
                  <a:lnTo>
                    <a:pt x="5945251" y="0"/>
                  </a:lnTo>
                  <a:lnTo>
                    <a:pt x="5945251" y="2110359"/>
                  </a:lnTo>
                  <a:lnTo>
                    <a:pt x="0" y="2110359"/>
                  </a:lnTo>
                  <a:lnTo>
                    <a:pt x="0" y="0"/>
                  </a:lnTo>
                  <a:close/>
                </a:path>
              </a:pathLst>
            </a:custGeom>
            <a:blipFill>
              <a:blip r:embed="rId7"/>
              <a:stretch>
                <a:fillRect t="-90859" b="-90859"/>
              </a:stretch>
            </a:blipFill>
          </p:spPr>
          <p:txBody>
            <a:bodyPr/>
            <a:lstStyle/>
            <a:p>
              <a:endParaRPr lang="en-CA"/>
            </a:p>
          </p:txBody>
        </p:sp>
      </p:grpSp>
      <p:grpSp>
        <p:nvGrpSpPr>
          <p:cNvPr id="9" name="Group 9"/>
          <p:cNvGrpSpPr/>
          <p:nvPr/>
        </p:nvGrpSpPr>
        <p:grpSpPr>
          <a:xfrm>
            <a:off x="6389361" y="504836"/>
            <a:ext cx="8105641" cy="1561414"/>
            <a:chOff x="0" y="0"/>
            <a:chExt cx="10807522" cy="2081886"/>
          </a:xfrm>
        </p:grpSpPr>
        <p:sp>
          <p:nvSpPr>
            <p:cNvPr id="10" name="Freeform 10"/>
            <p:cNvSpPr/>
            <p:nvPr/>
          </p:nvSpPr>
          <p:spPr>
            <a:xfrm>
              <a:off x="0" y="0"/>
              <a:ext cx="10807573" cy="2081911"/>
            </a:xfrm>
            <a:custGeom>
              <a:avLst/>
              <a:gdLst/>
              <a:ahLst/>
              <a:cxnLst/>
              <a:rect l="l" t="t" r="r" b="b"/>
              <a:pathLst>
                <a:path w="10807573" h="2081911">
                  <a:moveTo>
                    <a:pt x="0" y="0"/>
                  </a:moveTo>
                  <a:lnTo>
                    <a:pt x="10807573" y="0"/>
                  </a:lnTo>
                  <a:lnTo>
                    <a:pt x="10807573" y="2081911"/>
                  </a:lnTo>
                  <a:lnTo>
                    <a:pt x="0" y="2081911"/>
                  </a:lnTo>
                  <a:lnTo>
                    <a:pt x="0" y="0"/>
                  </a:lnTo>
                  <a:close/>
                </a:path>
              </a:pathLst>
            </a:custGeom>
            <a:blipFill>
              <a:blip r:embed="rId8"/>
              <a:stretch>
                <a:fillRect t="-3920" b="-3919"/>
              </a:stretch>
            </a:blipFill>
          </p:spPr>
          <p:txBody>
            <a:bodyPr/>
            <a:lstStyle/>
            <a:p>
              <a:endParaRPr lang="en-CA"/>
            </a:p>
          </p:txBody>
        </p:sp>
      </p:grpSp>
      <p:grpSp>
        <p:nvGrpSpPr>
          <p:cNvPr id="11" name="Group 11"/>
          <p:cNvGrpSpPr/>
          <p:nvPr/>
        </p:nvGrpSpPr>
        <p:grpSpPr>
          <a:xfrm>
            <a:off x="12552411" y="3231308"/>
            <a:ext cx="2477198" cy="2082880"/>
            <a:chOff x="0" y="0"/>
            <a:chExt cx="2919460" cy="2454744"/>
          </a:xfrm>
        </p:grpSpPr>
        <p:sp>
          <p:nvSpPr>
            <p:cNvPr id="12" name="Freeform 12"/>
            <p:cNvSpPr/>
            <p:nvPr/>
          </p:nvSpPr>
          <p:spPr>
            <a:xfrm>
              <a:off x="0" y="0"/>
              <a:ext cx="2919476" cy="2454783"/>
            </a:xfrm>
            <a:custGeom>
              <a:avLst/>
              <a:gdLst/>
              <a:ahLst/>
              <a:cxnLst/>
              <a:rect l="l" t="t" r="r" b="b"/>
              <a:pathLst>
                <a:path w="2919476" h="2454783">
                  <a:moveTo>
                    <a:pt x="0" y="0"/>
                  </a:moveTo>
                  <a:lnTo>
                    <a:pt x="2919476" y="0"/>
                  </a:lnTo>
                  <a:lnTo>
                    <a:pt x="2919476" y="2454783"/>
                  </a:lnTo>
                  <a:lnTo>
                    <a:pt x="0" y="2454783"/>
                  </a:lnTo>
                  <a:lnTo>
                    <a:pt x="0" y="0"/>
                  </a:lnTo>
                  <a:close/>
                </a:path>
              </a:pathLst>
            </a:custGeom>
            <a:blipFill>
              <a:blip r:embed="rId9"/>
              <a:stretch>
                <a:fillRect t="-9465" b="-9463"/>
              </a:stretch>
            </a:blipFill>
          </p:spPr>
          <p:txBody>
            <a:bodyPr/>
            <a:lstStyle/>
            <a:p>
              <a:endParaRPr lang="en-CA"/>
            </a:p>
          </p:txBody>
        </p:sp>
      </p:grpSp>
      <p:grpSp>
        <p:nvGrpSpPr>
          <p:cNvPr id="13" name="Group 13"/>
          <p:cNvGrpSpPr/>
          <p:nvPr/>
        </p:nvGrpSpPr>
        <p:grpSpPr>
          <a:xfrm>
            <a:off x="12926386" y="8350411"/>
            <a:ext cx="5131540" cy="1561416"/>
            <a:chOff x="0" y="0"/>
            <a:chExt cx="6842054" cy="2081888"/>
          </a:xfrm>
        </p:grpSpPr>
        <p:sp>
          <p:nvSpPr>
            <p:cNvPr id="14" name="Freeform 14"/>
            <p:cNvSpPr/>
            <p:nvPr/>
          </p:nvSpPr>
          <p:spPr>
            <a:xfrm>
              <a:off x="0" y="0"/>
              <a:ext cx="6841998" cy="2081911"/>
            </a:xfrm>
            <a:custGeom>
              <a:avLst/>
              <a:gdLst/>
              <a:ahLst/>
              <a:cxnLst/>
              <a:rect l="l" t="t" r="r" b="b"/>
              <a:pathLst>
                <a:path w="6841998" h="2081911">
                  <a:moveTo>
                    <a:pt x="0" y="0"/>
                  </a:moveTo>
                  <a:lnTo>
                    <a:pt x="6841998" y="0"/>
                  </a:lnTo>
                  <a:lnTo>
                    <a:pt x="6841998" y="2081911"/>
                  </a:lnTo>
                  <a:lnTo>
                    <a:pt x="0" y="2081911"/>
                  </a:lnTo>
                  <a:lnTo>
                    <a:pt x="0" y="0"/>
                  </a:lnTo>
                  <a:close/>
                </a:path>
              </a:pathLst>
            </a:custGeom>
            <a:blipFill>
              <a:blip r:embed="rId10"/>
              <a:stretch>
                <a:fillRect t="-5912" b="-5911"/>
              </a:stretch>
            </a:blipFill>
          </p:spPr>
          <p:txBody>
            <a:bodyPr/>
            <a:lstStyle/>
            <a:p>
              <a:endParaRPr lang="en-CA"/>
            </a:p>
          </p:txBody>
        </p:sp>
      </p:grpSp>
      <p:sp>
        <p:nvSpPr>
          <p:cNvPr id="15" name="Freeform 15" descr="A blue text on a black background  Description automatically generated"/>
          <p:cNvSpPr/>
          <p:nvPr/>
        </p:nvSpPr>
        <p:spPr>
          <a:xfrm>
            <a:off x="14309187" y="167979"/>
            <a:ext cx="3978812" cy="2260689"/>
          </a:xfrm>
          <a:custGeom>
            <a:avLst/>
            <a:gdLst/>
            <a:ahLst/>
            <a:cxnLst/>
            <a:rect l="l" t="t" r="r" b="b"/>
            <a:pathLst>
              <a:path w="3978812" h="2260689">
                <a:moveTo>
                  <a:pt x="0" y="0"/>
                </a:moveTo>
                <a:lnTo>
                  <a:pt x="3978812" y="0"/>
                </a:lnTo>
                <a:lnTo>
                  <a:pt x="3978812" y="2260689"/>
                </a:lnTo>
                <a:lnTo>
                  <a:pt x="0" y="2260689"/>
                </a:lnTo>
                <a:lnTo>
                  <a:pt x="0" y="0"/>
                </a:lnTo>
                <a:close/>
              </a:path>
            </a:pathLst>
          </a:custGeom>
          <a:blipFill>
            <a:blip r:embed="rId11"/>
            <a:stretch>
              <a:fillRect/>
            </a:stretch>
          </a:blipFill>
        </p:spPr>
        <p:txBody>
          <a:bodyPr/>
          <a:lstStyle/>
          <a:p>
            <a:endParaRPr lang="en-CA"/>
          </a:p>
        </p:txBody>
      </p:sp>
      <p:sp>
        <p:nvSpPr>
          <p:cNvPr id="16" name="Freeform 16" descr="A purple logo with a black background  Description automatically generated"/>
          <p:cNvSpPr/>
          <p:nvPr/>
        </p:nvSpPr>
        <p:spPr>
          <a:xfrm>
            <a:off x="15492157" y="3013395"/>
            <a:ext cx="2189595" cy="2518707"/>
          </a:xfrm>
          <a:custGeom>
            <a:avLst/>
            <a:gdLst/>
            <a:ahLst/>
            <a:cxnLst/>
            <a:rect l="l" t="t" r="r" b="b"/>
            <a:pathLst>
              <a:path w="2189595" h="2518707">
                <a:moveTo>
                  <a:pt x="0" y="0"/>
                </a:moveTo>
                <a:lnTo>
                  <a:pt x="2189595" y="0"/>
                </a:lnTo>
                <a:lnTo>
                  <a:pt x="2189595" y="2518707"/>
                </a:lnTo>
                <a:lnTo>
                  <a:pt x="0" y="2518707"/>
                </a:lnTo>
                <a:lnTo>
                  <a:pt x="0" y="0"/>
                </a:lnTo>
                <a:close/>
              </a:path>
            </a:pathLst>
          </a:custGeom>
          <a:blipFill>
            <a:blip r:embed="rId12"/>
            <a:stretch>
              <a:fillRect/>
            </a:stretch>
          </a:blipFill>
        </p:spPr>
        <p:txBody>
          <a:bodyPr/>
          <a:lstStyle/>
          <a:p>
            <a:endParaRPr lang="en-CA"/>
          </a:p>
        </p:txBody>
      </p:sp>
      <p:sp>
        <p:nvSpPr>
          <p:cNvPr id="17" name="Freeform 17" descr="A black text on a white background  Description automatically generated"/>
          <p:cNvSpPr/>
          <p:nvPr/>
        </p:nvSpPr>
        <p:spPr>
          <a:xfrm>
            <a:off x="13898782" y="6008352"/>
            <a:ext cx="3186750" cy="1709164"/>
          </a:xfrm>
          <a:custGeom>
            <a:avLst/>
            <a:gdLst/>
            <a:ahLst/>
            <a:cxnLst/>
            <a:rect l="l" t="t" r="r" b="b"/>
            <a:pathLst>
              <a:path w="3186750" h="1709164">
                <a:moveTo>
                  <a:pt x="0" y="0"/>
                </a:moveTo>
                <a:lnTo>
                  <a:pt x="3186750" y="0"/>
                </a:lnTo>
                <a:lnTo>
                  <a:pt x="3186750" y="1709164"/>
                </a:lnTo>
                <a:lnTo>
                  <a:pt x="0" y="1709164"/>
                </a:lnTo>
                <a:lnTo>
                  <a:pt x="0" y="0"/>
                </a:lnTo>
                <a:close/>
              </a:path>
            </a:pathLst>
          </a:custGeom>
          <a:blipFill>
            <a:blip r:embed="rId13"/>
            <a:stretch>
              <a:fillRect/>
            </a:stretch>
          </a:blipFill>
        </p:spPr>
        <p:txBody>
          <a:bodyPr/>
          <a:lstStyle/>
          <a:p>
            <a:endParaRPr lang="en-CA"/>
          </a:p>
        </p:txBody>
      </p:sp>
      <p:sp>
        <p:nvSpPr>
          <p:cNvPr id="18" name="Freeform 18" descr="A logo with a black background  Description automatically generated"/>
          <p:cNvSpPr/>
          <p:nvPr/>
        </p:nvSpPr>
        <p:spPr>
          <a:xfrm>
            <a:off x="9860378" y="5463749"/>
            <a:ext cx="3267312" cy="3015322"/>
          </a:xfrm>
          <a:custGeom>
            <a:avLst/>
            <a:gdLst/>
            <a:ahLst/>
            <a:cxnLst/>
            <a:rect l="l" t="t" r="r" b="b"/>
            <a:pathLst>
              <a:path w="3267312" h="3015322">
                <a:moveTo>
                  <a:pt x="0" y="0"/>
                </a:moveTo>
                <a:lnTo>
                  <a:pt x="3267312" y="0"/>
                </a:lnTo>
                <a:lnTo>
                  <a:pt x="3267312" y="3015323"/>
                </a:lnTo>
                <a:lnTo>
                  <a:pt x="0" y="3015323"/>
                </a:lnTo>
                <a:lnTo>
                  <a:pt x="0" y="0"/>
                </a:lnTo>
                <a:close/>
              </a:path>
            </a:pathLst>
          </a:custGeom>
          <a:blipFill>
            <a:blip r:embed="rId14"/>
            <a:stretch>
              <a:fillRect/>
            </a:stretch>
          </a:blipFill>
        </p:spPr>
        <p:txBody>
          <a:bodyPr/>
          <a:lstStyle/>
          <a:p>
            <a:endParaRPr lang="en-CA"/>
          </a:p>
        </p:txBody>
      </p:sp>
      <p:sp>
        <p:nvSpPr>
          <p:cNvPr id="19" name="Freeform 19"/>
          <p:cNvSpPr/>
          <p:nvPr/>
        </p:nvSpPr>
        <p:spPr>
          <a:xfrm>
            <a:off x="6752355" y="5143500"/>
            <a:ext cx="2277500" cy="2142081"/>
          </a:xfrm>
          <a:custGeom>
            <a:avLst/>
            <a:gdLst/>
            <a:ahLst/>
            <a:cxnLst/>
            <a:rect l="l" t="t" r="r" b="b"/>
            <a:pathLst>
              <a:path w="2277500" h="2142081">
                <a:moveTo>
                  <a:pt x="0" y="0"/>
                </a:moveTo>
                <a:lnTo>
                  <a:pt x="2277500" y="0"/>
                </a:lnTo>
                <a:lnTo>
                  <a:pt x="2277500" y="2142081"/>
                </a:lnTo>
                <a:lnTo>
                  <a:pt x="0" y="2142081"/>
                </a:lnTo>
                <a:lnTo>
                  <a:pt x="0" y="0"/>
                </a:lnTo>
                <a:close/>
              </a:path>
            </a:pathLst>
          </a:custGeom>
          <a:blipFill>
            <a:blip r:embed="rId15"/>
            <a:stretch>
              <a:fillRect/>
            </a:stretch>
          </a:blipFill>
        </p:spPr>
        <p:txBody>
          <a:bodyPr/>
          <a:lstStyle/>
          <a:p>
            <a:endParaRPr lang="en-CA"/>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3" name="Freeform 3"/>
          <p:cNvSpPr/>
          <p:nvPr/>
        </p:nvSpPr>
        <p:spPr>
          <a:xfrm>
            <a:off x="6752355" y="9221997"/>
            <a:ext cx="4783288" cy="608161"/>
          </a:xfrm>
          <a:custGeom>
            <a:avLst/>
            <a:gdLst/>
            <a:ahLst/>
            <a:cxnLst/>
            <a:rect l="l" t="t" r="r" b="b"/>
            <a:pathLst>
              <a:path w="4783288" h="608161">
                <a:moveTo>
                  <a:pt x="0" y="0"/>
                </a:moveTo>
                <a:lnTo>
                  <a:pt x="4783289" y="0"/>
                </a:lnTo>
                <a:lnTo>
                  <a:pt x="4783289" y="608161"/>
                </a:lnTo>
                <a:lnTo>
                  <a:pt x="0" y="608161"/>
                </a:lnTo>
                <a:lnTo>
                  <a:pt x="0" y="0"/>
                </a:lnTo>
                <a:close/>
              </a:path>
            </a:pathLst>
          </a:custGeom>
          <a:blipFill>
            <a:blip r:embed="rId5">
              <a:extLst>
                <a:ext uri="{96DAC541-7B7A-43D3-8B79-37D633B846F1}">
                  <asvg:svgBlip xmlns:asvg="http://schemas.microsoft.com/office/drawing/2016/SVG/main" r:embed="rId6"/>
                </a:ext>
              </a:extLst>
            </a:blip>
            <a:stretch>
              <a:fillRect t="-818" b="-818"/>
            </a:stretch>
          </a:blipFill>
        </p:spPr>
        <p:txBody>
          <a:bodyPr/>
          <a:lstStyle/>
          <a:p>
            <a:endParaRPr lang="en-CA"/>
          </a:p>
        </p:txBody>
      </p:sp>
      <p:grpSp>
        <p:nvGrpSpPr>
          <p:cNvPr id="4" name="Group 4"/>
          <p:cNvGrpSpPr/>
          <p:nvPr/>
        </p:nvGrpSpPr>
        <p:grpSpPr>
          <a:xfrm>
            <a:off x="-763663" y="526851"/>
            <a:ext cx="9122669" cy="4616649"/>
            <a:chOff x="0" y="0"/>
            <a:chExt cx="12163558" cy="6155532"/>
          </a:xfrm>
        </p:grpSpPr>
        <p:sp>
          <p:nvSpPr>
            <p:cNvPr id="5" name="Freeform 5"/>
            <p:cNvSpPr/>
            <p:nvPr/>
          </p:nvSpPr>
          <p:spPr>
            <a:xfrm>
              <a:off x="0" y="0"/>
              <a:ext cx="12163558" cy="6155532"/>
            </a:xfrm>
            <a:custGeom>
              <a:avLst/>
              <a:gdLst/>
              <a:ahLst/>
              <a:cxnLst/>
              <a:rect l="l" t="t" r="r" b="b"/>
              <a:pathLst>
                <a:path w="12163558" h="6155532">
                  <a:moveTo>
                    <a:pt x="0" y="0"/>
                  </a:moveTo>
                  <a:lnTo>
                    <a:pt x="12163558" y="0"/>
                  </a:lnTo>
                  <a:lnTo>
                    <a:pt x="12163558" y="6155532"/>
                  </a:lnTo>
                  <a:lnTo>
                    <a:pt x="0" y="6155532"/>
                  </a:lnTo>
                  <a:close/>
                </a:path>
              </a:pathLst>
            </a:custGeom>
            <a:solidFill>
              <a:srgbClr val="000000">
                <a:alpha val="0"/>
              </a:srgbClr>
            </a:solidFill>
          </p:spPr>
          <p:txBody>
            <a:bodyPr/>
            <a:lstStyle/>
            <a:p>
              <a:endParaRPr lang="en-CA"/>
            </a:p>
          </p:txBody>
        </p:sp>
        <p:sp>
          <p:nvSpPr>
            <p:cNvPr id="6" name="TextBox 6"/>
            <p:cNvSpPr txBox="1"/>
            <p:nvPr/>
          </p:nvSpPr>
          <p:spPr>
            <a:xfrm>
              <a:off x="0" y="-9525"/>
              <a:ext cx="12163558" cy="6165057"/>
            </a:xfrm>
            <a:prstGeom prst="rect">
              <a:avLst/>
            </a:prstGeom>
          </p:spPr>
          <p:txBody>
            <a:bodyPr lIns="0" tIns="0" rIns="0" bIns="0" rtlCol="0" anchor="t"/>
            <a:lstStyle/>
            <a:p>
              <a:pPr algn="ctr">
                <a:lnSpc>
                  <a:spcPts val="4500"/>
                </a:lnSpc>
              </a:pPr>
              <a:r>
                <a:rPr lang="en-US" sz="3750" b="1">
                  <a:solidFill>
                    <a:srgbClr val="61007D"/>
                  </a:solidFill>
                  <a:latin typeface="Merriweather Bold"/>
                  <a:ea typeface="Merriweather Bold"/>
                  <a:cs typeface="Merriweather Bold"/>
                  <a:sym typeface="Merriweather Bold"/>
                </a:rPr>
                <a:t>The </a:t>
              </a:r>
            </a:p>
            <a:p>
              <a:pPr algn="ctr">
                <a:lnSpc>
                  <a:spcPts val="6300"/>
                </a:lnSpc>
              </a:pPr>
              <a:r>
                <a:rPr lang="en-US" sz="5250" b="1">
                  <a:solidFill>
                    <a:srgbClr val="61007D"/>
                  </a:solidFill>
                  <a:latin typeface="Merriweather Bold"/>
                  <a:ea typeface="Merriweather Bold"/>
                  <a:cs typeface="Merriweather Bold"/>
                  <a:sym typeface="Merriweather Bold"/>
                </a:rPr>
                <a:t>Youth Wellness Champions Program celebrates </a:t>
              </a:r>
            </a:p>
            <a:p>
              <a:pPr algn="ctr">
                <a:lnSpc>
                  <a:spcPts val="9720"/>
                </a:lnSpc>
              </a:pPr>
              <a:r>
                <a:rPr lang="en-US" sz="8100" b="1">
                  <a:solidFill>
                    <a:srgbClr val="61007D"/>
                  </a:solidFill>
                  <a:latin typeface="Merriweather Bold"/>
                  <a:ea typeface="Merriweather Bold"/>
                  <a:cs typeface="Merriweather Bold"/>
                  <a:sym typeface="Merriweather Bold"/>
                </a:rPr>
                <a:t>10 years!</a:t>
              </a:r>
            </a:p>
          </p:txBody>
        </p:sp>
      </p:grpSp>
      <p:sp>
        <p:nvSpPr>
          <p:cNvPr id="7" name="Freeform 7"/>
          <p:cNvSpPr/>
          <p:nvPr/>
        </p:nvSpPr>
        <p:spPr>
          <a:xfrm>
            <a:off x="13551333" y="6253147"/>
            <a:ext cx="4066266" cy="2698655"/>
          </a:xfrm>
          <a:custGeom>
            <a:avLst/>
            <a:gdLst/>
            <a:ahLst/>
            <a:cxnLst/>
            <a:rect l="l" t="t" r="r" b="b"/>
            <a:pathLst>
              <a:path w="4066266" h="2698655">
                <a:moveTo>
                  <a:pt x="0" y="0"/>
                </a:moveTo>
                <a:lnTo>
                  <a:pt x="4066267" y="0"/>
                </a:lnTo>
                <a:lnTo>
                  <a:pt x="4066267" y="2698655"/>
                </a:lnTo>
                <a:lnTo>
                  <a:pt x="0" y="2698655"/>
                </a:lnTo>
                <a:lnTo>
                  <a:pt x="0" y="0"/>
                </a:lnTo>
                <a:close/>
              </a:path>
            </a:pathLst>
          </a:custGeom>
          <a:blipFill>
            <a:blip r:embed="rId7"/>
            <a:stretch>
              <a:fillRect/>
            </a:stretch>
          </a:blipFill>
          <a:ln w="200025" cap="sq">
            <a:solidFill>
              <a:srgbClr val="00B0F0"/>
            </a:solidFill>
            <a:prstDash val="solid"/>
            <a:miter/>
          </a:ln>
        </p:spPr>
        <p:txBody>
          <a:bodyPr/>
          <a:lstStyle/>
          <a:p>
            <a:endParaRPr lang="en-CA"/>
          </a:p>
        </p:txBody>
      </p:sp>
      <p:sp>
        <p:nvSpPr>
          <p:cNvPr id="8" name="Freeform 8"/>
          <p:cNvSpPr/>
          <p:nvPr/>
        </p:nvSpPr>
        <p:spPr>
          <a:xfrm>
            <a:off x="7183760" y="2931824"/>
            <a:ext cx="7212242" cy="4423352"/>
          </a:xfrm>
          <a:custGeom>
            <a:avLst/>
            <a:gdLst/>
            <a:ahLst/>
            <a:cxnLst/>
            <a:rect l="l" t="t" r="r" b="b"/>
            <a:pathLst>
              <a:path w="7212242" h="4423352">
                <a:moveTo>
                  <a:pt x="0" y="0"/>
                </a:moveTo>
                <a:lnTo>
                  <a:pt x="7212242" y="0"/>
                </a:lnTo>
                <a:lnTo>
                  <a:pt x="7212242" y="4423352"/>
                </a:lnTo>
                <a:lnTo>
                  <a:pt x="0" y="4423352"/>
                </a:lnTo>
                <a:lnTo>
                  <a:pt x="0" y="0"/>
                </a:lnTo>
                <a:close/>
              </a:path>
            </a:pathLst>
          </a:custGeom>
          <a:blipFill>
            <a:blip r:embed="rId8"/>
            <a:stretch>
              <a:fillRect t="-22223"/>
            </a:stretch>
          </a:blipFill>
          <a:ln w="133350" cap="sq">
            <a:solidFill>
              <a:srgbClr val="D77065"/>
            </a:solidFill>
            <a:prstDash val="solid"/>
            <a:miter/>
          </a:ln>
        </p:spPr>
        <p:txBody>
          <a:bodyPr/>
          <a:lstStyle/>
          <a:p>
            <a:endParaRPr lang="en-CA"/>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 close-up of a couple of hands  Description automatically generated"/>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CA"/>
          </a:p>
        </p:txBody>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4" name="Freeform 4"/>
          <p:cNvSpPr/>
          <p:nvPr/>
        </p:nvSpPr>
        <p:spPr>
          <a:xfrm>
            <a:off x="2566287" y="9258300"/>
            <a:ext cx="4783288" cy="608161"/>
          </a:xfrm>
          <a:custGeom>
            <a:avLst/>
            <a:gdLst/>
            <a:ahLst/>
            <a:cxnLst/>
            <a:rect l="l" t="t" r="r" b="b"/>
            <a:pathLst>
              <a:path w="4783288" h="608161">
                <a:moveTo>
                  <a:pt x="0" y="0"/>
                </a:moveTo>
                <a:lnTo>
                  <a:pt x="4783289" y="0"/>
                </a:lnTo>
                <a:lnTo>
                  <a:pt x="4783289" y="608162"/>
                </a:lnTo>
                <a:lnTo>
                  <a:pt x="0" y="608162"/>
                </a:lnTo>
                <a:lnTo>
                  <a:pt x="0" y="0"/>
                </a:lnTo>
                <a:close/>
              </a:path>
            </a:pathLst>
          </a:custGeom>
          <a:blipFill>
            <a:blip r:embed="rId6">
              <a:extLst>
                <a:ext uri="{96DAC541-7B7A-43D3-8B79-37D633B846F1}">
                  <asvg:svgBlip xmlns:asvg="http://schemas.microsoft.com/office/drawing/2016/SVG/main" r:embed="rId7"/>
                </a:ext>
              </a:extLst>
            </a:blip>
            <a:stretch>
              <a:fillRect t="-818" b="-818"/>
            </a:stretch>
          </a:blipFill>
        </p:spPr>
        <p:txBody>
          <a:bodyPr/>
          <a:lstStyle/>
          <a:p>
            <a:endParaRPr lang="en-CA"/>
          </a:p>
        </p:txBody>
      </p:sp>
      <p:grpSp>
        <p:nvGrpSpPr>
          <p:cNvPr id="5" name="Group 5"/>
          <p:cNvGrpSpPr/>
          <p:nvPr/>
        </p:nvGrpSpPr>
        <p:grpSpPr>
          <a:xfrm>
            <a:off x="1158610" y="2683461"/>
            <a:ext cx="7208546" cy="2205990"/>
            <a:chOff x="0" y="0"/>
            <a:chExt cx="9611395" cy="2941320"/>
          </a:xfrm>
        </p:grpSpPr>
        <p:sp>
          <p:nvSpPr>
            <p:cNvPr id="6" name="Freeform 6"/>
            <p:cNvSpPr/>
            <p:nvPr/>
          </p:nvSpPr>
          <p:spPr>
            <a:xfrm>
              <a:off x="0" y="0"/>
              <a:ext cx="9611396" cy="2941320"/>
            </a:xfrm>
            <a:custGeom>
              <a:avLst/>
              <a:gdLst/>
              <a:ahLst/>
              <a:cxnLst/>
              <a:rect l="l" t="t" r="r" b="b"/>
              <a:pathLst>
                <a:path w="9611396" h="2941320">
                  <a:moveTo>
                    <a:pt x="0" y="0"/>
                  </a:moveTo>
                  <a:lnTo>
                    <a:pt x="9611396" y="0"/>
                  </a:lnTo>
                  <a:lnTo>
                    <a:pt x="9611396" y="2941320"/>
                  </a:lnTo>
                  <a:lnTo>
                    <a:pt x="0" y="2941320"/>
                  </a:lnTo>
                  <a:close/>
                </a:path>
              </a:pathLst>
            </a:custGeom>
            <a:solidFill>
              <a:srgbClr val="000000">
                <a:alpha val="0"/>
              </a:srgbClr>
            </a:solidFill>
          </p:spPr>
          <p:txBody>
            <a:bodyPr/>
            <a:lstStyle/>
            <a:p>
              <a:endParaRPr lang="en-CA"/>
            </a:p>
          </p:txBody>
        </p:sp>
        <p:sp>
          <p:nvSpPr>
            <p:cNvPr id="7" name="TextBox 7"/>
            <p:cNvSpPr txBox="1"/>
            <p:nvPr/>
          </p:nvSpPr>
          <p:spPr>
            <a:xfrm>
              <a:off x="0" y="-95250"/>
              <a:ext cx="9611395" cy="3036570"/>
            </a:xfrm>
            <a:prstGeom prst="rect">
              <a:avLst/>
            </a:prstGeom>
          </p:spPr>
          <p:txBody>
            <a:bodyPr lIns="0" tIns="0" rIns="0" bIns="0" rtlCol="0" anchor="t"/>
            <a:lstStyle/>
            <a:p>
              <a:pPr algn="ctr">
                <a:lnSpc>
                  <a:spcPts val="5400"/>
                </a:lnSpc>
              </a:pPr>
              <a:r>
                <a:rPr lang="en-US" sz="4500" b="1">
                  <a:solidFill>
                    <a:srgbClr val="61007D"/>
                  </a:solidFill>
                  <a:latin typeface="Arial Bold"/>
                  <a:ea typeface="Arial Bold"/>
                  <a:cs typeface="Arial Bold"/>
                  <a:sym typeface="Arial Bold"/>
                </a:rPr>
                <a:t>Why promote mental health in schools </a:t>
              </a:r>
              <a:r>
                <a:rPr lang="en-US" sz="4500" b="1">
                  <a:solidFill>
                    <a:srgbClr val="E83736"/>
                  </a:solidFill>
                  <a:latin typeface="Arial Bold"/>
                  <a:ea typeface="Arial Bold"/>
                  <a:cs typeface="Arial Bold"/>
                  <a:sym typeface="Arial Bold"/>
                </a:rPr>
                <a:t>or</a:t>
              </a:r>
              <a:r>
                <a:rPr lang="en-US" sz="4500" b="1">
                  <a:solidFill>
                    <a:srgbClr val="61007D"/>
                  </a:solidFill>
                  <a:latin typeface="Arial Bold"/>
                  <a:ea typeface="Arial Bold"/>
                  <a:cs typeface="Arial Bold"/>
                  <a:sym typeface="Arial Bold"/>
                </a:rPr>
                <a:t> community? </a:t>
              </a:r>
            </a:p>
          </p:txBody>
        </p:sp>
      </p:grpSp>
      <p:sp>
        <p:nvSpPr>
          <p:cNvPr id="8" name="Freeform 8"/>
          <p:cNvSpPr/>
          <p:nvPr/>
        </p:nvSpPr>
        <p:spPr>
          <a:xfrm>
            <a:off x="9838582" y="-534477"/>
            <a:ext cx="8449418" cy="11279563"/>
          </a:xfrm>
          <a:custGeom>
            <a:avLst/>
            <a:gdLst/>
            <a:ahLst/>
            <a:cxnLst/>
            <a:rect l="l" t="t" r="r" b="b"/>
            <a:pathLst>
              <a:path w="8449418" h="11279563">
                <a:moveTo>
                  <a:pt x="0" y="0"/>
                </a:moveTo>
                <a:lnTo>
                  <a:pt x="8449418" y="0"/>
                </a:lnTo>
                <a:lnTo>
                  <a:pt x="8449418" y="11279563"/>
                </a:lnTo>
                <a:lnTo>
                  <a:pt x="0" y="112795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9" name="Freeform 9"/>
          <p:cNvSpPr/>
          <p:nvPr/>
        </p:nvSpPr>
        <p:spPr>
          <a:xfrm>
            <a:off x="77282" y="5090386"/>
            <a:ext cx="9761300" cy="3465262"/>
          </a:xfrm>
          <a:custGeom>
            <a:avLst/>
            <a:gdLst/>
            <a:ahLst/>
            <a:cxnLst/>
            <a:rect l="l" t="t" r="r" b="b"/>
            <a:pathLst>
              <a:path w="9761300" h="3465262">
                <a:moveTo>
                  <a:pt x="0" y="0"/>
                </a:moveTo>
                <a:lnTo>
                  <a:pt x="9761300" y="0"/>
                </a:lnTo>
                <a:lnTo>
                  <a:pt x="9761300" y="3465261"/>
                </a:lnTo>
                <a:lnTo>
                  <a:pt x="0" y="3465261"/>
                </a:lnTo>
                <a:lnTo>
                  <a:pt x="0" y="0"/>
                </a:lnTo>
                <a:close/>
              </a:path>
            </a:pathLst>
          </a:custGeom>
          <a:blipFill>
            <a:blip r:embed="rId10"/>
            <a:stretch>
              <a:fillRect/>
            </a:stretch>
          </a:blipFill>
        </p:spPr>
        <p:txBody>
          <a:bodyPr/>
          <a:lstStyle/>
          <a:p>
            <a:endParaRPr lang="en-CA"/>
          </a:p>
        </p:txBody>
      </p:sp>
      <p:sp>
        <p:nvSpPr>
          <p:cNvPr id="10" name="TextBox 10"/>
          <p:cNvSpPr txBox="1"/>
          <p:nvPr/>
        </p:nvSpPr>
        <p:spPr>
          <a:xfrm>
            <a:off x="10853313" y="1293235"/>
            <a:ext cx="7292206" cy="656209"/>
          </a:xfrm>
          <a:prstGeom prst="rect">
            <a:avLst/>
          </a:prstGeom>
        </p:spPr>
        <p:txBody>
          <a:bodyPr lIns="0" tIns="0" rIns="0" bIns="0" rtlCol="0" anchor="t">
            <a:spAutoFit/>
          </a:bodyPr>
          <a:lstStyle/>
          <a:p>
            <a:pPr marL="798828" lvl="1" indent="-399414" algn="l">
              <a:lnSpc>
                <a:spcPts val="3847"/>
              </a:lnSpc>
              <a:buFont typeface="Arial"/>
              <a:buChar char="•"/>
            </a:pPr>
            <a:r>
              <a:rPr lang="en-US" sz="3699" b="1">
                <a:solidFill>
                  <a:srgbClr val="000000"/>
                </a:solidFill>
                <a:latin typeface="FF Providence Sans Bold"/>
                <a:ea typeface="FF Providence Sans Bold"/>
                <a:cs typeface="FF Providence Sans Bold"/>
                <a:sym typeface="FF Providence Sans Bold"/>
              </a:rPr>
              <a:t>school can be stressful! </a:t>
            </a:r>
          </a:p>
        </p:txBody>
      </p:sp>
      <p:sp>
        <p:nvSpPr>
          <p:cNvPr id="11" name="TextBox 11"/>
          <p:cNvSpPr txBox="1"/>
          <p:nvPr/>
        </p:nvSpPr>
        <p:spPr>
          <a:xfrm>
            <a:off x="10853313" y="2064844"/>
            <a:ext cx="6996759" cy="1141984"/>
          </a:xfrm>
          <a:prstGeom prst="rect">
            <a:avLst/>
          </a:prstGeom>
        </p:spPr>
        <p:txBody>
          <a:bodyPr lIns="0" tIns="0" rIns="0" bIns="0" rtlCol="0" anchor="t">
            <a:spAutoFit/>
          </a:bodyPr>
          <a:lstStyle/>
          <a:p>
            <a:pPr marL="798828" lvl="1" indent="-399414" algn="l">
              <a:lnSpc>
                <a:spcPts val="3847"/>
              </a:lnSpc>
              <a:buFont typeface="Arial"/>
              <a:buChar char="•"/>
            </a:pPr>
            <a:r>
              <a:rPr lang="en-US" sz="3699" b="1">
                <a:solidFill>
                  <a:srgbClr val="000000"/>
                </a:solidFill>
                <a:latin typeface="FF Providence Sans Bold"/>
                <a:ea typeface="FF Providence Sans Bold"/>
                <a:cs typeface="FF Providence Sans Bold"/>
                <a:sym typeface="FF Providence Sans Bold"/>
              </a:rPr>
              <a:t>you spend most of your day here</a:t>
            </a:r>
          </a:p>
        </p:txBody>
      </p:sp>
      <p:sp>
        <p:nvSpPr>
          <p:cNvPr id="12" name="TextBox 12"/>
          <p:cNvSpPr txBox="1"/>
          <p:nvPr/>
        </p:nvSpPr>
        <p:spPr>
          <a:xfrm>
            <a:off x="10853313" y="3321127"/>
            <a:ext cx="6996759" cy="1141984"/>
          </a:xfrm>
          <a:prstGeom prst="rect">
            <a:avLst/>
          </a:prstGeom>
        </p:spPr>
        <p:txBody>
          <a:bodyPr lIns="0" tIns="0" rIns="0" bIns="0" rtlCol="0" anchor="t">
            <a:spAutoFit/>
          </a:bodyPr>
          <a:lstStyle/>
          <a:p>
            <a:pPr marL="798828" lvl="1" indent="-399414" algn="l">
              <a:lnSpc>
                <a:spcPts val="3847"/>
              </a:lnSpc>
              <a:buFont typeface="Arial"/>
              <a:buChar char="•"/>
            </a:pPr>
            <a:r>
              <a:rPr lang="en-US" sz="3699" b="1">
                <a:solidFill>
                  <a:srgbClr val="000000"/>
                </a:solidFill>
                <a:latin typeface="FF Providence Sans Bold"/>
                <a:ea typeface="FF Providence Sans Bold"/>
                <a:cs typeface="FF Providence Sans Bold"/>
                <a:sym typeface="FF Providence Sans Bold"/>
              </a:rPr>
              <a:t>there’s lots of support in school</a:t>
            </a:r>
          </a:p>
        </p:txBody>
      </p:sp>
      <p:sp>
        <p:nvSpPr>
          <p:cNvPr id="13" name="TextBox 13"/>
          <p:cNvSpPr txBox="1"/>
          <p:nvPr/>
        </p:nvSpPr>
        <p:spPr>
          <a:xfrm>
            <a:off x="10853313" y="4524883"/>
            <a:ext cx="6996759" cy="1141984"/>
          </a:xfrm>
          <a:prstGeom prst="rect">
            <a:avLst/>
          </a:prstGeom>
        </p:spPr>
        <p:txBody>
          <a:bodyPr lIns="0" tIns="0" rIns="0" bIns="0" rtlCol="0" anchor="t">
            <a:spAutoFit/>
          </a:bodyPr>
          <a:lstStyle/>
          <a:p>
            <a:pPr marL="798828" lvl="1" indent="-399414" algn="l">
              <a:lnSpc>
                <a:spcPts val="3847"/>
              </a:lnSpc>
              <a:buFont typeface="Arial"/>
              <a:buChar char="•"/>
            </a:pPr>
            <a:r>
              <a:rPr lang="en-US" sz="3699" b="1">
                <a:solidFill>
                  <a:srgbClr val="000000"/>
                </a:solidFill>
                <a:latin typeface="FF Providence Sans Bold"/>
                <a:ea typeface="FF Providence Sans Bold"/>
                <a:cs typeface="FF Providence Sans Bold"/>
                <a:sym typeface="FF Providence Sans Bold"/>
              </a:rPr>
              <a:t>staff can provide you with resources</a:t>
            </a:r>
          </a:p>
        </p:txBody>
      </p:sp>
      <p:sp>
        <p:nvSpPr>
          <p:cNvPr id="14" name="TextBox 14"/>
          <p:cNvSpPr txBox="1"/>
          <p:nvPr/>
        </p:nvSpPr>
        <p:spPr>
          <a:xfrm>
            <a:off x="10853313" y="5724017"/>
            <a:ext cx="6996759" cy="1141984"/>
          </a:xfrm>
          <a:prstGeom prst="rect">
            <a:avLst/>
          </a:prstGeom>
        </p:spPr>
        <p:txBody>
          <a:bodyPr lIns="0" tIns="0" rIns="0" bIns="0" rtlCol="0" anchor="t">
            <a:spAutoFit/>
          </a:bodyPr>
          <a:lstStyle/>
          <a:p>
            <a:pPr marL="798828" lvl="1" indent="-399414" algn="l">
              <a:lnSpc>
                <a:spcPts val="3847"/>
              </a:lnSpc>
              <a:buFont typeface="Arial"/>
              <a:buChar char="•"/>
            </a:pPr>
            <a:r>
              <a:rPr lang="en-US" sz="3699" b="1">
                <a:solidFill>
                  <a:srgbClr val="000000"/>
                </a:solidFill>
                <a:latin typeface="FF Providence Sans Bold"/>
                <a:ea typeface="FF Providence Sans Bold"/>
                <a:cs typeface="FF Providence Sans Bold"/>
                <a:sym typeface="FF Providence Sans Bold"/>
              </a:rPr>
              <a:t>there’s opportunities and friendships</a:t>
            </a:r>
          </a:p>
        </p:txBody>
      </p:sp>
      <p:sp>
        <p:nvSpPr>
          <p:cNvPr id="15" name="TextBox 15"/>
          <p:cNvSpPr txBox="1"/>
          <p:nvPr/>
        </p:nvSpPr>
        <p:spPr>
          <a:xfrm>
            <a:off x="10853313" y="6980301"/>
            <a:ext cx="6996759" cy="1141984"/>
          </a:xfrm>
          <a:prstGeom prst="rect">
            <a:avLst/>
          </a:prstGeom>
        </p:spPr>
        <p:txBody>
          <a:bodyPr lIns="0" tIns="0" rIns="0" bIns="0" rtlCol="0" anchor="t">
            <a:spAutoFit/>
          </a:bodyPr>
          <a:lstStyle/>
          <a:p>
            <a:pPr marL="798828" lvl="1" indent="-399414" algn="l">
              <a:lnSpc>
                <a:spcPts val="3847"/>
              </a:lnSpc>
              <a:buFont typeface="Arial"/>
              <a:buChar char="•"/>
            </a:pPr>
            <a:r>
              <a:rPr lang="en-US" sz="3699" b="1">
                <a:solidFill>
                  <a:srgbClr val="000000"/>
                </a:solidFill>
                <a:latin typeface="FF Providence Sans Bold"/>
                <a:ea typeface="FF Providence Sans Bold"/>
                <a:cs typeface="FF Providence Sans Bold"/>
                <a:sym typeface="FF Providence Sans Bold"/>
              </a:rPr>
              <a:t>YWC is linked with school curriculum</a:t>
            </a:r>
          </a:p>
        </p:txBody>
      </p:sp>
      <p:sp>
        <p:nvSpPr>
          <p:cNvPr id="16" name="TextBox 16"/>
          <p:cNvSpPr txBox="1"/>
          <p:nvPr/>
        </p:nvSpPr>
        <p:spPr>
          <a:xfrm>
            <a:off x="10853313" y="8116316"/>
            <a:ext cx="6996759" cy="1141984"/>
          </a:xfrm>
          <a:prstGeom prst="rect">
            <a:avLst/>
          </a:prstGeom>
        </p:spPr>
        <p:txBody>
          <a:bodyPr lIns="0" tIns="0" rIns="0" bIns="0" rtlCol="0" anchor="t">
            <a:spAutoFit/>
          </a:bodyPr>
          <a:lstStyle/>
          <a:p>
            <a:pPr marL="798828" lvl="1" indent="-399414" algn="l">
              <a:lnSpc>
                <a:spcPts val="3847"/>
              </a:lnSpc>
              <a:buFont typeface="Arial"/>
              <a:buChar char="•"/>
            </a:pPr>
            <a:r>
              <a:rPr lang="en-US" sz="3699" b="1">
                <a:solidFill>
                  <a:srgbClr val="000000"/>
                </a:solidFill>
                <a:latin typeface="FF Providence Sans Bold"/>
                <a:ea typeface="FF Providence Sans Bold"/>
                <a:cs typeface="FF Providence Sans Bold"/>
                <a:sym typeface="FF Providence Sans Bold"/>
              </a:rPr>
              <a:t>everyone could use a bit of help!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 close-up of a couple of hands  Description automatically generated"/>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CA"/>
          </a:p>
        </p:txBody>
      </p:sp>
      <p:sp>
        <p:nvSpPr>
          <p:cNvPr id="3" name="Freeform 3"/>
          <p:cNvSpPr/>
          <p:nvPr/>
        </p:nvSpPr>
        <p:spPr>
          <a:xfrm>
            <a:off x="13210730" y="9258300"/>
            <a:ext cx="4783288" cy="608161"/>
          </a:xfrm>
          <a:custGeom>
            <a:avLst/>
            <a:gdLst/>
            <a:ahLst/>
            <a:cxnLst/>
            <a:rect l="l" t="t" r="r" b="b"/>
            <a:pathLst>
              <a:path w="4783288" h="608161">
                <a:moveTo>
                  <a:pt x="0" y="0"/>
                </a:moveTo>
                <a:lnTo>
                  <a:pt x="4783288" y="0"/>
                </a:lnTo>
                <a:lnTo>
                  <a:pt x="4783288" y="608162"/>
                </a:lnTo>
                <a:lnTo>
                  <a:pt x="0" y="608162"/>
                </a:lnTo>
                <a:lnTo>
                  <a:pt x="0" y="0"/>
                </a:lnTo>
                <a:close/>
              </a:path>
            </a:pathLst>
          </a:custGeom>
          <a:blipFill>
            <a:blip r:embed="rId4">
              <a:extLst>
                <a:ext uri="{96DAC541-7B7A-43D3-8B79-37D633B846F1}">
                  <asvg:svgBlip xmlns:asvg="http://schemas.microsoft.com/office/drawing/2016/SVG/main" r:embed="rId5"/>
                </a:ext>
              </a:extLst>
            </a:blip>
            <a:stretch>
              <a:fillRect t="-818" b="-818"/>
            </a:stretch>
          </a:blipFill>
        </p:spPr>
        <p:txBody>
          <a:bodyPr/>
          <a:lstStyle/>
          <a:p>
            <a:endParaRPr lang="en-CA"/>
          </a:p>
        </p:txBody>
      </p:sp>
      <p:sp>
        <p:nvSpPr>
          <p:cNvPr id="4" name="Freeform 4"/>
          <p:cNvSpPr/>
          <p:nvPr/>
        </p:nvSpPr>
        <p:spPr>
          <a:xfrm>
            <a:off x="1309446" y="1710971"/>
            <a:ext cx="1411053" cy="1400791"/>
          </a:xfrm>
          <a:custGeom>
            <a:avLst/>
            <a:gdLst/>
            <a:ahLst/>
            <a:cxnLst/>
            <a:rect l="l" t="t" r="r" b="b"/>
            <a:pathLst>
              <a:path w="1411053" h="1400791">
                <a:moveTo>
                  <a:pt x="0" y="0"/>
                </a:moveTo>
                <a:lnTo>
                  <a:pt x="1411053" y="0"/>
                </a:lnTo>
                <a:lnTo>
                  <a:pt x="1411053" y="1400791"/>
                </a:lnTo>
                <a:lnTo>
                  <a:pt x="0" y="14007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5" name="Freeform 5"/>
          <p:cNvSpPr/>
          <p:nvPr/>
        </p:nvSpPr>
        <p:spPr>
          <a:xfrm>
            <a:off x="1309446" y="3660338"/>
            <a:ext cx="1411053" cy="1400791"/>
          </a:xfrm>
          <a:custGeom>
            <a:avLst/>
            <a:gdLst/>
            <a:ahLst/>
            <a:cxnLst/>
            <a:rect l="l" t="t" r="r" b="b"/>
            <a:pathLst>
              <a:path w="1411053" h="1400791">
                <a:moveTo>
                  <a:pt x="0" y="0"/>
                </a:moveTo>
                <a:lnTo>
                  <a:pt x="1411053" y="0"/>
                </a:lnTo>
                <a:lnTo>
                  <a:pt x="1411053" y="1400791"/>
                </a:lnTo>
                <a:lnTo>
                  <a:pt x="0" y="14007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6" name="Freeform 6"/>
          <p:cNvSpPr/>
          <p:nvPr/>
        </p:nvSpPr>
        <p:spPr>
          <a:xfrm>
            <a:off x="1309446" y="5517704"/>
            <a:ext cx="1411053" cy="1400791"/>
          </a:xfrm>
          <a:custGeom>
            <a:avLst/>
            <a:gdLst/>
            <a:ahLst/>
            <a:cxnLst/>
            <a:rect l="l" t="t" r="r" b="b"/>
            <a:pathLst>
              <a:path w="1411053" h="1400791">
                <a:moveTo>
                  <a:pt x="0" y="0"/>
                </a:moveTo>
                <a:lnTo>
                  <a:pt x="1411053" y="0"/>
                </a:lnTo>
                <a:lnTo>
                  <a:pt x="1411053" y="1400791"/>
                </a:lnTo>
                <a:lnTo>
                  <a:pt x="0" y="14007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7" name="Freeform 7"/>
          <p:cNvSpPr/>
          <p:nvPr/>
        </p:nvSpPr>
        <p:spPr>
          <a:xfrm>
            <a:off x="1309446" y="7375069"/>
            <a:ext cx="1411053" cy="1400791"/>
          </a:xfrm>
          <a:custGeom>
            <a:avLst/>
            <a:gdLst/>
            <a:ahLst/>
            <a:cxnLst/>
            <a:rect l="l" t="t" r="r" b="b"/>
            <a:pathLst>
              <a:path w="1411053" h="1400791">
                <a:moveTo>
                  <a:pt x="0" y="0"/>
                </a:moveTo>
                <a:lnTo>
                  <a:pt x="1411053" y="0"/>
                </a:lnTo>
                <a:lnTo>
                  <a:pt x="1411053" y="1400791"/>
                </a:lnTo>
                <a:lnTo>
                  <a:pt x="0" y="14007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8" name="Freeform 8"/>
          <p:cNvSpPr/>
          <p:nvPr/>
        </p:nvSpPr>
        <p:spPr>
          <a:xfrm>
            <a:off x="1525772" y="1511140"/>
            <a:ext cx="1404179" cy="1286739"/>
          </a:xfrm>
          <a:custGeom>
            <a:avLst/>
            <a:gdLst/>
            <a:ahLst/>
            <a:cxnLst/>
            <a:rect l="l" t="t" r="r" b="b"/>
            <a:pathLst>
              <a:path w="1404179" h="1286739">
                <a:moveTo>
                  <a:pt x="0" y="0"/>
                </a:moveTo>
                <a:lnTo>
                  <a:pt x="1404179" y="0"/>
                </a:lnTo>
                <a:lnTo>
                  <a:pt x="1404179" y="1286738"/>
                </a:lnTo>
                <a:lnTo>
                  <a:pt x="0" y="12867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9" name="TextBox 9"/>
          <p:cNvSpPr txBox="1"/>
          <p:nvPr/>
        </p:nvSpPr>
        <p:spPr>
          <a:xfrm>
            <a:off x="10301141" y="4405492"/>
            <a:ext cx="7615238" cy="1353186"/>
          </a:xfrm>
          <a:prstGeom prst="rect">
            <a:avLst/>
          </a:prstGeom>
        </p:spPr>
        <p:txBody>
          <a:bodyPr lIns="0" tIns="0" rIns="0" bIns="0" rtlCol="0" anchor="t">
            <a:spAutoFit/>
          </a:bodyPr>
          <a:lstStyle/>
          <a:p>
            <a:pPr algn="ctr">
              <a:lnSpc>
                <a:spcPts val="9939"/>
              </a:lnSpc>
            </a:pPr>
            <a:r>
              <a:rPr lang="en-US" sz="7099" b="1">
                <a:solidFill>
                  <a:srgbClr val="761D8F"/>
                </a:solidFill>
                <a:latin typeface="Arial Bold"/>
                <a:ea typeface="Arial Bold"/>
                <a:cs typeface="Arial Bold"/>
                <a:sym typeface="Arial Bold"/>
              </a:rPr>
              <a:t>What’s your role?</a:t>
            </a:r>
          </a:p>
        </p:txBody>
      </p:sp>
      <p:sp>
        <p:nvSpPr>
          <p:cNvPr id="10" name="TextBox 10"/>
          <p:cNvSpPr txBox="1"/>
          <p:nvPr/>
        </p:nvSpPr>
        <p:spPr>
          <a:xfrm>
            <a:off x="3053792" y="2021159"/>
            <a:ext cx="3528120" cy="647065"/>
          </a:xfrm>
          <a:prstGeom prst="rect">
            <a:avLst/>
          </a:prstGeom>
        </p:spPr>
        <p:txBody>
          <a:bodyPr lIns="0" tIns="0" rIns="0" bIns="0" rtlCol="0" anchor="t">
            <a:spAutoFit/>
          </a:bodyPr>
          <a:lstStyle/>
          <a:p>
            <a:pPr algn="l">
              <a:lnSpc>
                <a:spcPts val="4759"/>
              </a:lnSpc>
            </a:pPr>
            <a:r>
              <a:rPr lang="en-US" sz="3399">
                <a:solidFill>
                  <a:srgbClr val="000000"/>
                </a:solidFill>
                <a:latin typeface="Arial"/>
                <a:ea typeface="Arial"/>
                <a:cs typeface="Arial"/>
                <a:sym typeface="Arial"/>
              </a:rPr>
              <a:t>attend a workshop</a:t>
            </a:r>
          </a:p>
        </p:txBody>
      </p:sp>
      <p:sp>
        <p:nvSpPr>
          <p:cNvPr id="11" name="TextBox 11"/>
          <p:cNvSpPr txBox="1"/>
          <p:nvPr/>
        </p:nvSpPr>
        <p:spPr>
          <a:xfrm>
            <a:off x="3152405" y="3613955"/>
            <a:ext cx="7541537" cy="1247140"/>
          </a:xfrm>
          <a:prstGeom prst="rect">
            <a:avLst/>
          </a:prstGeom>
        </p:spPr>
        <p:txBody>
          <a:bodyPr lIns="0" tIns="0" rIns="0" bIns="0" rtlCol="0" anchor="t">
            <a:spAutoFit/>
          </a:bodyPr>
          <a:lstStyle/>
          <a:p>
            <a:pPr algn="l">
              <a:lnSpc>
                <a:spcPts val="4759"/>
              </a:lnSpc>
            </a:pPr>
            <a:r>
              <a:rPr lang="en-US" sz="3399">
                <a:solidFill>
                  <a:srgbClr val="000000"/>
                </a:solidFill>
                <a:latin typeface="Arial"/>
                <a:ea typeface="Arial"/>
                <a:cs typeface="Arial"/>
                <a:sym typeface="Arial"/>
              </a:rPr>
              <a:t>be a team player, come to meetings and answer group messages</a:t>
            </a:r>
          </a:p>
        </p:txBody>
      </p:sp>
      <p:sp>
        <p:nvSpPr>
          <p:cNvPr id="12" name="TextBox 12"/>
          <p:cNvSpPr txBox="1"/>
          <p:nvPr/>
        </p:nvSpPr>
        <p:spPr>
          <a:xfrm>
            <a:off x="3165143" y="5546279"/>
            <a:ext cx="4572170" cy="1247140"/>
          </a:xfrm>
          <a:prstGeom prst="rect">
            <a:avLst/>
          </a:prstGeom>
        </p:spPr>
        <p:txBody>
          <a:bodyPr lIns="0" tIns="0" rIns="0" bIns="0" rtlCol="0" anchor="t">
            <a:spAutoFit/>
          </a:bodyPr>
          <a:lstStyle/>
          <a:p>
            <a:pPr algn="l">
              <a:lnSpc>
                <a:spcPts val="4759"/>
              </a:lnSpc>
            </a:pPr>
            <a:r>
              <a:rPr lang="en-US" sz="3399">
                <a:solidFill>
                  <a:srgbClr val="000000"/>
                </a:solidFill>
                <a:latin typeface="Arial"/>
                <a:ea typeface="Arial"/>
                <a:cs typeface="Arial"/>
                <a:sym typeface="Arial"/>
              </a:rPr>
              <a:t>work together to plan an inspiring activity</a:t>
            </a:r>
          </a:p>
        </p:txBody>
      </p:sp>
      <p:sp>
        <p:nvSpPr>
          <p:cNvPr id="13" name="TextBox 13"/>
          <p:cNvSpPr txBox="1"/>
          <p:nvPr/>
        </p:nvSpPr>
        <p:spPr>
          <a:xfrm>
            <a:off x="3165143" y="7385220"/>
            <a:ext cx="4957232" cy="1282700"/>
          </a:xfrm>
          <a:prstGeom prst="rect">
            <a:avLst/>
          </a:prstGeom>
        </p:spPr>
        <p:txBody>
          <a:bodyPr lIns="0" tIns="0" rIns="0" bIns="0" rtlCol="0" anchor="t">
            <a:spAutoFit/>
          </a:bodyPr>
          <a:lstStyle/>
          <a:p>
            <a:pPr algn="l">
              <a:lnSpc>
                <a:spcPts val="4899"/>
              </a:lnSpc>
            </a:pPr>
            <a:r>
              <a:rPr lang="en-US" sz="3499">
                <a:solidFill>
                  <a:srgbClr val="000000"/>
                </a:solidFill>
                <a:latin typeface="Arial"/>
                <a:ea typeface="Arial"/>
                <a:cs typeface="Arial"/>
                <a:sym typeface="Arial"/>
              </a:rPr>
              <a:t>celebrate your success and </a:t>
            </a:r>
          </a:p>
        </p:txBody>
      </p:sp>
      <p:sp>
        <p:nvSpPr>
          <p:cNvPr id="14" name="Freeform 14"/>
          <p:cNvSpPr/>
          <p:nvPr/>
        </p:nvSpPr>
        <p:spPr>
          <a:xfrm rot="1828375">
            <a:off x="7775604" y="6390969"/>
            <a:ext cx="3390556" cy="2148514"/>
          </a:xfrm>
          <a:custGeom>
            <a:avLst/>
            <a:gdLst/>
            <a:ahLst/>
            <a:cxnLst/>
            <a:rect l="l" t="t" r="r" b="b"/>
            <a:pathLst>
              <a:path w="3390556" h="2148514">
                <a:moveTo>
                  <a:pt x="0" y="0"/>
                </a:moveTo>
                <a:lnTo>
                  <a:pt x="3390556" y="0"/>
                </a:lnTo>
                <a:lnTo>
                  <a:pt x="3390556" y="2148514"/>
                </a:lnTo>
                <a:lnTo>
                  <a:pt x="0" y="21485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15" name="TextBox 15"/>
          <p:cNvSpPr txBox="1"/>
          <p:nvPr/>
        </p:nvSpPr>
        <p:spPr>
          <a:xfrm>
            <a:off x="3771625" y="8064107"/>
            <a:ext cx="6027952" cy="1300036"/>
          </a:xfrm>
          <a:prstGeom prst="rect">
            <a:avLst/>
          </a:prstGeom>
        </p:spPr>
        <p:txBody>
          <a:bodyPr wrap="square" lIns="0" tIns="0" rIns="0" bIns="0" rtlCol="0" anchor="t">
            <a:spAutoFit/>
          </a:bodyPr>
          <a:lstStyle/>
          <a:p>
            <a:pPr algn="ctr">
              <a:lnSpc>
                <a:spcPts val="10000"/>
              </a:lnSpc>
            </a:pPr>
            <a:r>
              <a:rPr lang="en-US" sz="9200">
                <a:solidFill>
                  <a:srgbClr val="156082"/>
                </a:solidFill>
                <a:latin typeface="More Sugar"/>
                <a:ea typeface="More Sugar"/>
                <a:cs typeface="More Sugar"/>
                <a:sym typeface="More Sugar"/>
              </a:rPr>
              <a:t>have fun!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CA"/>
          </a:p>
        </p:txBody>
      </p:sp>
      <p:grpSp>
        <p:nvGrpSpPr>
          <p:cNvPr id="3" name="Group 3"/>
          <p:cNvGrpSpPr/>
          <p:nvPr/>
        </p:nvGrpSpPr>
        <p:grpSpPr>
          <a:xfrm>
            <a:off x="663426" y="761162"/>
            <a:ext cx="15773400" cy="1988345"/>
            <a:chOff x="0" y="0"/>
            <a:chExt cx="21031200" cy="2651126"/>
          </a:xfrm>
        </p:grpSpPr>
        <p:sp>
          <p:nvSpPr>
            <p:cNvPr id="4" name="Freeform 4"/>
            <p:cNvSpPr/>
            <p:nvPr/>
          </p:nvSpPr>
          <p:spPr>
            <a:xfrm>
              <a:off x="0" y="0"/>
              <a:ext cx="21031200" cy="2651126"/>
            </a:xfrm>
            <a:custGeom>
              <a:avLst/>
              <a:gdLst/>
              <a:ahLst/>
              <a:cxnLst/>
              <a:rect l="l" t="t" r="r" b="b"/>
              <a:pathLst>
                <a:path w="21031200" h="2651126">
                  <a:moveTo>
                    <a:pt x="0" y="0"/>
                  </a:moveTo>
                  <a:lnTo>
                    <a:pt x="21031200" y="0"/>
                  </a:lnTo>
                  <a:lnTo>
                    <a:pt x="21031200" y="2651126"/>
                  </a:lnTo>
                  <a:lnTo>
                    <a:pt x="0" y="2651126"/>
                  </a:lnTo>
                  <a:close/>
                </a:path>
              </a:pathLst>
            </a:custGeom>
            <a:solidFill>
              <a:srgbClr val="000000">
                <a:alpha val="0"/>
              </a:srgbClr>
            </a:solidFill>
          </p:spPr>
          <p:txBody>
            <a:bodyPr/>
            <a:lstStyle/>
            <a:p>
              <a:endParaRPr lang="en-CA"/>
            </a:p>
          </p:txBody>
        </p:sp>
        <p:sp>
          <p:nvSpPr>
            <p:cNvPr id="5" name="TextBox 5"/>
            <p:cNvSpPr txBox="1"/>
            <p:nvPr/>
          </p:nvSpPr>
          <p:spPr>
            <a:xfrm>
              <a:off x="0" y="-57150"/>
              <a:ext cx="21031200" cy="2708276"/>
            </a:xfrm>
            <a:prstGeom prst="rect">
              <a:avLst/>
            </a:prstGeom>
          </p:spPr>
          <p:txBody>
            <a:bodyPr lIns="0" tIns="0" rIns="0" bIns="0" rtlCol="0" anchor="ctr"/>
            <a:lstStyle/>
            <a:p>
              <a:pPr algn="l">
                <a:lnSpc>
                  <a:spcPts val="7128"/>
                </a:lnSpc>
              </a:pPr>
              <a:r>
                <a:rPr lang="en-US" sz="6600" b="1">
                  <a:solidFill>
                    <a:srgbClr val="A839BF"/>
                  </a:solidFill>
                  <a:latin typeface="Arial Bold"/>
                  <a:ea typeface="Arial Bold"/>
                  <a:cs typeface="Arial Bold"/>
                  <a:sym typeface="Arial Bold"/>
                </a:rPr>
                <a:t>What’s in it for me?</a:t>
              </a:r>
              <a:r>
                <a:rPr lang="en-US" sz="6600" b="1">
                  <a:solidFill>
                    <a:srgbClr val="000000"/>
                  </a:solidFill>
                  <a:latin typeface="Arial Bold"/>
                  <a:ea typeface="Arial Bold"/>
                  <a:cs typeface="Arial Bold"/>
                  <a:sym typeface="Arial Bold"/>
                </a:rPr>
                <a:t> </a:t>
              </a:r>
            </a:p>
          </p:txBody>
        </p:sp>
      </p:grpSp>
      <p:sp>
        <p:nvSpPr>
          <p:cNvPr id="6" name="Freeform 6"/>
          <p:cNvSpPr/>
          <p:nvPr/>
        </p:nvSpPr>
        <p:spPr>
          <a:xfrm>
            <a:off x="663426" y="2669886"/>
            <a:ext cx="7533124" cy="3751435"/>
          </a:xfrm>
          <a:custGeom>
            <a:avLst/>
            <a:gdLst/>
            <a:ahLst/>
            <a:cxnLst/>
            <a:rect l="l" t="t" r="r" b="b"/>
            <a:pathLst>
              <a:path w="7533124" h="3751435">
                <a:moveTo>
                  <a:pt x="0" y="0"/>
                </a:moveTo>
                <a:lnTo>
                  <a:pt x="7533125" y="0"/>
                </a:lnTo>
                <a:lnTo>
                  <a:pt x="7533125" y="3751436"/>
                </a:lnTo>
                <a:lnTo>
                  <a:pt x="0" y="37514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7" name="Freeform 7"/>
          <p:cNvSpPr/>
          <p:nvPr/>
        </p:nvSpPr>
        <p:spPr>
          <a:xfrm>
            <a:off x="7776246" y="4882285"/>
            <a:ext cx="7533124" cy="3751435"/>
          </a:xfrm>
          <a:custGeom>
            <a:avLst/>
            <a:gdLst/>
            <a:ahLst/>
            <a:cxnLst/>
            <a:rect l="l" t="t" r="r" b="b"/>
            <a:pathLst>
              <a:path w="7533124" h="3751435">
                <a:moveTo>
                  <a:pt x="0" y="0"/>
                </a:moveTo>
                <a:lnTo>
                  <a:pt x="7533124" y="0"/>
                </a:lnTo>
                <a:lnTo>
                  <a:pt x="7533124" y="3751436"/>
                </a:lnTo>
                <a:lnTo>
                  <a:pt x="0" y="37514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8" name="Freeform 8"/>
          <p:cNvSpPr/>
          <p:nvPr/>
        </p:nvSpPr>
        <p:spPr>
          <a:xfrm>
            <a:off x="10044320" y="1411950"/>
            <a:ext cx="7533124" cy="3751435"/>
          </a:xfrm>
          <a:custGeom>
            <a:avLst/>
            <a:gdLst/>
            <a:ahLst/>
            <a:cxnLst/>
            <a:rect l="l" t="t" r="r" b="b"/>
            <a:pathLst>
              <a:path w="7533124" h="3751435">
                <a:moveTo>
                  <a:pt x="0" y="0"/>
                </a:moveTo>
                <a:lnTo>
                  <a:pt x="7533124" y="0"/>
                </a:lnTo>
                <a:lnTo>
                  <a:pt x="7533124" y="3751435"/>
                </a:lnTo>
                <a:lnTo>
                  <a:pt x="0" y="37514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9" name="TextBox 9"/>
          <p:cNvSpPr txBox="1"/>
          <p:nvPr/>
        </p:nvSpPr>
        <p:spPr>
          <a:xfrm>
            <a:off x="997480" y="2616157"/>
            <a:ext cx="6865016" cy="3287395"/>
          </a:xfrm>
          <a:prstGeom prst="rect">
            <a:avLst/>
          </a:prstGeom>
        </p:spPr>
        <p:txBody>
          <a:bodyPr lIns="0" tIns="0" rIns="0" bIns="0" rtlCol="0" anchor="t">
            <a:spAutoFit/>
          </a:bodyPr>
          <a:lstStyle/>
          <a:p>
            <a:pPr algn="l">
              <a:lnSpc>
                <a:spcPts val="4759"/>
              </a:lnSpc>
            </a:pPr>
            <a:r>
              <a:rPr lang="en-US" sz="3399" b="1">
                <a:solidFill>
                  <a:srgbClr val="000000"/>
                </a:solidFill>
                <a:latin typeface="Arial Bold"/>
                <a:ea typeface="Arial Bold"/>
                <a:cs typeface="Arial Bold"/>
                <a:sym typeface="Arial Bold"/>
              </a:rPr>
              <a:t>you’ll learn how to:</a:t>
            </a:r>
          </a:p>
          <a:p>
            <a:pPr marL="539754" lvl="1" indent="-269877" algn="l">
              <a:lnSpc>
                <a:spcPts val="3500"/>
              </a:lnSpc>
              <a:buFont typeface="Arial"/>
              <a:buChar char="•"/>
            </a:pPr>
            <a:r>
              <a:rPr lang="en-US" sz="2500">
                <a:solidFill>
                  <a:srgbClr val="000000"/>
                </a:solidFill>
                <a:latin typeface="Arial"/>
                <a:ea typeface="Arial"/>
                <a:cs typeface="Arial"/>
                <a:sym typeface="Arial"/>
              </a:rPr>
              <a:t>talk about mental health and substance use health</a:t>
            </a:r>
          </a:p>
          <a:p>
            <a:pPr marL="539754" lvl="1" indent="-269877" algn="l">
              <a:lnSpc>
                <a:spcPts val="3500"/>
              </a:lnSpc>
              <a:buFont typeface="Arial"/>
              <a:buChar char="•"/>
            </a:pPr>
            <a:r>
              <a:rPr lang="en-US" sz="2500">
                <a:solidFill>
                  <a:srgbClr val="000000"/>
                </a:solidFill>
                <a:latin typeface="Arial"/>
                <a:ea typeface="Arial"/>
                <a:cs typeface="Arial"/>
                <a:sym typeface="Arial"/>
              </a:rPr>
              <a:t>promote mental health and substance use health</a:t>
            </a:r>
          </a:p>
          <a:p>
            <a:pPr marL="539754" lvl="1" indent="-269877" algn="l">
              <a:lnSpc>
                <a:spcPts val="3500"/>
              </a:lnSpc>
              <a:buFont typeface="Arial"/>
              <a:buChar char="•"/>
            </a:pPr>
            <a:r>
              <a:rPr lang="en-US" sz="2500">
                <a:solidFill>
                  <a:srgbClr val="000000"/>
                </a:solidFill>
                <a:latin typeface="Arial"/>
                <a:ea typeface="Arial"/>
                <a:cs typeface="Arial"/>
                <a:sym typeface="Arial"/>
              </a:rPr>
              <a:t>build resilience and coping skills</a:t>
            </a:r>
          </a:p>
          <a:p>
            <a:pPr marL="539754" lvl="1" indent="-269877" algn="l">
              <a:lnSpc>
                <a:spcPts val="3500"/>
              </a:lnSpc>
              <a:buFont typeface="Arial"/>
              <a:buChar char="•"/>
            </a:pPr>
            <a:r>
              <a:rPr lang="en-US" sz="2500">
                <a:solidFill>
                  <a:srgbClr val="000000"/>
                </a:solidFill>
                <a:latin typeface="Arial"/>
                <a:ea typeface="Arial"/>
                <a:cs typeface="Arial"/>
                <a:sym typeface="Arial"/>
              </a:rPr>
              <a:t>connect with supports in your community</a:t>
            </a:r>
          </a:p>
        </p:txBody>
      </p:sp>
      <p:sp>
        <p:nvSpPr>
          <p:cNvPr id="10" name="TextBox 10"/>
          <p:cNvSpPr txBox="1"/>
          <p:nvPr/>
        </p:nvSpPr>
        <p:spPr>
          <a:xfrm>
            <a:off x="10712428" y="2134509"/>
            <a:ext cx="6865016" cy="2411095"/>
          </a:xfrm>
          <a:prstGeom prst="rect">
            <a:avLst/>
          </a:prstGeom>
        </p:spPr>
        <p:txBody>
          <a:bodyPr lIns="0" tIns="0" rIns="0" bIns="0" rtlCol="0" anchor="t">
            <a:spAutoFit/>
          </a:bodyPr>
          <a:lstStyle/>
          <a:p>
            <a:pPr algn="l">
              <a:lnSpc>
                <a:spcPts val="4759"/>
              </a:lnSpc>
            </a:pPr>
            <a:r>
              <a:rPr lang="en-US" sz="3399" b="1">
                <a:solidFill>
                  <a:srgbClr val="000000"/>
                </a:solidFill>
                <a:latin typeface="Arial Bold"/>
                <a:ea typeface="Arial Bold"/>
                <a:cs typeface="Arial Bold"/>
                <a:sym typeface="Arial Bold"/>
              </a:rPr>
              <a:t>you’ll gain skills in:</a:t>
            </a:r>
          </a:p>
          <a:p>
            <a:pPr marL="539754" lvl="1" indent="-269877" algn="l">
              <a:lnSpc>
                <a:spcPts val="3500"/>
              </a:lnSpc>
              <a:buFont typeface="Arial"/>
              <a:buChar char="•"/>
            </a:pPr>
            <a:r>
              <a:rPr lang="en-US" sz="2500">
                <a:solidFill>
                  <a:srgbClr val="000000"/>
                </a:solidFill>
                <a:latin typeface="Arial"/>
                <a:ea typeface="Arial"/>
                <a:cs typeface="Arial"/>
                <a:sym typeface="Arial"/>
              </a:rPr>
              <a:t>public speaking</a:t>
            </a:r>
          </a:p>
          <a:p>
            <a:pPr marL="539754" lvl="1" indent="-269877" algn="l">
              <a:lnSpc>
                <a:spcPts val="3500"/>
              </a:lnSpc>
              <a:buFont typeface="Arial"/>
              <a:buChar char="•"/>
            </a:pPr>
            <a:r>
              <a:rPr lang="en-US" sz="2500">
                <a:solidFill>
                  <a:srgbClr val="000000"/>
                </a:solidFill>
                <a:latin typeface="Arial"/>
                <a:ea typeface="Arial"/>
                <a:cs typeface="Arial"/>
                <a:sym typeface="Arial"/>
              </a:rPr>
              <a:t>communication</a:t>
            </a:r>
          </a:p>
          <a:p>
            <a:pPr marL="539754" lvl="1" indent="-269877" algn="l">
              <a:lnSpc>
                <a:spcPts val="3500"/>
              </a:lnSpc>
              <a:buFont typeface="Arial"/>
              <a:buChar char="•"/>
            </a:pPr>
            <a:r>
              <a:rPr lang="en-US" sz="2500">
                <a:solidFill>
                  <a:srgbClr val="000000"/>
                </a:solidFill>
                <a:latin typeface="Arial"/>
                <a:ea typeface="Arial"/>
                <a:cs typeface="Arial"/>
                <a:sym typeface="Arial"/>
              </a:rPr>
              <a:t>leadership</a:t>
            </a:r>
          </a:p>
          <a:p>
            <a:pPr marL="539754" lvl="1" indent="-269877" algn="l">
              <a:lnSpc>
                <a:spcPts val="3500"/>
              </a:lnSpc>
              <a:buFont typeface="Arial"/>
              <a:buChar char="•"/>
            </a:pPr>
            <a:r>
              <a:rPr lang="en-US" sz="2500">
                <a:solidFill>
                  <a:srgbClr val="000000"/>
                </a:solidFill>
                <a:latin typeface="Arial"/>
                <a:ea typeface="Arial"/>
                <a:cs typeface="Arial"/>
                <a:sym typeface="Arial"/>
              </a:rPr>
              <a:t>advocacy</a:t>
            </a:r>
          </a:p>
        </p:txBody>
      </p:sp>
      <p:sp>
        <p:nvSpPr>
          <p:cNvPr id="11" name="TextBox 11"/>
          <p:cNvSpPr txBox="1"/>
          <p:nvPr/>
        </p:nvSpPr>
        <p:spPr>
          <a:xfrm>
            <a:off x="8196551" y="5704856"/>
            <a:ext cx="6865016" cy="1972945"/>
          </a:xfrm>
          <a:prstGeom prst="rect">
            <a:avLst/>
          </a:prstGeom>
        </p:spPr>
        <p:txBody>
          <a:bodyPr lIns="0" tIns="0" rIns="0" bIns="0" rtlCol="0" anchor="t">
            <a:spAutoFit/>
          </a:bodyPr>
          <a:lstStyle/>
          <a:p>
            <a:pPr algn="l">
              <a:lnSpc>
                <a:spcPts val="4759"/>
              </a:lnSpc>
            </a:pPr>
            <a:r>
              <a:rPr lang="en-US" sz="3399" b="1">
                <a:solidFill>
                  <a:srgbClr val="FFFFFF"/>
                </a:solidFill>
                <a:latin typeface="Arial Bold"/>
                <a:ea typeface="Arial Bold"/>
                <a:cs typeface="Arial Bold"/>
                <a:sym typeface="Arial Bold"/>
              </a:rPr>
              <a:t>you’ll get to:</a:t>
            </a:r>
          </a:p>
          <a:p>
            <a:pPr marL="539754" lvl="1" indent="-269877" algn="l">
              <a:lnSpc>
                <a:spcPts val="3500"/>
              </a:lnSpc>
              <a:buFont typeface="Arial"/>
              <a:buChar char="•"/>
            </a:pPr>
            <a:r>
              <a:rPr lang="en-US" sz="2500">
                <a:solidFill>
                  <a:srgbClr val="FFFFFF"/>
                </a:solidFill>
                <a:latin typeface="Arial"/>
                <a:ea typeface="Arial"/>
                <a:cs typeface="Arial"/>
                <a:sym typeface="Arial"/>
              </a:rPr>
              <a:t>meet new people</a:t>
            </a:r>
          </a:p>
          <a:p>
            <a:pPr marL="539754" lvl="1" indent="-269877" algn="l">
              <a:lnSpc>
                <a:spcPts val="3500"/>
              </a:lnSpc>
              <a:buFont typeface="Arial"/>
              <a:buChar char="•"/>
            </a:pPr>
            <a:r>
              <a:rPr lang="en-US" sz="2500">
                <a:solidFill>
                  <a:srgbClr val="FFFFFF"/>
                </a:solidFill>
                <a:latin typeface="Arial"/>
                <a:ea typeface="Arial"/>
                <a:cs typeface="Arial"/>
                <a:sym typeface="Arial"/>
              </a:rPr>
              <a:t>plan and lead events and activities</a:t>
            </a:r>
          </a:p>
          <a:p>
            <a:pPr marL="539754" lvl="1" indent="-269877" algn="l">
              <a:lnSpc>
                <a:spcPts val="3500"/>
              </a:lnSpc>
              <a:buFont typeface="Arial"/>
              <a:buChar char="•"/>
            </a:pPr>
            <a:r>
              <a:rPr lang="en-US" sz="2500">
                <a:solidFill>
                  <a:srgbClr val="FFFFFF"/>
                </a:solidFill>
                <a:latin typeface="Arial"/>
                <a:ea typeface="Arial"/>
                <a:cs typeface="Arial"/>
                <a:sym typeface="Arial"/>
              </a:rPr>
              <a:t>promote wellness in your community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5757">
                <a:alpha val="100000"/>
              </a:srgbClr>
            </a:gs>
            <a:gs pos="100000">
              <a:srgbClr val="8C52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644868" y="603363"/>
            <a:ext cx="15773400" cy="1988345"/>
            <a:chOff x="0" y="0"/>
            <a:chExt cx="21031200" cy="2651126"/>
          </a:xfrm>
        </p:grpSpPr>
        <p:sp>
          <p:nvSpPr>
            <p:cNvPr id="3" name="Freeform 3"/>
            <p:cNvSpPr/>
            <p:nvPr/>
          </p:nvSpPr>
          <p:spPr>
            <a:xfrm>
              <a:off x="0" y="0"/>
              <a:ext cx="21031200" cy="2651126"/>
            </a:xfrm>
            <a:custGeom>
              <a:avLst/>
              <a:gdLst/>
              <a:ahLst/>
              <a:cxnLst/>
              <a:rect l="l" t="t" r="r" b="b"/>
              <a:pathLst>
                <a:path w="21031200" h="2651126">
                  <a:moveTo>
                    <a:pt x="0" y="0"/>
                  </a:moveTo>
                  <a:lnTo>
                    <a:pt x="21031200" y="0"/>
                  </a:lnTo>
                  <a:lnTo>
                    <a:pt x="21031200" y="2651126"/>
                  </a:lnTo>
                  <a:lnTo>
                    <a:pt x="0" y="2651126"/>
                  </a:lnTo>
                  <a:close/>
                </a:path>
              </a:pathLst>
            </a:custGeom>
            <a:solidFill>
              <a:srgbClr val="042433">
                <a:alpha val="0"/>
              </a:srgbClr>
            </a:solidFill>
          </p:spPr>
          <p:txBody>
            <a:bodyPr/>
            <a:lstStyle/>
            <a:p>
              <a:endParaRPr lang="en-CA"/>
            </a:p>
          </p:txBody>
        </p:sp>
        <p:sp>
          <p:nvSpPr>
            <p:cNvPr id="4" name="TextBox 4"/>
            <p:cNvSpPr txBox="1"/>
            <p:nvPr/>
          </p:nvSpPr>
          <p:spPr>
            <a:xfrm>
              <a:off x="0" y="-57150"/>
              <a:ext cx="21031200" cy="2708276"/>
            </a:xfrm>
            <a:prstGeom prst="rect">
              <a:avLst/>
            </a:prstGeom>
          </p:spPr>
          <p:txBody>
            <a:bodyPr lIns="0" tIns="0" rIns="0" bIns="0" rtlCol="0" anchor="ctr"/>
            <a:lstStyle/>
            <a:p>
              <a:pPr algn="l">
                <a:lnSpc>
                  <a:spcPts val="7128"/>
                </a:lnSpc>
              </a:pPr>
              <a:r>
                <a:rPr lang="en-US" sz="6600" b="1">
                  <a:solidFill>
                    <a:srgbClr val="191932"/>
                  </a:solidFill>
                  <a:latin typeface="Arial Bold"/>
                  <a:ea typeface="Arial Bold"/>
                  <a:cs typeface="Arial Bold"/>
                  <a:sym typeface="Arial Bold"/>
                </a:rPr>
                <a:t>What is Mental Health?</a:t>
              </a:r>
            </a:p>
            <a:p>
              <a:pPr algn="l">
                <a:lnSpc>
                  <a:spcPts val="3240"/>
                </a:lnSpc>
              </a:pPr>
              <a:r>
                <a:rPr lang="en-US" sz="3000">
                  <a:solidFill>
                    <a:srgbClr val="FFFFFF"/>
                  </a:solidFill>
                  <a:latin typeface="Arial"/>
                  <a:ea typeface="Arial"/>
                  <a:cs typeface="Arial"/>
                  <a:sym typeface="Arial"/>
                </a:rPr>
                <a:t>Video</a:t>
              </a:r>
            </a:p>
          </p:txBody>
        </p:sp>
      </p:grpSp>
      <p:grpSp>
        <p:nvGrpSpPr>
          <p:cNvPr id="5" name="Group 5"/>
          <p:cNvGrpSpPr/>
          <p:nvPr/>
        </p:nvGrpSpPr>
        <p:grpSpPr>
          <a:xfrm>
            <a:off x="13944600" y="9410701"/>
            <a:ext cx="4200935" cy="689738"/>
            <a:chOff x="0" y="0"/>
            <a:chExt cx="7086401" cy="1095943"/>
          </a:xfrm>
        </p:grpSpPr>
        <p:grpSp>
          <p:nvGrpSpPr>
            <p:cNvPr id="6" name="Group 6"/>
            <p:cNvGrpSpPr/>
            <p:nvPr/>
          </p:nvGrpSpPr>
          <p:grpSpPr>
            <a:xfrm>
              <a:off x="0" y="0"/>
              <a:ext cx="7086401" cy="1095943"/>
              <a:chOff x="0" y="0"/>
              <a:chExt cx="1399783" cy="216483"/>
            </a:xfrm>
          </p:grpSpPr>
          <p:sp>
            <p:nvSpPr>
              <p:cNvPr id="7" name="Freeform 7"/>
              <p:cNvSpPr/>
              <p:nvPr/>
            </p:nvSpPr>
            <p:spPr>
              <a:xfrm>
                <a:off x="0" y="0"/>
                <a:ext cx="1399783" cy="216483"/>
              </a:xfrm>
              <a:custGeom>
                <a:avLst/>
                <a:gdLst/>
                <a:ahLst/>
                <a:cxnLst/>
                <a:rect l="l" t="t" r="r" b="b"/>
                <a:pathLst>
                  <a:path w="1399783" h="216483">
                    <a:moveTo>
                      <a:pt x="74290" y="0"/>
                    </a:moveTo>
                    <a:lnTo>
                      <a:pt x="1325493" y="0"/>
                    </a:lnTo>
                    <a:cubicBezTo>
                      <a:pt x="1366522" y="0"/>
                      <a:pt x="1399783" y="33261"/>
                      <a:pt x="1399783" y="74290"/>
                    </a:cubicBezTo>
                    <a:lnTo>
                      <a:pt x="1399783" y="142192"/>
                    </a:lnTo>
                    <a:cubicBezTo>
                      <a:pt x="1399783" y="183222"/>
                      <a:pt x="1366522" y="216483"/>
                      <a:pt x="1325493" y="216483"/>
                    </a:cubicBezTo>
                    <a:lnTo>
                      <a:pt x="74290" y="216483"/>
                    </a:lnTo>
                    <a:cubicBezTo>
                      <a:pt x="33261" y="216483"/>
                      <a:pt x="0" y="183222"/>
                      <a:pt x="0" y="142192"/>
                    </a:cubicBezTo>
                    <a:lnTo>
                      <a:pt x="0" y="74290"/>
                    </a:lnTo>
                    <a:cubicBezTo>
                      <a:pt x="0" y="33261"/>
                      <a:pt x="33261" y="0"/>
                      <a:pt x="74290" y="0"/>
                    </a:cubicBezTo>
                    <a:close/>
                  </a:path>
                </a:pathLst>
              </a:custGeom>
              <a:solidFill>
                <a:srgbClr val="FFFFFF"/>
              </a:solidFill>
            </p:spPr>
            <p:txBody>
              <a:bodyPr/>
              <a:lstStyle/>
              <a:p>
                <a:endParaRPr lang="en-CA"/>
              </a:p>
            </p:txBody>
          </p:sp>
          <p:sp>
            <p:nvSpPr>
              <p:cNvPr id="8" name="TextBox 8"/>
              <p:cNvSpPr txBox="1"/>
              <p:nvPr/>
            </p:nvSpPr>
            <p:spPr>
              <a:xfrm>
                <a:off x="0" y="-104775"/>
                <a:ext cx="1399783" cy="321258"/>
              </a:xfrm>
              <a:prstGeom prst="rect">
                <a:avLst/>
              </a:prstGeom>
            </p:spPr>
            <p:txBody>
              <a:bodyPr lIns="50800" tIns="50800" rIns="50800" bIns="50800" rtlCol="0" anchor="ctr"/>
              <a:lstStyle/>
              <a:p>
                <a:pPr algn="ctr">
                  <a:lnSpc>
                    <a:spcPts val="3500"/>
                  </a:lnSpc>
                </a:pPr>
                <a:endParaRPr/>
              </a:p>
            </p:txBody>
          </p:sp>
        </p:grpSp>
        <p:sp>
          <p:nvSpPr>
            <p:cNvPr id="9" name="Freeform 9"/>
            <p:cNvSpPr/>
            <p:nvPr/>
          </p:nvSpPr>
          <p:spPr>
            <a:xfrm>
              <a:off x="433279" y="142530"/>
              <a:ext cx="6377718" cy="810882"/>
            </a:xfrm>
            <a:custGeom>
              <a:avLst/>
              <a:gdLst/>
              <a:ahLst/>
              <a:cxnLst/>
              <a:rect l="l" t="t" r="r" b="b"/>
              <a:pathLst>
                <a:path w="6377718" h="810882">
                  <a:moveTo>
                    <a:pt x="0" y="0"/>
                  </a:moveTo>
                  <a:lnTo>
                    <a:pt x="6377718" y="0"/>
                  </a:lnTo>
                  <a:lnTo>
                    <a:pt x="6377718" y="810882"/>
                  </a:lnTo>
                  <a:lnTo>
                    <a:pt x="0" y="810882"/>
                  </a:lnTo>
                  <a:lnTo>
                    <a:pt x="0" y="0"/>
                  </a:lnTo>
                  <a:close/>
                </a:path>
              </a:pathLst>
            </a:custGeom>
            <a:blipFill>
              <a:blip r:embed="rId4">
                <a:extLst>
                  <a:ext uri="{96DAC541-7B7A-43D3-8B79-37D633B846F1}">
                    <asvg:svgBlip xmlns:asvg="http://schemas.microsoft.com/office/drawing/2016/SVG/main" r:embed="rId5"/>
                  </a:ext>
                </a:extLst>
              </a:blip>
              <a:stretch>
                <a:fillRect t="-818" b="-818"/>
              </a:stretch>
            </a:blipFill>
          </p:spPr>
          <p:txBody>
            <a:bodyPr/>
            <a:lstStyle/>
            <a:p>
              <a:endParaRPr lang="en-CA"/>
            </a:p>
          </p:txBody>
        </p:sp>
      </p:grpSp>
      <p:pic>
        <p:nvPicPr>
          <p:cNvPr id="10" name="Online Media 9" title="Promoting Mental Health Finding a Shared Language">
            <a:hlinkClick r:id="" action="ppaction://media"/>
            <a:extLst>
              <a:ext uri="{FF2B5EF4-FFF2-40B4-BE49-F238E27FC236}">
                <a16:creationId xmlns:a16="http://schemas.microsoft.com/office/drawing/2014/main" id="{D23E9B36-B7E1-AC29-97C6-4F6EFF4D945B}"/>
              </a:ext>
            </a:extLst>
          </p:cNvPr>
          <p:cNvPicPr>
            <a:picLocks noRot="1" noChangeAspect="1"/>
          </p:cNvPicPr>
          <p:nvPr>
            <a:videoFile r:link="rId1"/>
          </p:nvPr>
        </p:nvPicPr>
        <p:blipFill>
          <a:blip r:embed="rId6"/>
          <a:stretch>
            <a:fillRect/>
          </a:stretch>
        </p:blipFill>
        <p:spPr>
          <a:xfrm>
            <a:off x="3306523" y="2247900"/>
            <a:ext cx="11674954" cy="65963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CA"/>
          </a:p>
        </p:txBody>
      </p:sp>
      <p:grpSp>
        <p:nvGrpSpPr>
          <p:cNvPr id="3" name="Group 3"/>
          <p:cNvGrpSpPr/>
          <p:nvPr/>
        </p:nvGrpSpPr>
        <p:grpSpPr>
          <a:xfrm>
            <a:off x="2477213" y="2591304"/>
            <a:ext cx="3653934" cy="1534912"/>
            <a:chOff x="0" y="0"/>
            <a:chExt cx="812800" cy="341434"/>
          </a:xfrm>
        </p:grpSpPr>
        <p:sp>
          <p:nvSpPr>
            <p:cNvPr id="4" name="Freeform 4"/>
            <p:cNvSpPr/>
            <p:nvPr/>
          </p:nvSpPr>
          <p:spPr>
            <a:xfrm>
              <a:off x="0" y="0"/>
              <a:ext cx="812800" cy="341434"/>
            </a:xfrm>
            <a:custGeom>
              <a:avLst/>
              <a:gdLst/>
              <a:ahLst/>
              <a:cxnLst/>
              <a:rect l="l" t="t" r="r" b="b"/>
              <a:pathLst>
                <a:path w="812800" h="341434">
                  <a:moveTo>
                    <a:pt x="127000" y="0"/>
                  </a:moveTo>
                  <a:lnTo>
                    <a:pt x="685800" y="0"/>
                  </a:lnTo>
                  <a:cubicBezTo>
                    <a:pt x="755940" y="0"/>
                    <a:pt x="812800" y="56860"/>
                    <a:pt x="812800" y="127000"/>
                  </a:cubicBezTo>
                  <a:lnTo>
                    <a:pt x="812800" y="214434"/>
                  </a:lnTo>
                  <a:cubicBezTo>
                    <a:pt x="812800" y="248116"/>
                    <a:pt x="799420" y="280419"/>
                    <a:pt x="775603" y="304236"/>
                  </a:cubicBezTo>
                  <a:cubicBezTo>
                    <a:pt x="751785" y="328053"/>
                    <a:pt x="719482" y="341434"/>
                    <a:pt x="685800" y="341434"/>
                  </a:cubicBezTo>
                  <a:lnTo>
                    <a:pt x="127000" y="341434"/>
                  </a:lnTo>
                  <a:cubicBezTo>
                    <a:pt x="56860" y="341434"/>
                    <a:pt x="0" y="284574"/>
                    <a:pt x="0" y="214434"/>
                  </a:cubicBezTo>
                  <a:lnTo>
                    <a:pt x="0" y="127000"/>
                  </a:lnTo>
                  <a:cubicBezTo>
                    <a:pt x="0" y="56860"/>
                    <a:pt x="56860" y="0"/>
                    <a:pt x="127000" y="0"/>
                  </a:cubicBezTo>
                  <a:close/>
                </a:path>
              </a:pathLst>
            </a:custGeom>
            <a:solidFill>
              <a:srgbClr val="A839BF"/>
            </a:solidFill>
          </p:spPr>
          <p:txBody>
            <a:bodyPr/>
            <a:lstStyle/>
            <a:p>
              <a:endParaRPr lang="en-CA"/>
            </a:p>
          </p:txBody>
        </p:sp>
        <p:sp>
          <p:nvSpPr>
            <p:cNvPr id="5" name="TextBox 5"/>
            <p:cNvSpPr txBox="1"/>
            <p:nvPr/>
          </p:nvSpPr>
          <p:spPr>
            <a:xfrm>
              <a:off x="0" y="-104775"/>
              <a:ext cx="812800" cy="446209"/>
            </a:xfrm>
            <a:prstGeom prst="rect">
              <a:avLst/>
            </a:prstGeom>
          </p:spPr>
          <p:txBody>
            <a:bodyPr lIns="50800" tIns="50800" rIns="50800" bIns="50800" rtlCol="0" anchor="ctr"/>
            <a:lstStyle/>
            <a:p>
              <a:pPr algn="ctr">
                <a:lnSpc>
                  <a:spcPts val="3500"/>
                </a:lnSpc>
              </a:pPr>
              <a:endParaRPr/>
            </a:p>
          </p:txBody>
        </p:sp>
      </p:grpSp>
      <p:grpSp>
        <p:nvGrpSpPr>
          <p:cNvPr id="6" name="Group 6"/>
          <p:cNvGrpSpPr/>
          <p:nvPr/>
        </p:nvGrpSpPr>
        <p:grpSpPr>
          <a:xfrm>
            <a:off x="11534145" y="1980810"/>
            <a:ext cx="3653934" cy="1534912"/>
            <a:chOff x="0" y="0"/>
            <a:chExt cx="812800" cy="341434"/>
          </a:xfrm>
        </p:grpSpPr>
        <p:sp>
          <p:nvSpPr>
            <p:cNvPr id="7" name="Freeform 7"/>
            <p:cNvSpPr/>
            <p:nvPr/>
          </p:nvSpPr>
          <p:spPr>
            <a:xfrm>
              <a:off x="0" y="0"/>
              <a:ext cx="812800" cy="341434"/>
            </a:xfrm>
            <a:custGeom>
              <a:avLst/>
              <a:gdLst/>
              <a:ahLst/>
              <a:cxnLst/>
              <a:rect l="l" t="t" r="r" b="b"/>
              <a:pathLst>
                <a:path w="812800" h="341434">
                  <a:moveTo>
                    <a:pt x="127000" y="0"/>
                  </a:moveTo>
                  <a:lnTo>
                    <a:pt x="685800" y="0"/>
                  </a:lnTo>
                  <a:cubicBezTo>
                    <a:pt x="755940" y="0"/>
                    <a:pt x="812800" y="56860"/>
                    <a:pt x="812800" y="127000"/>
                  </a:cubicBezTo>
                  <a:lnTo>
                    <a:pt x="812800" y="214434"/>
                  </a:lnTo>
                  <a:cubicBezTo>
                    <a:pt x="812800" y="248116"/>
                    <a:pt x="799420" y="280419"/>
                    <a:pt x="775603" y="304236"/>
                  </a:cubicBezTo>
                  <a:cubicBezTo>
                    <a:pt x="751785" y="328053"/>
                    <a:pt x="719482" y="341434"/>
                    <a:pt x="685800" y="341434"/>
                  </a:cubicBezTo>
                  <a:lnTo>
                    <a:pt x="127000" y="341434"/>
                  </a:lnTo>
                  <a:cubicBezTo>
                    <a:pt x="56860" y="341434"/>
                    <a:pt x="0" y="284574"/>
                    <a:pt x="0" y="214434"/>
                  </a:cubicBezTo>
                  <a:lnTo>
                    <a:pt x="0" y="127000"/>
                  </a:lnTo>
                  <a:cubicBezTo>
                    <a:pt x="0" y="56860"/>
                    <a:pt x="56860" y="0"/>
                    <a:pt x="127000" y="0"/>
                  </a:cubicBezTo>
                  <a:close/>
                </a:path>
              </a:pathLst>
            </a:custGeom>
            <a:solidFill>
              <a:srgbClr val="A839BF"/>
            </a:solidFill>
          </p:spPr>
          <p:txBody>
            <a:bodyPr/>
            <a:lstStyle/>
            <a:p>
              <a:endParaRPr lang="en-CA"/>
            </a:p>
          </p:txBody>
        </p:sp>
        <p:sp>
          <p:nvSpPr>
            <p:cNvPr id="8" name="TextBox 8"/>
            <p:cNvSpPr txBox="1"/>
            <p:nvPr/>
          </p:nvSpPr>
          <p:spPr>
            <a:xfrm>
              <a:off x="0" y="-104775"/>
              <a:ext cx="812800" cy="446209"/>
            </a:xfrm>
            <a:prstGeom prst="rect">
              <a:avLst/>
            </a:prstGeom>
          </p:spPr>
          <p:txBody>
            <a:bodyPr lIns="50800" tIns="50800" rIns="50800" bIns="50800" rtlCol="0" anchor="ctr"/>
            <a:lstStyle/>
            <a:p>
              <a:pPr algn="ctr">
                <a:lnSpc>
                  <a:spcPts val="3500"/>
                </a:lnSpc>
              </a:pPr>
              <a:endParaRPr/>
            </a:p>
          </p:txBody>
        </p:sp>
      </p:grpSp>
      <p:grpSp>
        <p:nvGrpSpPr>
          <p:cNvPr id="9" name="Group 9"/>
          <p:cNvGrpSpPr/>
          <p:nvPr/>
        </p:nvGrpSpPr>
        <p:grpSpPr>
          <a:xfrm>
            <a:off x="12169067" y="6644899"/>
            <a:ext cx="3653934" cy="1534912"/>
            <a:chOff x="0" y="0"/>
            <a:chExt cx="812800" cy="341434"/>
          </a:xfrm>
        </p:grpSpPr>
        <p:sp>
          <p:nvSpPr>
            <p:cNvPr id="10" name="Freeform 10"/>
            <p:cNvSpPr/>
            <p:nvPr/>
          </p:nvSpPr>
          <p:spPr>
            <a:xfrm>
              <a:off x="0" y="0"/>
              <a:ext cx="812800" cy="341434"/>
            </a:xfrm>
            <a:custGeom>
              <a:avLst/>
              <a:gdLst/>
              <a:ahLst/>
              <a:cxnLst/>
              <a:rect l="l" t="t" r="r" b="b"/>
              <a:pathLst>
                <a:path w="812800" h="341434">
                  <a:moveTo>
                    <a:pt x="127000" y="0"/>
                  </a:moveTo>
                  <a:lnTo>
                    <a:pt x="685800" y="0"/>
                  </a:lnTo>
                  <a:cubicBezTo>
                    <a:pt x="755940" y="0"/>
                    <a:pt x="812800" y="56860"/>
                    <a:pt x="812800" y="127000"/>
                  </a:cubicBezTo>
                  <a:lnTo>
                    <a:pt x="812800" y="214434"/>
                  </a:lnTo>
                  <a:cubicBezTo>
                    <a:pt x="812800" y="248116"/>
                    <a:pt x="799420" y="280419"/>
                    <a:pt x="775603" y="304236"/>
                  </a:cubicBezTo>
                  <a:cubicBezTo>
                    <a:pt x="751785" y="328053"/>
                    <a:pt x="719482" y="341434"/>
                    <a:pt x="685800" y="341434"/>
                  </a:cubicBezTo>
                  <a:lnTo>
                    <a:pt x="127000" y="341434"/>
                  </a:lnTo>
                  <a:cubicBezTo>
                    <a:pt x="56860" y="341434"/>
                    <a:pt x="0" y="284574"/>
                    <a:pt x="0" y="214434"/>
                  </a:cubicBezTo>
                  <a:lnTo>
                    <a:pt x="0" y="127000"/>
                  </a:lnTo>
                  <a:cubicBezTo>
                    <a:pt x="0" y="56860"/>
                    <a:pt x="56860" y="0"/>
                    <a:pt x="127000" y="0"/>
                  </a:cubicBezTo>
                  <a:close/>
                </a:path>
              </a:pathLst>
            </a:custGeom>
            <a:solidFill>
              <a:srgbClr val="A839BF"/>
            </a:solidFill>
          </p:spPr>
          <p:txBody>
            <a:bodyPr/>
            <a:lstStyle/>
            <a:p>
              <a:endParaRPr lang="en-CA"/>
            </a:p>
          </p:txBody>
        </p:sp>
        <p:sp>
          <p:nvSpPr>
            <p:cNvPr id="11" name="TextBox 11"/>
            <p:cNvSpPr txBox="1"/>
            <p:nvPr/>
          </p:nvSpPr>
          <p:spPr>
            <a:xfrm>
              <a:off x="0" y="-104775"/>
              <a:ext cx="812800" cy="446209"/>
            </a:xfrm>
            <a:prstGeom prst="rect">
              <a:avLst/>
            </a:prstGeom>
          </p:spPr>
          <p:txBody>
            <a:bodyPr lIns="50800" tIns="50800" rIns="50800" bIns="50800" rtlCol="0" anchor="ctr"/>
            <a:lstStyle/>
            <a:p>
              <a:pPr algn="ctr">
                <a:lnSpc>
                  <a:spcPts val="3500"/>
                </a:lnSpc>
              </a:pPr>
              <a:endParaRPr/>
            </a:p>
          </p:txBody>
        </p:sp>
      </p:grpSp>
      <p:grpSp>
        <p:nvGrpSpPr>
          <p:cNvPr id="12" name="Group 12"/>
          <p:cNvGrpSpPr/>
          <p:nvPr/>
        </p:nvGrpSpPr>
        <p:grpSpPr>
          <a:xfrm>
            <a:off x="2616040" y="7522845"/>
            <a:ext cx="3653934" cy="1534912"/>
            <a:chOff x="0" y="0"/>
            <a:chExt cx="812800" cy="341434"/>
          </a:xfrm>
        </p:grpSpPr>
        <p:sp>
          <p:nvSpPr>
            <p:cNvPr id="13" name="Freeform 13"/>
            <p:cNvSpPr/>
            <p:nvPr/>
          </p:nvSpPr>
          <p:spPr>
            <a:xfrm>
              <a:off x="0" y="0"/>
              <a:ext cx="812800" cy="341434"/>
            </a:xfrm>
            <a:custGeom>
              <a:avLst/>
              <a:gdLst/>
              <a:ahLst/>
              <a:cxnLst/>
              <a:rect l="l" t="t" r="r" b="b"/>
              <a:pathLst>
                <a:path w="812800" h="341434">
                  <a:moveTo>
                    <a:pt x="127000" y="0"/>
                  </a:moveTo>
                  <a:lnTo>
                    <a:pt x="685800" y="0"/>
                  </a:lnTo>
                  <a:cubicBezTo>
                    <a:pt x="755940" y="0"/>
                    <a:pt x="812800" y="56860"/>
                    <a:pt x="812800" y="127000"/>
                  </a:cubicBezTo>
                  <a:lnTo>
                    <a:pt x="812800" y="214434"/>
                  </a:lnTo>
                  <a:cubicBezTo>
                    <a:pt x="812800" y="248116"/>
                    <a:pt x="799420" y="280419"/>
                    <a:pt x="775603" y="304236"/>
                  </a:cubicBezTo>
                  <a:cubicBezTo>
                    <a:pt x="751785" y="328053"/>
                    <a:pt x="719482" y="341434"/>
                    <a:pt x="685800" y="341434"/>
                  </a:cubicBezTo>
                  <a:lnTo>
                    <a:pt x="127000" y="341434"/>
                  </a:lnTo>
                  <a:cubicBezTo>
                    <a:pt x="56860" y="341434"/>
                    <a:pt x="0" y="284574"/>
                    <a:pt x="0" y="214434"/>
                  </a:cubicBezTo>
                  <a:lnTo>
                    <a:pt x="0" y="127000"/>
                  </a:lnTo>
                  <a:cubicBezTo>
                    <a:pt x="0" y="56860"/>
                    <a:pt x="56860" y="0"/>
                    <a:pt x="127000" y="0"/>
                  </a:cubicBezTo>
                  <a:close/>
                </a:path>
              </a:pathLst>
            </a:custGeom>
            <a:solidFill>
              <a:srgbClr val="A839BF"/>
            </a:solidFill>
          </p:spPr>
          <p:txBody>
            <a:bodyPr/>
            <a:lstStyle/>
            <a:p>
              <a:endParaRPr lang="en-CA"/>
            </a:p>
          </p:txBody>
        </p:sp>
        <p:sp>
          <p:nvSpPr>
            <p:cNvPr id="14" name="TextBox 14"/>
            <p:cNvSpPr txBox="1"/>
            <p:nvPr/>
          </p:nvSpPr>
          <p:spPr>
            <a:xfrm>
              <a:off x="0" y="-104775"/>
              <a:ext cx="812800" cy="446209"/>
            </a:xfrm>
            <a:prstGeom prst="rect">
              <a:avLst/>
            </a:prstGeom>
          </p:spPr>
          <p:txBody>
            <a:bodyPr lIns="50800" tIns="50800" rIns="50800" bIns="50800" rtlCol="0" anchor="ctr"/>
            <a:lstStyle/>
            <a:p>
              <a:pPr algn="ctr">
                <a:lnSpc>
                  <a:spcPts val="3500"/>
                </a:lnSpc>
              </a:pPr>
              <a:endParaRPr/>
            </a:p>
          </p:txBody>
        </p:sp>
      </p:grpSp>
      <p:sp>
        <p:nvSpPr>
          <p:cNvPr id="15" name="Freeform 15"/>
          <p:cNvSpPr/>
          <p:nvPr/>
        </p:nvSpPr>
        <p:spPr>
          <a:xfrm rot="-532688">
            <a:off x="5574427" y="3077085"/>
            <a:ext cx="6786340" cy="4821549"/>
          </a:xfrm>
          <a:custGeom>
            <a:avLst/>
            <a:gdLst/>
            <a:ahLst/>
            <a:cxnLst/>
            <a:rect l="l" t="t" r="r" b="b"/>
            <a:pathLst>
              <a:path w="6786340" h="4821549">
                <a:moveTo>
                  <a:pt x="0" y="0"/>
                </a:moveTo>
                <a:lnTo>
                  <a:pt x="6786340" y="0"/>
                </a:lnTo>
                <a:lnTo>
                  <a:pt x="6786340" y="4821549"/>
                </a:lnTo>
                <a:lnTo>
                  <a:pt x="0" y="48215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16" name="TextBox 16"/>
          <p:cNvSpPr txBox="1"/>
          <p:nvPr/>
        </p:nvSpPr>
        <p:spPr>
          <a:xfrm>
            <a:off x="1933212" y="2924796"/>
            <a:ext cx="4741938" cy="1115695"/>
          </a:xfrm>
          <a:prstGeom prst="rect">
            <a:avLst/>
          </a:prstGeom>
        </p:spPr>
        <p:txBody>
          <a:bodyPr lIns="0" tIns="0" rIns="0" bIns="0" rtlCol="0" anchor="t">
            <a:spAutoFit/>
          </a:bodyPr>
          <a:lstStyle/>
          <a:p>
            <a:pPr algn="ctr">
              <a:lnSpc>
                <a:spcPts val="4039"/>
              </a:lnSpc>
            </a:pPr>
            <a:r>
              <a:rPr lang="en-US" sz="3999">
                <a:solidFill>
                  <a:srgbClr val="FFFFFF"/>
                </a:solidFill>
                <a:latin typeface="Arial"/>
                <a:ea typeface="Arial"/>
                <a:cs typeface="Arial"/>
                <a:sym typeface="Arial"/>
              </a:rPr>
              <a:t>Severe Mental Illness</a:t>
            </a:r>
          </a:p>
        </p:txBody>
      </p:sp>
      <p:sp>
        <p:nvSpPr>
          <p:cNvPr id="17" name="TextBox 17"/>
          <p:cNvSpPr txBox="1"/>
          <p:nvPr/>
        </p:nvSpPr>
        <p:spPr>
          <a:xfrm>
            <a:off x="1030097" y="140557"/>
            <a:ext cx="16487626" cy="1747519"/>
          </a:xfrm>
          <a:prstGeom prst="rect">
            <a:avLst/>
          </a:prstGeom>
        </p:spPr>
        <p:txBody>
          <a:bodyPr lIns="0" tIns="0" rIns="0" bIns="0" rtlCol="0" anchor="t">
            <a:spAutoFit/>
          </a:bodyPr>
          <a:lstStyle/>
          <a:p>
            <a:pPr algn="ctr">
              <a:lnSpc>
                <a:spcPts val="12880"/>
              </a:lnSpc>
            </a:pPr>
            <a:r>
              <a:rPr lang="en-US" sz="9200" b="1">
                <a:solidFill>
                  <a:srgbClr val="BB4F82"/>
                </a:solidFill>
                <a:latin typeface="Arial Bold"/>
                <a:ea typeface="Arial Bold"/>
                <a:cs typeface="Arial Bold"/>
                <a:sym typeface="Arial Bold"/>
              </a:rPr>
              <a:t>The Mental Health Continuum</a:t>
            </a:r>
          </a:p>
        </p:txBody>
      </p:sp>
      <p:sp>
        <p:nvSpPr>
          <p:cNvPr id="18" name="TextBox 18"/>
          <p:cNvSpPr txBox="1"/>
          <p:nvPr/>
        </p:nvSpPr>
        <p:spPr>
          <a:xfrm>
            <a:off x="11752207" y="2298310"/>
            <a:ext cx="3217809" cy="1060450"/>
          </a:xfrm>
          <a:prstGeom prst="rect">
            <a:avLst/>
          </a:prstGeom>
        </p:spPr>
        <p:txBody>
          <a:bodyPr lIns="0" tIns="0" rIns="0" bIns="0" rtlCol="0" anchor="t">
            <a:spAutoFit/>
          </a:bodyPr>
          <a:lstStyle/>
          <a:p>
            <a:pPr algn="ctr">
              <a:lnSpc>
                <a:spcPts val="3799"/>
              </a:lnSpc>
            </a:pPr>
            <a:r>
              <a:rPr lang="en-US" sz="3999">
                <a:solidFill>
                  <a:srgbClr val="FFFFFF"/>
                </a:solidFill>
                <a:latin typeface="Arial"/>
                <a:ea typeface="Arial"/>
                <a:cs typeface="Arial"/>
                <a:sym typeface="Arial"/>
              </a:rPr>
              <a:t>Good Mental Health</a:t>
            </a:r>
          </a:p>
        </p:txBody>
      </p:sp>
      <p:sp>
        <p:nvSpPr>
          <p:cNvPr id="19" name="TextBox 19"/>
          <p:cNvSpPr txBox="1"/>
          <p:nvPr/>
        </p:nvSpPr>
        <p:spPr>
          <a:xfrm>
            <a:off x="12294760" y="7006590"/>
            <a:ext cx="3402547" cy="1051560"/>
          </a:xfrm>
          <a:prstGeom prst="rect">
            <a:avLst/>
          </a:prstGeom>
        </p:spPr>
        <p:txBody>
          <a:bodyPr lIns="0" tIns="0" rIns="0" bIns="0" rtlCol="0" anchor="t">
            <a:spAutoFit/>
          </a:bodyPr>
          <a:lstStyle/>
          <a:p>
            <a:pPr algn="ctr">
              <a:lnSpc>
                <a:spcPts val="3719"/>
              </a:lnSpc>
            </a:pPr>
            <a:r>
              <a:rPr lang="en-US" sz="3999">
                <a:solidFill>
                  <a:srgbClr val="FFFFFF"/>
                </a:solidFill>
                <a:latin typeface="Arial"/>
                <a:ea typeface="Arial"/>
                <a:cs typeface="Arial"/>
                <a:sym typeface="Arial"/>
              </a:rPr>
              <a:t>No Mental Illness</a:t>
            </a:r>
          </a:p>
        </p:txBody>
      </p:sp>
      <p:sp>
        <p:nvSpPr>
          <p:cNvPr id="20" name="TextBox 20"/>
          <p:cNvSpPr txBox="1"/>
          <p:nvPr/>
        </p:nvSpPr>
        <p:spPr>
          <a:xfrm>
            <a:off x="2616040" y="7812405"/>
            <a:ext cx="3529618" cy="1143000"/>
          </a:xfrm>
          <a:prstGeom prst="rect">
            <a:avLst/>
          </a:prstGeom>
        </p:spPr>
        <p:txBody>
          <a:bodyPr lIns="0" tIns="0" rIns="0" bIns="0" rtlCol="0" anchor="t">
            <a:spAutoFit/>
          </a:bodyPr>
          <a:lstStyle/>
          <a:p>
            <a:pPr algn="ctr">
              <a:lnSpc>
                <a:spcPts val="4199"/>
              </a:lnSpc>
            </a:pPr>
            <a:r>
              <a:rPr lang="en-US" sz="3999">
                <a:solidFill>
                  <a:srgbClr val="FFFFFF"/>
                </a:solidFill>
                <a:latin typeface="Arial"/>
                <a:ea typeface="Arial"/>
                <a:cs typeface="Arial"/>
                <a:sym typeface="Arial"/>
              </a:rPr>
              <a:t>Poor Mental Health</a:t>
            </a:r>
          </a:p>
        </p:txBody>
      </p:sp>
      <p:sp>
        <p:nvSpPr>
          <p:cNvPr id="21" name="TextBox 21"/>
          <p:cNvSpPr txBox="1"/>
          <p:nvPr/>
        </p:nvSpPr>
        <p:spPr>
          <a:xfrm>
            <a:off x="10192144" y="4956933"/>
            <a:ext cx="4205233" cy="847725"/>
          </a:xfrm>
          <a:prstGeom prst="rect">
            <a:avLst/>
          </a:prstGeom>
        </p:spPr>
        <p:txBody>
          <a:bodyPr lIns="0" tIns="0" rIns="0" bIns="0" rtlCol="0" anchor="t">
            <a:spAutoFit/>
          </a:bodyPr>
          <a:lstStyle/>
          <a:p>
            <a:pPr algn="ctr">
              <a:lnSpc>
                <a:spcPts val="3000"/>
              </a:lnSpc>
            </a:pPr>
            <a:r>
              <a:rPr lang="en-US" sz="3000">
                <a:solidFill>
                  <a:srgbClr val="000000"/>
                </a:solidFill>
                <a:latin typeface="Arial"/>
                <a:ea typeface="Arial"/>
                <a:cs typeface="Arial"/>
                <a:sym typeface="Arial"/>
              </a:rPr>
              <a:t>Good mental health with no mental illness</a:t>
            </a:r>
          </a:p>
        </p:txBody>
      </p:sp>
      <p:sp>
        <p:nvSpPr>
          <p:cNvPr id="22" name="TextBox 22"/>
          <p:cNvSpPr txBox="1"/>
          <p:nvPr/>
        </p:nvSpPr>
        <p:spPr>
          <a:xfrm>
            <a:off x="7328911" y="7210425"/>
            <a:ext cx="4205233" cy="847725"/>
          </a:xfrm>
          <a:prstGeom prst="rect">
            <a:avLst/>
          </a:prstGeom>
        </p:spPr>
        <p:txBody>
          <a:bodyPr lIns="0" tIns="0" rIns="0" bIns="0" rtlCol="0" anchor="t">
            <a:spAutoFit/>
          </a:bodyPr>
          <a:lstStyle/>
          <a:p>
            <a:pPr algn="ctr">
              <a:lnSpc>
                <a:spcPts val="3000"/>
              </a:lnSpc>
            </a:pPr>
            <a:r>
              <a:rPr lang="en-US" sz="3000">
                <a:solidFill>
                  <a:srgbClr val="000000"/>
                </a:solidFill>
                <a:latin typeface="Arial"/>
                <a:ea typeface="Arial"/>
                <a:cs typeface="Arial"/>
                <a:sym typeface="Arial"/>
              </a:rPr>
              <a:t>Poor mental health with no mental illness</a:t>
            </a:r>
          </a:p>
        </p:txBody>
      </p:sp>
      <p:sp>
        <p:nvSpPr>
          <p:cNvPr id="23" name="TextBox 23"/>
          <p:cNvSpPr txBox="1"/>
          <p:nvPr/>
        </p:nvSpPr>
        <p:spPr>
          <a:xfrm>
            <a:off x="3639692" y="5340660"/>
            <a:ext cx="4205233" cy="847725"/>
          </a:xfrm>
          <a:prstGeom prst="rect">
            <a:avLst/>
          </a:prstGeom>
        </p:spPr>
        <p:txBody>
          <a:bodyPr lIns="0" tIns="0" rIns="0" bIns="0" rtlCol="0" anchor="t">
            <a:spAutoFit/>
          </a:bodyPr>
          <a:lstStyle/>
          <a:p>
            <a:pPr algn="ctr">
              <a:lnSpc>
                <a:spcPts val="3000"/>
              </a:lnSpc>
            </a:pPr>
            <a:r>
              <a:rPr lang="en-US" sz="3000">
                <a:solidFill>
                  <a:srgbClr val="000000"/>
                </a:solidFill>
                <a:latin typeface="Arial"/>
                <a:ea typeface="Arial"/>
                <a:cs typeface="Arial"/>
                <a:sym typeface="Arial"/>
              </a:rPr>
              <a:t>Poor mental health with severe mental illness</a:t>
            </a:r>
          </a:p>
        </p:txBody>
      </p:sp>
      <p:sp>
        <p:nvSpPr>
          <p:cNvPr id="24" name="TextBox 24"/>
          <p:cNvSpPr txBox="1"/>
          <p:nvPr/>
        </p:nvSpPr>
        <p:spPr>
          <a:xfrm>
            <a:off x="6612991" y="3278491"/>
            <a:ext cx="4205233" cy="847725"/>
          </a:xfrm>
          <a:prstGeom prst="rect">
            <a:avLst/>
          </a:prstGeom>
        </p:spPr>
        <p:txBody>
          <a:bodyPr lIns="0" tIns="0" rIns="0" bIns="0" rtlCol="0" anchor="t">
            <a:spAutoFit/>
          </a:bodyPr>
          <a:lstStyle/>
          <a:p>
            <a:pPr algn="ctr">
              <a:lnSpc>
                <a:spcPts val="3000"/>
              </a:lnSpc>
            </a:pPr>
            <a:r>
              <a:rPr lang="en-US" sz="3000">
                <a:solidFill>
                  <a:srgbClr val="000000"/>
                </a:solidFill>
                <a:latin typeface="Arial"/>
                <a:ea typeface="Arial"/>
                <a:cs typeface="Arial"/>
                <a:sym typeface="Arial"/>
              </a:rPr>
              <a:t>Good mental health with severe mental illness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3" name="Freeform 3"/>
          <p:cNvSpPr/>
          <p:nvPr/>
        </p:nvSpPr>
        <p:spPr>
          <a:xfrm>
            <a:off x="6752355" y="9221997"/>
            <a:ext cx="4783288" cy="608161"/>
          </a:xfrm>
          <a:custGeom>
            <a:avLst/>
            <a:gdLst/>
            <a:ahLst/>
            <a:cxnLst/>
            <a:rect l="l" t="t" r="r" b="b"/>
            <a:pathLst>
              <a:path w="4783288" h="608161">
                <a:moveTo>
                  <a:pt x="0" y="0"/>
                </a:moveTo>
                <a:lnTo>
                  <a:pt x="4783289" y="0"/>
                </a:lnTo>
                <a:lnTo>
                  <a:pt x="4783289" y="608161"/>
                </a:lnTo>
                <a:lnTo>
                  <a:pt x="0" y="608161"/>
                </a:lnTo>
                <a:lnTo>
                  <a:pt x="0" y="0"/>
                </a:lnTo>
                <a:close/>
              </a:path>
            </a:pathLst>
          </a:custGeom>
          <a:blipFill>
            <a:blip r:embed="rId4">
              <a:extLst>
                <a:ext uri="{96DAC541-7B7A-43D3-8B79-37D633B846F1}">
                  <asvg:svgBlip xmlns:asvg="http://schemas.microsoft.com/office/drawing/2016/SVG/main" r:embed="rId5"/>
                </a:ext>
              </a:extLst>
            </a:blip>
            <a:stretch>
              <a:fillRect t="-818" b="-818"/>
            </a:stretch>
          </a:blipFill>
        </p:spPr>
        <p:txBody>
          <a:bodyPr/>
          <a:lstStyle/>
          <a:p>
            <a:endParaRPr lang="en-CA"/>
          </a:p>
        </p:txBody>
      </p:sp>
      <p:grpSp>
        <p:nvGrpSpPr>
          <p:cNvPr id="4" name="Group 4"/>
          <p:cNvGrpSpPr/>
          <p:nvPr/>
        </p:nvGrpSpPr>
        <p:grpSpPr>
          <a:xfrm>
            <a:off x="4681471" y="4600250"/>
            <a:ext cx="8925058" cy="1086500"/>
            <a:chOff x="0" y="0"/>
            <a:chExt cx="11900078" cy="1448666"/>
          </a:xfrm>
        </p:grpSpPr>
        <p:sp>
          <p:nvSpPr>
            <p:cNvPr id="5" name="Freeform 5"/>
            <p:cNvSpPr/>
            <p:nvPr/>
          </p:nvSpPr>
          <p:spPr>
            <a:xfrm>
              <a:off x="0" y="0"/>
              <a:ext cx="11900078" cy="1448666"/>
            </a:xfrm>
            <a:custGeom>
              <a:avLst/>
              <a:gdLst/>
              <a:ahLst/>
              <a:cxnLst/>
              <a:rect l="l" t="t" r="r" b="b"/>
              <a:pathLst>
                <a:path w="11900078" h="1448666">
                  <a:moveTo>
                    <a:pt x="0" y="0"/>
                  </a:moveTo>
                  <a:lnTo>
                    <a:pt x="11900078" y="0"/>
                  </a:lnTo>
                  <a:lnTo>
                    <a:pt x="11900078" y="1448666"/>
                  </a:lnTo>
                  <a:lnTo>
                    <a:pt x="0" y="1448666"/>
                  </a:lnTo>
                  <a:close/>
                </a:path>
              </a:pathLst>
            </a:custGeom>
            <a:solidFill>
              <a:srgbClr val="000000">
                <a:alpha val="0"/>
              </a:srgbClr>
            </a:solidFill>
          </p:spPr>
          <p:txBody>
            <a:bodyPr/>
            <a:lstStyle/>
            <a:p>
              <a:endParaRPr lang="en-CA"/>
            </a:p>
          </p:txBody>
        </p:sp>
        <p:sp>
          <p:nvSpPr>
            <p:cNvPr id="6" name="TextBox 6"/>
            <p:cNvSpPr txBox="1"/>
            <p:nvPr/>
          </p:nvSpPr>
          <p:spPr>
            <a:xfrm>
              <a:off x="0" y="-66675"/>
              <a:ext cx="11900078" cy="1515341"/>
            </a:xfrm>
            <a:prstGeom prst="rect">
              <a:avLst/>
            </a:prstGeom>
          </p:spPr>
          <p:txBody>
            <a:bodyPr lIns="0" tIns="0" rIns="0" bIns="0" rtlCol="0" anchor="t"/>
            <a:lstStyle/>
            <a:p>
              <a:pPr algn="ctr">
                <a:lnSpc>
                  <a:spcPts val="3719"/>
                </a:lnSpc>
              </a:pPr>
              <a:r>
                <a:rPr lang="en-US" sz="3099">
                  <a:solidFill>
                    <a:srgbClr val="000000"/>
                  </a:solidFill>
                  <a:latin typeface="Arial"/>
                  <a:ea typeface="Arial"/>
                  <a:cs typeface="Arial"/>
                  <a:sym typeface="Arial"/>
                </a:rPr>
                <a:t>Land Acknowledgement Slide</a:t>
              </a:r>
            </a:p>
            <a:p>
              <a:pPr algn="ctr">
                <a:lnSpc>
                  <a:spcPts val="3240"/>
                </a:lnSpc>
              </a:pPr>
              <a:r>
                <a:rPr lang="en-US" sz="2700">
                  <a:solidFill>
                    <a:srgbClr val="000000"/>
                  </a:solidFill>
                  <a:latin typeface="Arial"/>
                  <a:ea typeface="Arial"/>
                  <a:cs typeface="Arial"/>
                  <a:sym typeface="Arial"/>
                </a:rPr>
                <a:t>(Optional)</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050" y="91674"/>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3" name="Freeform 3"/>
          <p:cNvSpPr/>
          <p:nvPr/>
        </p:nvSpPr>
        <p:spPr>
          <a:xfrm>
            <a:off x="9966105" y="9129204"/>
            <a:ext cx="4783288" cy="608161"/>
          </a:xfrm>
          <a:custGeom>
            <a:avLst/>
            <a:gdLst/>
            <a:ahLst/>
            <a:cxnLst/>
            <a:rect l="l" t="t" r="r" b="b"/>
            <a:pathLst>
              <a:path w="4783288" h="608161">
                <a:moveTo>
                  <a:pt x="0" y="0"/>
                </a:moveTo>
                <a:lnTo>
                  <a:pt x="4783289" y="0"/>
                </a:lnTo>
                <a:lnTo>
                  <a:pt x="4783289" y="608162"/>
                </a:lnTo>
                <a:lnTo>
                  <a:pt x="0" y="608162"/>
                </a:lnTo>
                <a:lnTo>
                  <a:pt x="0" y="0"/>
                </a:lnTo>
                <a:close/>
              </a:path>
            </a:pathLst>
          </a:custGeom>
          <a:blipFill>
            <a:blip r:embed="rId5">
              <a:extLst>
                <a:ext uri="{96DAC541-7B7A-43D3-8B79-37D633B846F1}">
                  <asvg:svgBlip xmlns:asvg="http://schemas.microsoft.com/office/drawing/2016/SVG/main" r:embed="rId6"/>
                </a:ext>
              </a:extLst>
            </a:blip>
            <a:stretch>
              <a:fillRect t="-818" b="-818"/>
            </a:stretch>
          </a:blipFill>
        </p:spPr>
        <p:txBody>
          <a:bodyPr/>
          <a:lstStyle/>
          <a:p>
            <a:endParaRPr lang="en-CA"/>
          </a:p>
        </p:txBody>
      </p:sp>
      <p:sp>
        <p:nvSpPr>
          <p:cNvPr id="4" name="Freeform 4"/>
          <p:cNvSpPr/>
          <p:nvPr/>
        </p:nvSpPr>
        <p:spPr>
          <a:xfrm>
            <a:off x="7085028" y="2122888"/>
            <a:ext cx="10545443" cy="6041224"/>
          </a:xfrm>
          <a:custGeom>
            <a:avLst/>
            <a:gdLst/>
            <a:ahLst/>
            <a:cxnLst/>
            <a:rect l="l" t="t" r="r" b="b"/>
            <a:pathLst>
              <a:path w="10545443" h="6041224">
                <a:moveTo>
                  <a:pt x="0" y="0"/>
                </a:moveTo>
                <a:lnTo>
                  <a:pt x="10545443" y="0"/>
                </a:lnTo>
                <a:lnTo>
                  <a:pt x="10545443" y="6041224"/>
                </a:lnTo>
                <a:lnTo>
                  <a:pt x="0" y="6041224"/>
                </a:lnTo>
                <a:lnTo>
                  <a:pt x="0" y="0"/>
                </a:lnTo>
                <a:close/>
              </a:path>
            </a:pathLst>
          </a:custGeom>
          <a:blipFill>
            <a:blip r:embed="rId7"/>
            <a:stretch>
              <a:fillRect l="-3309" t="-1878" b="-342"/>
            </a:stretch>
          </a:blipFill>
          <a:ln w="123825" cap="sq">
            <a:solidFill>
              <a:srgbClr val="DECBF1"/>
            </a:solidFill>
            <a:prstDash val="solid"/>
            <a:miter/>
          </a:ln>
        </p:spPr>
        <p:txBody>
          <a:bodyPr/>
          <a:lstStyle/>
          <a:p>
            <a:endParaRPr lang="en-CA"/>
          </a:p>
        </p:txBody>
      </p:sp>
      <p:grpSp>
        <p:nvGrpSpPr>
          <p:cNvPr id="5" name="Group 5"/>
          <p:cNvGrpSpPr/>
          <p:nvPr/>
        </p:nvGrpSpPr>
        <p:grpSpPr>
          <a:xfrm>
            <a:off x="1324304" y="780393"/>
            <a:ext cx="8584324" cy="553998"/>
            <a:chOff x="0" y="0"/>
            <a:chExt cx="11445766" cy="738664"/>
          </a:xfrm>
        </p:grpSpPr>
        <p:sp>
          <p:nvSpPr>
            <p:cNvPr id="6" name="Freeform 6"/>
            <p:cNvSpPr/>
            <p:nvPr/>
          </p:nvSpPr>
          <p:spPr>
            <a:xfrm>
              <a:off x="0" y="0"/>
              <a:ext cx="11445766" cy="738664"/>
            </a:xfrm>
            <a:custGeom>
              <a:avLst/>
              <a:gdLst/>
              <a:ahLst/>
              <a:cxnLst/>
              <a:rect l="l" t="t" r="r" b="b"/>
              <a:pathLst>
                <a:path w="11445766" h="738664">
                  <a:moveTo>
                    <a:pt x="0" y="0"/>
                  </a:moveTo>
                  <a:lnTo>
                    <a:pt x="11445766" y="0"/>
                  </a:lnTo>
                  <a:lnTo>
                    <a:pt x="11445766" y="738664"/>
                  </a:lnTo>
                  <a:lnTo>
                    <a:pt x="0" y="738664"/>
                  </a:lnTo>
                  <a:close/>
                </a:path>
              </a:pathLst>
            </a:custGeom>
            <a:solidFill>
              <a:srgbClr val="000000">
                <a:alpha val="0"/>
              </a:srgbClr>
            </a:solidFill>
          </p:spPr>
          <p:txBody>
            <a:bodyPr/>
            <a:lstStyle/>
            <a:p>
              <a:endParaRPr lang="en-CA"/>
            </a:p>
          </p:txBody>
        </p:sp>
        <p:sp>
          <p:nvSpPr>
            <p:cNvPr id="7" name="TextBox 7"/>
            <p:cNvSpPr txBox="1"/>
            <p:nvPr/>
          </p:nvSpPr>
          <p:spPr>
            <a:xfrm>
              <a:off x="0" y="-57150"/>
              <a:ext cx="11445766" cy="795814"/>
            </a:xfrm>
            <a:prstGeom prst="rect">
              <a:avLst/>
            </a:prstGeom>
          </p:spPr>
          <p:txBody>
            <a:bodyPr lIns="0" tIns="0" rIns="0" bIns="0" rtlCol="0" anchor="t"/>
            <a:lstStyle/>
            <a:p>
              <a:pPr algn="l">
                <a:lnSpc>
                  <a:spcPts val="3240"/>
                </a:lnSpc>
              </a:pPr>
              <a:r>
                <a:rPr lang="en-US" sz="2700">
                  <a:solidFill>
                    <a:srgbClr val="000000"/>
                  </a:solidFill>
                  <a:latin typeface="Arial"/>
                  <a:ea typeface="Arial"/>
                  <a:cs typeface="Arial"/>
                  <a:sym typeface="Arial"/>
                </a:rPr>
                <a:t>What’s mental health </a:t>
              </a:r>
            </a:p>
          </p:txBody>
        </p:sp>
      </p:grpSp>
      <p:sp>
        <p:nvSpPr>
          <p:cNvPr id="8" name="Freeform 8"/>
          <p:cNvSpPr/>
          <p:nvPr/>
        </p:nvSpPr>
        <p:spPr>
          <a:xfrm>
            <a:off x="-110879" y="-169583"/>
            <a:ext cx="6611593" cy="10874066"/>
          </a:xfrm>
          <a:custGeom>
            <a:avLst/>
            <a:gdLst/>
            <a:ahLst/>
            <a:cxnLst/>
            <a:rect l="l" t="t" r="r" b="b"/>
            <a:pathLst>
              <a:path w="16752763" h="10874066">
                <a:moveTo>
                  <a:pt x="0" y="0"/>
                </a:moveTo>
                <a:lnTo>
                  <a:pt x="16752763" y="0"/>
                </a:lnTo>
                <a:lnTo>
                  <a:pt x="16752763" y="10874066"/>
                </a:lnTo>
                <a:lnTo>
                  <a:pt x="0" y="10874066"/>
                </a:lnTo>
                <a:lnTo>
                  <a:pt x="0" y="0"/>
                </a:lnTo>
                <a:close/>
              </a:path>
            </a:pathLst>
          </a:custGeom>
          <a:blipFill>
            <a:blip r:embed="rId8">
              <a:extLst>
                <a:ext uri="{96DAC541-7B7A-43D3-8B79-37D633B846F1}">
                  <asvg:svgBlip xmlns:asvg="http://schemas.microsoft.com/office/drawing/2016/SVG/main" r:embed="rId9"/>
                </a:ext>
              </a:extLst>
            </a:blip>
            <a:stretch>
              <a:fillRect l="-151980" t="883" r="-1406" b="-4875"/>
            </a:stretch>
          </a:blipFill>
        </p:spPr>
        <p:txBody>
          <a:bodyPr/>
          <a:lstStyle/>
          <a:p>
            <a:endParaRPr lang="en-CA"/>
          </a:p>
        </p:txBody>
      </p:sp>
      <p:grpSp>
        <p:nvGrpSpPr>
          <p:cNvPr id="9" name="Group 9"/>
          <p:cNvGrpSpPr/>
          <p:nvPr/>
        </p:nvGrpSpPr>
        <p:grpSpPr>
          <a:xfrm>
            <a:off x="843115" y="4234815"/>
            <a:ext cx="5146835" cy="5023485"/>
            <a:chOff x="0" y="0"/>
            <a:chExt cx="6862447" cy="6697980"/>
          </a:xfrm>
        </p:grpSpPr>
        <p:sp>
          <p:nvSpPr>
            <p:cNvPr id="10" name="Freeform 10"/>
            <p:cNvSpPr/>
            <p:nvPr/>
          </p:nvSpPr>
          <p:spPr>
            <a:xfrm>
              <a:off x="0" y="0"/>
              <a:ext cx="6862447" cy="6697980"/>
            </a:xfrm>
            <a:custGeom>
              <a:avLst/>
              <a:gdLst/>
              <a:ahLst/>
              <a:cxnLst/>
              <a:rect l="l" t="t" r="r" b="b"/>
              <a:pathLst>
                <a:path w="6862447" h="6697980">
                  <a:moveTo>
                    <a:pt x="0" y="0"/>
                  </a:moveTo>
                  <a:lnTo>
                    <a:pt x="6862447" y="0"/>
                  </a:lnTo>
                  <a:lnTo>
                    <a:pt x="6862447" y="6697980"/>
                  </a:lnTo>
                  <a:lnTo>
                    <a:pt x="0" y="6697980"/>
                  </a:lnTo>
                  <a:close/>
                </a:path>
              </a:pathLst>
            </a:custGeom>
            <a:solidFill>
              <a:srgbClr val="000000">
                <a:alpha val="0"/>
              </a:srgbClr>
            </a:solidFill>
          </p:spPr>
          <p:txBody>
            <a:bodyPr/>
            <a:lstStyle/>
            <a:p>
              <a:endParaRPr lang="en-CA"/>
            </a:p>
          </p:txBody>
        </p:sp>
        <p:sp>
          <p:nvSpPr>
            <p:cNvPr id="11" name="TextBox 11"/>
            <p:cNvSpPr txBox="1"/>
            <p:nvPr/>
          </p:nvSpPr>
          <p:spPr>
            <a:xfrm>
              <a:off x="0" y="-57150"/>
              <a:ext cx="6862447" cy="6755130"/>
            </a:xfrm>
            <a:prstGeom prst="rect">
              <a:avLst/>
            </a:prstGeom>
          </p:spPr>
          <p:txBody>
            <a:bodyPr lIns="0" tIns="0" rIns="0" bIns="0" rtlCol="0" anchor="t"/>
            <a:lstStyle/>
            <a:p>
              <a:pPr algn="l">
                <a:lnSpc>
                  <a:spcPts val="3599"/>
                </a:lnSpc>
              </a:pPr>
              <a:r>
                <a:rPr lang="en-US" sz="2999">
                  <a:solidFill>
                    <a:srgbClr val="191932"/>
                  </a:solidFill>
                  <a:latin typeface="Arial"/>
                  <a:ea typeface="Arial"/>
                  <a:cs typeface="Arial"/>
                  <a:sym typeface="Arial"/>
                </a:rPr>
                <a:t>“Mental Health is a state of well-being in which the individual realizes his or her own abilities, can cope with the normal stresses of life, can work productively and fruitfully, and is able to contribute to his or her community” </a:t>
              </a:r>
            </a:p>
            <a:p>
              <a:pPr algn="l">
                <a:lnSpc>
                  <a:spcPts val="3599"/>
                </a:lnSpc>
              </a:pPr>
              <a:endParaRPr lang="en-US" sz="2999">
                <a:solidFill>
                  <a:srgbClr val="191932"/>
                </a:solidFill>
                <a:latin typeface="Arial"/>
                <a:ea typeface="Arial"/>
                <a:cs typeface="Arial"/>
                <a:sym typeface="Arial"/>
              </a:endParaRPr>
            </a:p>
            <a:p>
              <a:pPr algn="r">
                <a:lnSpc>
                  <a:spcPts val="3599"/>
                </a:lnSpc>
              </a:pPr>
              <a:r>
                <a:rPr lang="en-US" sz="2999">
                  <a:solidFill>
                    <a:srgbClr val="191932"/>
                  </a:solidFill>
                  <a:latin typeface="Arial"/>
                  <a:ea typeface="Arial"/>
                  <a:cs typeface="Arial"/>
                  <a:sym typeface="Arial"/>
                </a:rPr>
                <a:t>– World Health Organization </a:t>
              </a:r>
            </a:p>
          </p:txBody>
        </p:sp>
      </p:grpSp>
      <p:sp>
        <p:nvSpPr>
          <p:cNvPr id="12" name="TextBox 12"/>
          <p:cNvSpPr txBox="1"/>
          <p:nvPr/>
        </p:nvSpPr>
        <p:spPr>
          <a:xfrm>
            <a:off x="1055445" y="1641132"/>
            <a:ext cx="4660255" cy="1446530"/>
          </a:xfrm>
          <a:prstGeom prst="rect">
            <a:avLst/>
          </a:prstGeom>
        </p:spPr>
        <p:txBody>
          <a:bodyPr lIns="0" tIns="0" rIns="0" bIns="0" rtlCol="0" anchor="t">
            <a:spAutoFit/>
          </a:bodyPr>
          <a:lstStyle/>
          <a:p>
            <a:pPr marL="0" lvl="0" indent="0" algn="ctr">
              <a:lnSpc>
                <a:spcPts val="5199"/>
              </a:lnSpc>
              <a:spcBef>
                <a:spcPct val="0"/>
              </a:spcBef>
            </a:pPr>
            <a:r>
              <a:rPr lang="en-US" sz="5199" b="1" u="none" strike="noStrike">
                <a:solidFill>
                  <a:srgbClr val="000000"/>
                </a:solidFill>
                <a:latin typeface="Arial Bold"/>
                <a:ea typeface="Arial Bold"/>
                <a:cs typeface="Arial Bold"/>
                <a:sym typeface="Arial Bold"/>
              </a:rPr>
              <a:t>What is </a:t>
            </a:r>
          </a:p>
          <a:p>
            <a:pPr marL="0" lvl="0" indent="0" algn="ctr">
              <a:lnSpc>
                <a:spcPts val="5199"/>
              </a:lnSpc>
              <a:spcBef>
                <a:spcPct val="0"/>
              </a:spcBef>
            </a:pPr>
            <a:r>
              <a:rPr lang="en-US" sz="5199" b="1" u="none" strike="noStrike">
                <a:solidFill>
                  <a:srgbClr val="000000"/>
                </a:solidFill>
                <a:latin typeface="Arial Bold"/>
                <a:ea typeface="Arial Bold"/>
                <a:cs typeface="Arial Bold"/>
                <a:sym typeface="Arial Bold"/>
              </a:rPr>
              <a:t>mental health?</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050" y="91674"/>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3" name="Freeform 3"/>
          <p:cNvSpPr/>
          <p:nvPr/>
        </p:nvSpPr>
        <p:spPr>
          <a:xfrm>
            <a:off x="9966105" y="9129204"/>
            <a:ext cx="4783288" cy="608161"/>
          </a:xfrm>
          <a:custGeom>
            <a:avLst/>
            <a:gdLst/>
            <a:ahLst/>
            <a:cxnLst/>
            <a:rect l="l" t="t" r="r" b="b"/>
            <a:pathLst>
              <a:path w="4783288" h="608161">
                <a:moveTo>
                  <a:pt x="0" y="0"/>
                </a:moveTo>
                <a:lnTo>
                  <a:pt x="4783289" y="0"/>
                </a:lnTo>
                <a:lnTo>
                  <a:pt x="4783289" y="608162"/>
                </a:lnTo>
                <a:lnTo>
                  <a:pt x="0" y="608162"/>
                </a:lnTo>
                <a:lnTo>
                  <a:pt x="0" y="0"/>
                </a:lnTo>
                <a:close/>
              </a:path>
            </a:pathLst>
          </a:custGeom>
          <a:blipFill>
            <a:blip r:embed="rId5">
              <a:extLst>
                <a:ext uri="{96DAC541-7B7A-43D3-8B79-37D633B846F1}">
                  <asvg:svgBlip xmlns:asvg="http://schemas.microsoft.com/office/drawing/2016/SVG/main" r:embed="rId6"/>
                </a:ext>
              </a:extLst>
            </a:blip>
            <a:stretch>
              <a:fillRect t="-818" b="-818"/>
            </a:stretch>
          </a:blipFill>
        </p:spPr>
        <p:txBody>
          <a:bodyPr/>
          <a:lstStyle/>
          <a:p>
            <a:endParaRPr lang="en-CA"/>
          </a:p>
        </p:txBody>
      </p:sp>
      <p:grpSp>
        <p:nvGrpSpPr>
          <p:cNvPr id="4" name="Group 4"/>
          <p:cNvGrpSpPr/>
          <p:nvPr/>
        </p:nvGrpSpPr>
        <p:grpSpPr>
          <a:xfrm>
            <a:off x="1324304" y="780393"/>
            <a:ext cx="8584324" cy="553998"/>
            <a:chOff x="0" y="0"/>
            <a:chExt cx="11445766" cy="738664"/>
          </a:xfrm>
        </p:grpSpPr>
        <p:sp>
          <p:nvSpPr>
            <p:cNvPr id="5" name="Freeform 5"/>
            <p:cNvSpPr/>
            <p:nvPr/>
          </p:nvSpPr>
          <p:spPr>
            <a:xfrm>
              <a:off x="0" y="0"/>
              <a:ext cx="11445766" cy="738664"/>
            </a:xfrm>
            <a:custGeom>
              <a:avLst/>
              <a:gdLst/>
              <a:ahLst/>
              <a:cxnLst/>
              <a:rect l="l" t="t" r="r" b="b"/>
              <a:pathLst>
                <a:path w="11445766" h="738664">
                  <a:moveTo>
                    <a:pt x="0" y="0"/>
                  </a:moveTo>
                  <a:lnTo>
                    <a:pt x="11445766" y="0"/>
                  </a:lnTo>
                  <a:lnTo>
                    <a:pt x="11445766" y="738664"/>
                  </a:lnTo>
                  <a:lnTo>
                    <a:pt x="0" y="738664"/>
                  </a:lnTo>
                  <a:close/>
                </a:path>
              </a:pathLst>
            </a:custGeom>
            <a:solidFill>
              <a:srgbClr val="000000">
                <a:alpha val="0"/>
              </a:srgbClr>
            </a:solidFill>
          </p:spPr>
          <p:txBody>
            <a:bodyPr/>
            <a:lstStyle/>
            <a:p>
              <a:endParaRPr lang="en-CA"/>
            </a:p>
          </p:txBody>
        </p:sp>
        <p:sp>
          <p:nvSpPr>
            <p:cNvPr id="6" name="TextBox 6"/>
            <p:cNvSpPr txBox="1"/>
            <p:nvPr/>
          </p:nvSpPr>
          <p:spPr>
            <a:xfrm>
              <a:off x="0" y="-57150"/>
              <a:ext cx="11445766" cy="795814"/>
            </a:xfrm>
            <a:prstGeom prst="rect">
              <a:avLst/>
            </a:prstGeom>
          </p:spPr>
          <p:txBody>
            <a:bodyPr lIns="0" tIns="0" rIns="0" bIns="0" rtlCol="0" anchor="t"/>
            <a:lstStyle/>
            <a:p>
              <a:pPr algn="l">
                <a:lnSpc>
                  <a:spcPts val="3240"/>
                </a:lnSpc>
              </a:pPr>
              <a:r>
                <a:rPr lang="en-US" sz="2700">
                  <a:solidFill>
                    <a:srgbClr val="000000"/>
                  </a:solidFill>
                  <a:latin typeface="Arial"/>
                  <a:ea typeface="Arial"/>
                  <a:cs typeface="Arial"/>
                  <a:sym typeface="Arial"/>
                </a:rPr>
                <a:t>What’s mental health </a:t>
              </a:r>
            </a:p>
          </p:txBody>
        </p:sp>
      </p:grpSp>
      <p:sp>
        <p:nvSpPr>
          <p:cNvPr id="7" name="Freeform 7"/>
          <p:cNvSpPr/>
          <p:nvPr/>
        </p:nvSpPr>
        <p:spPr>
          <a:xfrm>
            <a:off x="-19050" y="0"/>
            <a:ext cx="6649693" cy="10287000"/>
          </a:xfrm>
          <a:custGeom>
            <a:avLst/>
            <a:gdLst/>
            <a:ahLst/>
            <a:cxnLst/>
            <a:rect l="l" t="t" r="r" b="b"/>
            <a:pathLst>
              <a:path w="16752763" h="10874066">
                <a:moveTo>
                  <a:pt x="0" y="0"/>
                </a:moveTo>
                <a:lnTo>
                  <a:pt x="16752763" y="0"/>
                </a:lnTo>
                <a:lnTo>
                  <a:pt x="16752763" y="10874066"/>
                </a:lnTo>
                <a:lnTo>
                  <a:pt x="0" y="10874066"/>
                </a:lnTo>
                <a:lnTo>
                  <a:pt x="0" y="0"/>
                </a:lnTo>
                <a:close/>
              </a:path>
            </a:pathLst>
          </a:custGeom>
          <a:blipFill>
            <a:blip r:embed="rId7">
              <a:extLst>
                <a:ext uri="{96DAC541-7B7A-43D3-8B79-37D633B846F1}">
                  <asvg:svgBlip xmlns:asvg="http://schemas.microsoft.com/office/drawing/2016/SVG/main" r:embed="rId8"/>
                </a:ext>
              </a:extLst>
            </a:blip>
            <a:stretch>
              <a:fillRect l="-151933" t="-1065" b="-4642"/>
            </a:stretch>
          </a:blipFill>
        </p:spPr>
        <p:txBody>
          <a:bodyPr/>
          <a:lstStyle/>
          <a:p>
            <a:endParaRPr lang="en-CA"/>
          </a:p>
        </p:txBody>
      </p:sp>
      <p:sp>
        <p:nvSpPr>
          <p:cNvPr id="8" name="Freeform 8"/>
          <p:cNvSpPr/>
          <p:nvPr/>
        </p:nvSpPr>
        <p:spPr>
          <a:xfrm>
            <a:off x="6832142" y="1545740"/>
            <a:ext cx="4265990" cy="2852881"/>
          </a:xfrm>
          <a:custGeom>
            <a:avLst/>
            <a:gdLst/>
            <a:ahLst/>
            <a:cxnLst/>
            <a:rect l="l" t="t" r="r" b="b"/>
            <a:pathLst>
              <a:path w="4265990" h="2852881">
                <a:moveTo>
                  <a:pt x="0" y="0"/>
                </a:moveTo>
                <a:lnTo>
                  <a:pt x="4265990" y="0"/>
                </a:lnTo>
                <a:lnTo>
                  <a:pt x="4265990" y="2852881"/>
                </a:lnTo>
                <a:lnTo>
                  <a:pt x="0" y="285288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sp>
        <p:nvSpPr>
          <p:cNvPr id="9" name="TextBox 9"/>
          <p:cNvSpPr txBox="1"/>
          <p:nvPr/>
        </p:nvSpPr>
        <p:spPr>
          <a:xfrm>
            <a:off x="888581" y="1993745"/>
            <a:ext cx="4771281" cy="1446530"/>
          </a:xfrm>
          <a:prstGeom prst="rect">
            <a:avLst/>
          </a:prstGeom>
        </p:spPr>
        <p:txBody>
          <a:bodyPr lIns="0" tIns="0" rIns="0" bIns="0" rtlCol="0" anchor="t">
            <a:spAutoFit/>
          </a:bodyPr>
          <a:lstStyle/>
          <a:p>
            <a:pPr algn="ctr">
              <a:lnSpc>
                <a:spcPts val="5199"/>
              </a:lnSpc>
            </a:pPr>
            <a:r>
              <a:rPr lang="en-US" sz="5199" b="1">
                <a:solidFill>
                  <a:srgbClr val="000000"/>
                </a:solidFill>
                <a:latin typeface="Arial Bold"/>
                <a:ea typeface="Arial Bold"/>
                <a:cs typeface="Arial Bold"/>
                <a:sym typeface="Arial Bold"/>
              </a:rPr>
              <a:t>What is </a:t>
            </a:r>
          </a:p>
          <a:p>
            <a:pPr algn="ctr">
              <a:lnSpc>
                <a:spcPts val="5199"/>
              </a:lnSpc>
            </a:pPr>
            <a:r>
              <a:rPr lang="en-US" sz="5199" b="1">
                <a:solidFill>
                  <a:srgbClr val="000000"/>
                </a:solidFill>
                <a:latin typeface="Arial Bold"/>
                <a:ea typeface="Arial Bold"/>
                <a:cs typeface="Arial Bold"/>
                <a:sym typeface="Arial Bold"/>
              </a:rPr>
              <a:t>mental illness?</a:t>
            </a:r>
          </a:p>
        </p:txBody>
      </p:sp>
      <p:sp>
        <p:nvSpPr>
          <p:cNvPr id="10" name="TextBox 10"/>
          <p:cNvSpPr txBox="1"/>
          <p:nvPr/>
        </p:nvSpPr>
        <p:spPr>
          <a:xfrm>
            <a:off x="198490" y="4918435"/>
            <a:ext cx="6151464" cy="4514850"/>
          </a:xfrm>
          <a:prstGeom prst="rect">
            <a:avLst/>
          </a:prstGeom>
        </p:spPr>
        <p:txBody>
          <a:bodyPr lIns="0" tIns="0" rIns="0" bIns="0" rtlCol="0" anchor="t">
            <a:spAutoFit/>
          </a:bodyPr>
          <a:lstStyle/>
          <a:p>
            <a:pPr marL="539754" lvl="1" indent="-269877" algn="l">
              <a:lnSpc>
                <a:spcPts val="2925"/>
              </a:lnSpc>
              <a:buFont typeface="Arial"/>
              <a:buChar char="•"/>
            </a:pPr>
            <a:r>
              <a:rPr lang="en-US" sz="2500">
                <a:solidFill>
                  <a:srgbClr val="000000"/>
                </a:solidFill>
                <a:latin typeface="Arial"/>
                <a:ea typeface="Arial"/>
                <a:cs typeface="Arial"/>
                <a:sym typeface="Arial"/>
              </a:rPr>
              <a:t>Mental illness is defined by changes in thinking, mood or behavior that impact day to day functioning</a:t>
            </a:r>
          </a:p>
          <a:p>
            <a:pPr marL="539754" lvl="1" indent="-269877" algn="l">
              <a:lnSpc>
                <a:spcPts val="2925"/>
              </a:lnSpc>
              <a:buFont typeface="Arial"/>
              <a:buChar char="•"/>
            </a:pPr>
            <a:r>
              <a:rPr lang="en-US" sz="2500">
                <a:solidFill>
                  <a:srgbClr val="000000"/>
                </a:solidFill>
                <a:latin typeface="Arial"/>
                <a:ea typeface="Arial"/>
                <a:cs typeface="Arial"/>
                <a:sym typeface="Arial"/>
              </a:rPr>
              <a:t>Can affect people of any ages, any gender or any race</a:t>
            </a:r>
          </a:p>
          <a:p>
            <a:pPr marL="539754" lvl="1" indent="-269877" algn="l">
              <a:lnSpc>
                <a:spcPts val="2925"/>
              </a:lnSpc>
              <a:buFont typeface="Arial"/>
              <a:buChar char="•"/>
            </a:pPr>
            <a:r>
              <a:rPr lang="en-US" sz="2500">
                <a:solidFill>
                  <a:srgbClr val="000000"/>
                </a:solidFill>
                <a:latin typeface="Arial"/>
                <a:ea typeface="Arial"/>
                <a:cs typeface="Arial"/>
                <a:sym typeface="Arial"/>
              </a:rPr>
              <a:t>Often appears in teenage years or early adulthood (Public Health Agency of Canada, 2015)</a:t>
            </a:r>
          </a:p>
          <a:p>
            <a:pPr marL="539754" lvl="1" indent="-269877" algn="l">
              <a:lnSpc>
                <a:spcPts val="2925"/>
              </a:lnSpc>
              <a:buFont typeface="Arial"/>
              <a:buChar char="•"/>
            </a:pPr>
            <a:r>
              <a:rPr lang="en-US" sz="2500">
                <a:solidFill>
                  <a:srgbClr val="000000"/>
                </a:solidFill>
                <a:latin typeface="Arial"/>
                <a:ea typeface="Arial"/>
                <a:cs typeface="Arial"/>
                <a:sym typeface="Arial"/>
              </a:rPr>
              <a:t>There are many different types of mental illnesses</a:t>
            </a:r>
          </a:p>
          <a:p>
            <a:pPr marL="539754" lvl="1" indent="-269877" algn="l">
              <a:lnSpc>
                <a:spcPts val="2925"/>
              </a:lnSpc>
              <a:buFont typeface="Arial"/>
              <a:buChar char="•"/>
            </a:pPr>
            <a:r>
              <a:rPr lang="en-US" sz="2500">
                <a:solidFill>
                  <a:srgbClr val="000000"/>
                </a:solidFill>
                <a:latin typeface="Arial"/>
                <a:ea typeface="Arial"/>
                <a:cs typeface="Arial"/>
                <a:sym typeface="Arial"/>
              </a:rPr>
              <a:t>1 in 5 people will experience a mental illness some point in their life</a:t>
            </a:r>
          </a:p>
        </p:txBody>
      </p:sp>
      <p:sp>
        <p:nvSpPr>
          <p:cNvPr id="11" name="TextBox 11"/>
          <p:cNvSpPr txBox="1"/>
          <p:nvPr/>
        </p:nvSpPr>
        <p:spPr>
          <a:xfrm>
            <a:off x="6832142" y="2752206"/>
            <a:ext cx="4265990" cy="554991"/>
          </a:xfrm>
          <a:prstGeom prst="rect">
            <a:avLst/>
          </a:prstGeom>
        </p:spPr>
        <p:txBody>
          <a:bodyPr lIns="0" tIns="0" rIns="0" bIns="0" rtlCol="0" anchor="t">
            <a:spAutoFit/>
          </a:bodyPr>
          <a:lstStyle/>
          <a:p>
            <a:pPr algn="ctr">
              <a:lnSpc>
                <a:spcPts val="4059"/>
              </a:lnSpc>
            </a:pPr>
            <a:r>
              <a:rPr lang="en-US" sz="2899">
                <a:solidFill>
                  <a:srgbClr val="000000"/>
                </a:solidFill>
                <a:latin typeface="Arial"/>
                <a:ea typeface="Arial"/>
                <a:cs typeface="Arial"/>
                <a:sym typeface="Arial"/>
              </a:rPr>
              <a:t>substance-related</a:t>
            </a:r>
          </a:p>
        </p:txBody>
      </p:sp>
      <p:sp>
        <p:nvSpPr>
          <p:cNvPr id="12" name="TextBox 12"/>
          <p:cNvSpPr txBox="1"/>
          <p:nvPr/>
        </p:nvSpPr>
        <p:spPr>
          <a:xfrm>
            <a:off x="10224755" y="4237025"/>
            <a:ext cx="4265990" cy="647065"/>
          </a:xfrm>
          <a:prstGeom prst="rect">
            <a:avLst/>
          </a:prstGeom>
        </p:spPr>
        <p:txBody>
          <a:bodyPr lIns="0" tIns="0" rIns="0" bIns="0" rtlCol="0" anchor="t">
            <a:spAutoFit/>
          </a:bodyPr>
          <a:lstStyle/>
          <a:p>
            <a:pPr algn="ctr">
              <a:lnSpc>
                <a:spcPts val="4759"/>
              </a:lnSpc>
            </a:pPr>
            <a:r>
              <a:rPr lang="en-US" sz="3399">
                <a:solidFill>
                  <a:srgbClr val="000000"/>
                </a:solidFill>
                <a:latin typeface="Arial"/>
                <a:ea typeface="Arial"/>
                <a:cs typeface="Arial"/>
                <a:sym typeface="Arial"/>
              </a:rPr>
              <a:t>anxiety</a:t>
            </a:r>
          </a:p>
        </p:txBody>
      </p:sp>
      <p:sp>
        <p:nvSpPr>
          <p:cNvPr id="13" name="TextBox 13"/>
          <p:cNvSpPr txBox="1"/>
          <p:nvPr/>
        </p:nvSpPr>
        <p:spPr>
          <a:xfrm>
            <a:off x="6424029" y="5646090"/>
            <a:ext cx="4265990" cy="647065"/>
          </a:xfrm>
          <a:prstGeom prst="rect">
            <a:avLst/>
          </a:prstGeom>
        </p:spPr>
        <p:txBody>
          <a:bodyPr lIns="0" tIns="0" rIns="0" bIns="0" rtlCol="0" anchor="t">
            <a:spAutoFit/>
          </a:bodyPr>
          <a:lstStyle/>
          <a:p>
            <a:pPr algn="ctr">
              <a:lnSpc>
                <a:spcPts val="4759"/>
              </a:lnSpc>
            </a:pPr>
            <a:r>
              <a:rPr lang="en-US" sz="3399">
                <a:solidFill>
                  <a:srgbClr val="000000"/>
                </a:solidFill>
                <a:latin typeface="Arial"/>
                <a:ea typeface="Arial"/>
                <a:cs typeface="Arial"/>
                <a:sym typeface="Arial"/>
              </a:rPr>
              <a:t>psychotic</a:t>
            </a:r>
          </a:p>
        </p:txBody>
      </p:sp>
      <p:sp>
        <p:nvSpPr>
          <p:cNvPr id="14" name="TextBox 14"/>
          <p:cNvSpPr txBox="1"/>
          <p:nvPr/>
        </p:nvSpPr>
        <p:spPr>
          <a:xfrm>
            <a:off x="13841263" y="6075517"/>
            <a:ext cx="4265990" cy="647065"/>
          </a:xfrm>
          <a:prstGeom prst="rect">
            <a:avLst/>
          </a:prstGeom>
        </p:spPr>
        <p:txBody>
          <a:bodyPr lIns="0" tIns="0" rIns="0" bIns="0" rtlCol="0" anchor="t">
            <a:spAutoFit/>
          </a:bodyPr>
          <a:lstStyle/>
          <a:p>
            <a:pPr algn="ctr">
              <a:lnSpc>
                <a:spcPts val="4759"/>
              </a:lnSpc>
            </a:pPr>
            <a:r>
              <a:rPr lang="en-US" sz="3399">
                <a:solidFill>
                  <a:srgbClr val="000000"/>
                </a:solidFill>
                <a:latin typeface="Arial"/>
                <a:ea typeface="Arial"/>
                <a:cs typeface="Arial"/>
                <a:sym typeface="Arial"/>
              </a:rPr>
              <a:t>eating</a:t>
            </a:r>
          </a:p>
        </p:txBody>
      </p:sp>
      <p:sp>
        <p:nvSpPr>
          <p:cNvPr id="15" name="TextBox 15"/>
          <p:cNvSpPr txBox="1"/>
          <p:nvPr/>
        </p:nvSpPr>
        <p:spPr>
          <a:xfrm>
            <a:off x="9690488" y="7189307"/>
            <a:ext cx="4265990" cy="647065"/>
          </a:xfrm>
          <a:prstGeom prst="rect">
            <a:avLst/>
          </a:prstGeom>
        </p:spPr>
        <p:txBody>
          <a:bodyPr lIns="0" tIns="0" rIns="0" bIns="0" rtlCol="0" anchor="t">
            <a:spAutoFit/>
          </a:bodyPr>
          <a:lstStyle/>
          <a:p>
            <a:pPr algn="ctr">
              <a:lnSpc>
                <a:spcPts val="4759"/>
              </a:lnSpc>
            </a:pPr>
            <a:r>
              <a:rPr lang="en-US" sz="3399">
                <a:solidFill>
                  <a:srgbClr val="000000"/>
                </a:solidFill>
                <a:latin typeface="Arial"/>
                <a:ea typeface="Arial"/>
                <a:cs typeface="Arial"/>
                <a:sym typeface="Arial"/>
              </a:rPr>
              <a:t>personality</a:t>
            </a:r>
          </a:p>
        </p:txBody>
      </p:sp>
      <p:sp>
        <p:nvSpPr>
          <p:cNvPr id="16" name="Freeform 16"/>
          <p:cNvSpPr/>
          <p:nvPr/>
        </p:nvSpPr>
        <p:spPr>
          <a:xfrm>
            <a:off x="10224755" y="3130066"/>
            <a:ext cx="4265990" cy="2852881"/>
          </a:xfrm>
          <a:custGeom>
            <a:avLst/>
            <a:gdLst/>
            <a:ahLst/>
            <a:cxnLst/>
            <a:rect l="l" t="t" r="r" b="b"/>
            <a:pathLst>
              <a:path w="4265990" h="2852881">
                <a:moveTo>
                  <a:pt x="0" y="0"/>
                </a:moveTo>
                <a:lnTo>
                  <a:pt x="4265990" y="0"/>
                </a:lnTo>
                <a:lnTo>
                  <a:pt x="4265990" y="2852880"/>
                </a:lnTo>
                <a:lnTo>
                  <a:pt x="0" y="285288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CA"/>
          </a:p>
        </p:txBody>
      </p:sp>
      <p:sp>
        <p:nvSpPr>
          <p:cNvPr id="17" name="Freeform 17"/>
          <p:cNvSpPr/>
          <p:nvPr/>
        </p:nvSpPr>
        <p:spPr>
          <a:xfrm>
            <a:off x="13841263" y="4927270"/>
            <a:ext cx="4265990" cy="2852881"/>
          </a:xfrm>
          <a:custGeom>
            <a:avLst/>
            <a:gdLst/>
            <a:ahLst/>
            <a:cxnLst/>
            <a:rect l="l" t="t" r="r" b="b"/>
            <a:pathLst>
              <a:path w="4265990" h="2852881">
                <a:moveTo>
                  <a:pt x="0" y="0"/>
                </a:moveTo>
                <a:lnTo>
                  <a:pt x="4265990" y="0"/>
                </a:lnTo>
                <a:lnTo>
                  <a:pt x="4265990" y="2852881"/>
                </a:lnTo>
                <a:lnTo>
                  <a:pt x="0" y="285288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CA"/>
          </a:p>
        </p:txBody>
      </p:sp>
      <p:sp>
        <p:nvSpPr>
          <p:cNvPr id="18" name="Freeform 18"/>
          <p:cNvSpPr/>
          <p:nvPr/>
        </p:nvSpPr>
        <p:spPr>
          <a:xfrm>
            <a:off x="6630643" y="4746123"/>
            <a:ext cx="3852761" cy="2576534"/>
          </a:xfrm>
          <a:custGeom>
            <a:avLst/>
            <a:gdLst/>
            <a:ahLst/>
            <a:cxnLst/>
            <a:rect l="l" t="t" r="r" b="b"/>
            <a:pathLst>
              <a:path w="3852761" h="2576534">
                <a:moveTo>
                  <a:pt x="0" y="0"/>
                </a:moveTo>
                <a:lnTo>
                  <a:pt x="3852761" y="0"/>
                </a:lnTo>
                <a:lnTo>
                  <a:pt x="3852761" y="2576534"/>
                </a:lnTo>
                <a:lnTo>
                  <a:pt x="0" y="257653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CA"/>
          </a:p>
        </p:txBody>
      </p:sp>
      <p:sp>
        <p:nvSpPr>
          <p:cNvPr id="19" name="Freeform 19"/>
          <p:cNvSpPr/>
          <p:nvPr/>
        </p:nvSpPr>
        <p:spPr>
          <a:xfrm rot="441709">
            <a:off x="9690488" y="6129635"/>
            <a:ext cx="4265990" cy="2852881"/>
          </a:xfrm>
          <a:custGeom>
            <a:avLst/>
            <a:gdLst/>
            <a:ahLst/>
            <a:cxnLst/>
            <a:rect l="l" t="t" r="r" b="b"/>
            <a:pathLst>
              <a:path w="4265990" h="2852881">
                <a:moveTo>
                  <a:pt x="0" y="0"/>
                </a:moveTo>
                <a:lnTo>
                  <a:pt x="4265990" y="0"/>
                </a:lnTo>
                <a:lnTo>
                  <a:pt x="4265990" y="2852881"/>
                </a:lnTo>
                <a:lnTo>
                  <a:pt x="0" y="285288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CA"/>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7AD">
                <a:alpha val="100000"/>
              </a:srgbClr>
            </a:gs>
            <a:gs pos="100000">
              <a:srgbClr val="FFA9F9">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0815121" y="3222397"/>
            <a:ext cx="6865357" cy="2515955"/>
            <a:chOff x="0" y="0"/>
            <a:chExt cx="7743279" cy="2837688"/>
          </a:xfrm>
        </p:grpSpPr>
        <p:sp>
          <p:nvSpPr>
            <p:cNvPr id="3" name="Freeform 3"/>
            <p:cNvSpPr/>
            <p:nvPr/>
          </p:nvSpPr>
          <p:spPr>
            <a:xfrm>
              <a:off x="0" y="0"/>
              <a:ext cx="7743279" cy="2837688"/>
            </a:xfrm>
            <a:custGeom>
              <a:avLst/>
              <a:gdLst/>
              <a:ahLst/>
              <a:cxnLst/>
              <a:rect l="l" t="t" r="r" b="b"/>
              <a:pathLst>
                <a:path w="7743279" h="2837688">
                  <a:moveTo>
                    <a:pt x="0" y="0"/>
                  </a:moveTo>
                  <a:lnTo>
                    <a:pt x="7743279" y="0"/>
                  </a:lnTo>
                  <a:lnTo>
                    <a:pt x="7743279" y="2837688"/>
                  </a:lnTo>
                  <a:lnTo>
                    <a:pt x="0" y="2837688"/>
                  </a:lnTo>
                  <a:close/>
                </a:path>
              </a:pathLst>
            </a:custGeom>
            <a:solidFill>
              <a:srgbClr val="000000">
                <a:alpha val="0"/>
              </a:srgbClr>
            </a:solidFill>
          </p:spPr>
          <p:txBody>
            <a:bodyPr/>
            <a:lstStyle/>
            <a:p>
              <a:endParaRPr lang="en-CA"/>
            </a:p>
          </p:txBody>
        </p:sp>
        <p:sp>
          <p:nvSpPr>
            <p:cNvPr id="4" name="TextBox 4"/>
            <p:cNvSpPr txBox="1"/>
            <p:nvPr/>
          </p:nvSpPr>
          <p:spPr>
            <a:xfrm>
              <a:off x="0" y="-57150"/>
              <a:ext cx="7743279" cy="2894838"/>
            </a:xfrm>
            <a:prstGeom prst="rect">
              <a:avLst/>
            </a:prstGeom>
          </p:spPr>
          <p:txBody>
            <a:bodyPr lIns="0" tIns="0" rIns="0" bIns="0" rtlCol="0" anchor="ctr"/>
            <a:lstStyle/>
            <a:p>
              <a:pPr algn="ctr">
                <a:lnSpc>
                  <a:spcPts val="7128"/>
                </a:lnSpc>
              </a:pPr>
              <a:r>
                <a:rPr lang="en-US" sz="6600" b="1">
                  <a:solidFill>
                    <a:srgbClr val="761D8F"/>
                  </a:solidFill>
                  <a:latin typeface="Arial Bold"/>
                  <a:ea typeface="Arial Bold"/>
                  <a:cs typeface="Arial Bold"/>
                  <a:sym typeface="Arial Bold"/>
                </a:rPr>
                <a:t>Hands Up for Mental Health!</a:t>
              </a:r>
              <a:r>
                <a:rPr lang="en-US" sz="6600" b="1">
                  <a:solidFill>
                    <a:srgbClr val="0070C0"/>
                  </a:solidFill>
                  <a:latin typeface="Arial Bold"/>
                  <a:ea typeface="Arial Bold"/>
                  <a:cs typeface="Arial Bold"/>
                  <a:sym typeface="Arial Bold"/>
                </a:rPr>
                <a:t> </a:t>
              </a:r>
            </a:p>
          </p:txBody>
        </p:sp>
      </p:grpSp>
      <p:sp>
        <p:nvSpPr>
          <p:cNvPr id="5" name="Freeform 5"/>
          <p:cNvSpPr/>
          <p:nvPr/>
        </p:nvSpPr>
        <p:spPr>
          <a:xfrm>
            <a:off x="0" y="3661835"/>
            <a:ext cx="10139033" cy="6625165"/>
          </a:xfrm>
          <a:custGeom>
            <a:avLst/>
            <a:gdLst/>
            <a:ahLst/>
            <a:cxnLst/>
            <a:rect l="l" t="t" r="r" b="b"/>
            <a:pathLst>
              <a:path w="10139033" h="10307705">
                <a:moveTo>
                  <a:pt x="0" y="0"/>
                </a:moveTo>
                <a:lnTo>
                  <a:pt x="10139033" y="0"/>
                </a:lnTo>
                <a:lnTo>
                  <a:pt x="10139033" y="10307705"/>
                </a:lnTo>
                <a:lnTo>
                  <a:pt x="0" y="10307705"/>
                </a:lnTo>
                <a:lnTo>
                  <a:pt x="0" y="0"/>
                </a:lnTo>
                <a:close/>
              </a:path>
            </a:pathLst>
          </a:custGeom>
          <a:blipFill>
            <a:blip r:embed="rId3">
              <a:extLst>
                <a:ext uri="{96DAC541-7B7A-43D3-8B79-37D633B846F1}">
                  <asvg:svgBlip xmlns:asvg="http://schemas.microsoft.com/office/drawing/2016/SVG/main" r:embed="rId4"/>
                </a:ext>
              </a:extLst>
            </a:blip>
            <a:stretch>
              <a:fillRect b="-55584"/>
            </a:stretch>
          </a:blipFill>
        </p:spPr>
        <p:txBody>
          <a:bodyPr/>
          <a:lstStyle/>
          <a:p>
            <a:endParaRPr lang="en-CA"/>
          </a:p>
        </p:txBody>
      </p:sp>
      <p:sp>
        <p:nvSpPr>
          <p:cNvPr id="6" name="TextBox 6"/>
          <p:cNvSpPr txBox="1"/>
          <p:nvPr/>
        </p:nvSpPr>
        <p:spPr>
          <a:xfrm>
            <a:off x="13564083" y="5605002"/>
            <a:ext cx="1367433" cy="647065"/>
          </a:xfrm>
          <a:prstGeom prst="rect">
            <a:avLst/>
          </a:prstGeom>
        </p:spPr>
        <p:txBody>
          <a:bodyPr lIns="0" tIns="0" rIns="0" bIns="0" rtlCol="0" anchor="t">
            <a:spAutoFit/>
          </a:bodyPr>
          <a:lstStyle/>
          <a:p>
            <a:pPr algn="ctr">
              <a:lnSpc>
                <a:spcPts val="4759"/>
              </a:lnSpc>
            </a:pPr>
            <a:r>
              <a:rPr lang="en-US" sz="3399">
                <a:solidFill>
                  <a:srgbClr val="000000"/>
                </a:solidFill>
                <a:latin typeface="Arial"/>
                <a:ea typeface="Arial"/>
                <a:cs typeface="Arial"/>
                <a:sym typeface="Arial"/>
              </a:rPr>
              <a:t>Activity</a:t>
            </a:r>
          </a:p>
        </p:txBody>
      </p:sp>
      <p:grpSp>
        <p:nvGrpSpPr>
          <p:cNvPr id="7" name="Group 7"/>
          <p:cNvGrpSpPr/>
          <p:nvPr/>
        </p:nvGrpSpPr>
        <p:grpSpPr>
          <a:xfrm>
            <a:off x="12833216" y="9263568"/>
            <a:ext cx="5314800" cy="821957"/>
            <a:chOff x="0" y="0"/>
            <a:chExt cx="7086401" cy="1095943"/>
          </a:xfrm>
        </p:grpSpPr>
        <p:grpSp>
          <p:nvGrpSpPr>
            <p:cNvPr id="8" name="Group 8"/>
            <p:cNvGrpSpPr/>
            <p:nvPr/>
          </p:nvGrpSpPr>
          <p:grpSpPr>
            <a:xfrm>
              <a:off x="0" y="0"/>
              <a:ext cx="7086401" cy="1095943"/>
              <a:chOff x="0" y="0"/>
              <a:chExt cx="1399783" cy="216483"/>
            </a:xfrm>
          </p:grpSpPr>
          <p:sp>
            <p:nvSpPr>
              <p:cNvPr id="9" name="Freeform 9"/>
              <p:cNvSpPr/>
              <p:nvPr/>
            </p:nvSpPr>
            <p:spPr>
              <a:xfrm>
                <a:off x="0" y="0"/>
                <a:ext cx="1399783" cy="216483"/>
              </a:xfrm>
              <a:custGeom>
                <a:avLst/>
                <a:gdLst/>
                <a:ahLst/>
                <a:cxnLst/>
                <a:rect l="l" t="t" r="r" b="b"/>
                <a:pathLst>
                  <a:path w="1399783" h="216483">
                    <a:moveTo>
                      <a:pt x="74290" y="0"/>
                    </a:moveTo>
                    <a:lnTo>
                      <a:pt x="1325493" y="0"/>
                    </a:lnTo>
                    <a:cubicBezTo>
                      <a:pt x="1366522" y="0"/>
                      <a:pt x="1399783" y="33261"/>
                      <a:pt x="1399783" y="74290"/>
                    </a:cubicBezTo>
                    <a:lnTo>
                      <a:pt x="1399783" y="142192"/>
                    </a:lnTo>
                    <a:cubicBezTo>
                      <a:pt x="1399783" y="183222"/>
                      <a:pt x="1366522" y="216483"/>
                      <a:pt x="1325493" y="216483"/>
                    </a:cubicBezTo>
                    <a:lnTo>
                      <a:pt x="74290" y="216483"/>
                    </a:lnTo>
                    <a:cubicBezTo>
                      <a:pt x="33261" y="216483"/>
                      <a:pt x="0" y="183222"/>
                      <a:pt x="0" y="142192"/>
                    </a:cubicBezTo>
                    <a:lnTo>
                      <a:pt x="0" y="74290"/>
                    </a:lnTo>
                    <a:cubicBezTo>
                      <a:pt x="0" y="33261"/>
                      <a:pt x="33261" y="0"/>
                      <a:pt x="74290" y="0"/>
                    </a:cubicBezTo>
                    <a:close/>
                  </a:path>
                </a:pathLst>
              </a:custGeom>
              <a:solidFill>
                <a:srgbClr val="FFFFFF"/>
              </a:solidFill>
            </p:spPr>
            <p:txBody>
              <a:bodyPr/>
              <a:lstStyle/>
              <a:p>
                <a:endParaRPr lang="en-CA"/>
              </a:p>
            </p:txBody>
          </p:sp>
          <p:sp>
            <p:nvSpPr>
              <p:cNvPr id="10" name="TextBox 10"/>
              <p:cNvSpPr txBox="1"/>
              <p:nvPr/>
            </p:nvSpPr>
            <p:spPr>
              <a:xfrm>
                <a:off x="0" y="-104775"/>
                <a:ext cx="1399783" cy="321258"/>
              </a:xfrm>
              <a:prstGeom prst="rect">
                <a:avLst/>
              </a:prstGeom>
            </p:spPr>
            <p:txBody>
              <a:bodyPr lIns="50800" tIns="50800" rIns="50800" bIns="50800" rtlCol="0" anchor="ctr"/>
              <a:lstStyle/>
              <a:p>
                <a:pPr algn="ctr">
                  <a:lnSpc>
                    <a:spcPts val="3500"/>
                  </a:lnSpc>
                </a:pPr>
                <a:endParaRPr/>
              </a:p>
            </p:txBody>
          </p:sp>
        </p:grpSp>
        <p:sp>
          <p:nvSpPr>
            <p:cNvPr id="11" name="Freeform 11"/>
            <p:cNvSpPr/>
            <p:nvPr/>
          </p:nvSpPr>
          <p:spPr>
            <a:xfrm>
              <a:off x="433279" y="142530"/>
              <a:ext cx="6377718" cy="810882"/>
            </a:xfrm>
            <a:custGeom>
              <a:avLst/>
              <a:gdLst/>
              <a:ahLst/>
              <a:cxnLst/>
              <a:rect l="l" t="t" r="r" b="b"/>
              <a:pathLst>
                <a:path w="6377718" h="810882">
                  <a:moveTo>
                    <a:pt x="0" y="0"/>
                  </a:moveTo>
                  <a:lnTo>
                    <a:pt x="6377718" y="0"/>
                  </a:lnTo>
                  <a:lnTo>
                    <a:pt x="6377718" y="810882"/>
                  </a:lnTo>
                  <a:lnTo>
                    <a:pt x="0" y="810882"/>
                  </a:lnTo>
                  <a:lnTo>
                    <a:pt x="0" y="0"/>
                  </a:lnTo>
                  <a:close/>
                </a:path>
              </a:pathLst>
            </a:custGeom>
            <a:blipFill>
              <a:blip r:embed="rId5">
                <a:extLst>
                  <a:ext uri="{96DAC541-7B7A-43D3-8B79-37D633B846F1}">
                    <asvg:svgBlip xmlns:asvg="http://schemas.microsoft.com/office/drawing/2016/SVG/main" r:embed="rId6"/>
                  </a:ext>
                </a:extLst>
              </a:blip>
              <a:stretch>
                <a:fillRect t="-818" b="-818"/>
              </a:stretch>
            </a:blipFill>
          </p:spPr>
          <p:txBody>
            <a:bodyPr/>
            <a:lstStyle/>
            <a:p>
              <a:endParaRPr lang="en-CA"/>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5757">
                <a:alpha val="100000"/>
              </a:srgbClr>
            </a:gs>
            <a:gs pos="100000">
              <a:srgbClr val="8C52FF">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rot="-471022">
            <a:off x="2733176" y="5160461"/>
            <a:ext cx="2094807" cy="4114800"/>
          </a:xfrm>
          <a:custGeom>
            <a:avLst/>
            <a:gdLst/>
            <a:ahLst/>
            <a:cxnLst/>
            <a:rect l="l" t="t" r="r" b="b"/>
            <a:pathLst>
              <a:path w="2094807" h="4114800">
                <a:moveTo>
                  <a:pt x="0" y="0"/>
                </a:moveTo>
                <a:lnTo>
                  <a:pt x="2094807" y="0"/>
                </a:lnTo>
                <a:lnTo>
                  <a:pt x="209480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3" name="Freeform 3"/>
          <p:cNvSpPr/>
          <p:nvPr/>
        </p:nvSpPr>
        <p:spPr>
          <a:xfrm>
            <a:off x="663307" y="1338997"/>
            <a:ext cx="6234545" cy="4114800"/>
          </a:xfrm>
          <a:custGeom>
            <a:avLst/>
            <a:gdLst/>
            <a:ahLst/>
            <a:cxnLst/>
            <a:rect l="l" t="t" r="r" b="b"/>
            <a:pathLst>
              <a:path w="6234545" h="4114800">
                <a:moveTo>
                  <a:pt x="0" y="0"/>
                </a:moveTo>
                <a:lnTo>
                  <a:pt x="6234545" y="0"/>
                </a:lnTo>
                <a:lnTo>
                  <a:pt x="623454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grpSp>
        <p:nvGrpSpPr>
          <p:cNvPr id="4" name="Group 4"/>
          <p:cNvGrpSpPr/>
          <p:nvPr/>
        </p:nvGrpSpPr>
        <p:grpSpPr>
          <a:xfrm>
            <a:off x="12833216" y="9263568"/>
            <a:ext cx="5314800" cy="821957"/>
            <a:chOff x="0" y="0"/>
            <a:chExt cx="1399783" cy="216483"/>
          </a:xfrm>
        </p:grpSpPr>
        <p:sp>
          <p:nvSpPr>
            <p:cNvPr id="5" name="Freeform 5"/>
            <p:cNvSpPr/>
            <p:nvPr/>
          </p:nvSpPr>
          <p:spPr>
            <a:xfrm>
              <a:off x="0" y="0"/>
              <a:ext cx="1399783" cy="216483"/>
            </a:xfrm>
            <a:custGeom>
              <a:avLst/>
              <a:gdLst/>
              <a:ahLst/>
              <a:cxnLst/>
              <a:rect l="l" t="t" r="r" b="b"/>
              <a:pathLst>
                <a:path w="1399783" h="216483">
                  <a:moveTo>
                    <a:pt x="74290" y="0"/>
                  </a:moveTo>
                  <a:lnTo>
                    <a:pt x="1325493" y="0"/>
                  </a:lnTo>
                  <a:cubicBezTo>
                    <a:pt x="1366522" y="0"/>
                    <a:pt x="1399783" y="33261"/>
                    <a:pt x="1399783" y="74290"/>
                  </a:cubicBezTo>
                  <a:lnTo>
                    <a:pt x="1399783" y="142192"/>
                  </a:lnTo>
                  <a:cubicBezTo>
                    <a:pt x="1399783" y="183222"/>
                    <a:pt x="1366522" y="216483"/>
                    <a:pt x="1325493" y="216483"/>
                  </a:cubicBezTo>
                  <a:lnTo>
                    <a:pt x="74290" y="216483"/>
                  </a:lnTo>
                  <a:cubicBezTo>
                    <a:pt x="33261" y="216483"/>
                    <a:pt x="0" y="183222"/>
                    <a:pt x="0" y="142192"/>
                  </a:cubicBezTo>
                  <a:lnTo>
                    <a:pt x="0" y="74290"/>
                  </a:lnTo>
                  <a:cubicBezTo>
                    <a:pt x="0" y="33261"/>
                    <a:pt x="33261" y="0"/>
                    <a:pt x="74290" y="0"/>
                  </a:cubicBezTo>
                  <a:close/>
                </a:path>
              </a:pathLst>
            </a:custGeom>
            <a:solidFill>
              <a:srgbClr val="FFFFFF"/>
            </a:solidFill>
          </p:spPr>
          <p:txBody>
            <a:bodyPr/>
            <a:lstStyle/>
            <a:p>
              <a:endParaRPr lang="en-CA"/>
            </a:p>
          </p:txBody>
        </p:sp>
        <p:sp>
          <p:nvSpPr>
            <p:cNvPr id="6" name="TextBox 6"/>
            <p:cNvSpPr txBox="1"/>
            <p:nvPr/>
          </p:nvSpPr>
          <p:spPr>
            <a:xfrm>
              <a:off x="0" y="-104775"/>
              <a:ext cx="1399783" cy="321258"/>
            </a:xfrm>
            <a:prstGeom prst="rect">
              <a:avLst/>
            </a:prstGeom>
          </p:spPr>
          <p:txBody>
            <a:bodyPr lIns="50800" tIns="50800" rIns="50800" bIns="50800" rtlCol="0" anchor="ctr"/>
            <a:lstStyle/>
            <a:p>
              <a:pPr algn="ctr">
                <a:lnSpc>
                  <a:spcPts val="3500"/>
                </a:lnSpc>
              </a:pPr>
              <a:endParaRPr/>
            </a:p>
          </p:txBody>
        </p:sp>
      </p:grpSp>
      <p:sp>
        <p:nvSpPr>
          <p:cNvPr id="7" name="Freeform 7"/>
          <p:cNvSpPr/>
          <p:nvPr/>
        </p:nvSpPr>
        <p:spPr>
          <a:xfrm>
            <a:off x="13158176" y="9370465"/>
            <a:ext cx="4783289" cy="608161"/>
          </a:xfrm>
          <a:custGeom>
            <a:avLst/>
            <a:gdLst/>
            <a:ahLst/>
            <a:cxnLst/>
            <a:rect l="l" t="t" r="r" b="b"/>
            <a:pathLst>
              <a:path w="4783289" h="608161">
                <a:moveTo>
                  <a:pt x="0" y="0"/>
                </a:moveTo>
                <a:lnTo>
                  <a:pt x="4783288" y="0"/>
                </a:lnTo>
                <a:lnTo>
                  <a:pt x="4783288" y="608162"/>
                </a:lnTo>
                <a:lnTo>
                  <a:pt x="0" y="608162"/>
                </a:lnTo>
                <a:lnTo>
                  <a:pt x="0" y="0"/>
                </a:lnTo>
                <a:close/>
              </a:path>
            </a:pathLst>
          </a:custGeom>
          <a:blipFill>
            <a:blip r:embed="rId7">
              <a:extLst>
                <a:ext uri="{96DAC541-7B7A-43D3-8B79-37D633B846F1}">
                  <asvg:svgBlip xmlns:asvg="http://schemas.microsoft.com/office/drawing/2016/SVG/main" r:embed="rId8"/>
                </a:ext>
              </a:extLst>
            </a:blip>
            <a:stretch>
              <a:fillRect t="-818" b="-818"/>
            </a:stretch>
          </a:blipFill>
        </p:spPr>
        <p:txBody>
          <a:bodyPr/>
          <a:lstStyle/>
          <a:p>
            <a:endParaRPr lang="en-CA"/>
          </a:p>
        </p:txBody>
      </p:sp>
      <p:sp>
        <p:nvSpPr>
          <p:cNvPr id="8" name="TextBox 8"/>
          <p:cNvSpPr txBox="1"/>
          <p:nvPr/>
        </p:nvSpPr>
        <p:spPr>
          <a:xfrm>
            <a:off x="8086163" y="3198830"/>
            <a:ext cx="6796683" cy="840741"/>
          </a:xfrm>
          <a:prstGeom prst="rect">
            <a:avLst/>
          </a:prstGeom>
        </p:spPr>
        <p:txBody>
          <a:bodyPr lIns="0" tIns="0" rIns="0" bIns="0" rtlCol="0" anchor="t">
            <a:spAutoFit/>
          </a:bodyPr>
          <a:lstStyle/>
          <a:p>
            <a:pPr algn="l">
              <a:lnSpc>
                <a:spcPts val="6159"/>
              </a:lnSpc>
            </a:pPr>
            <a:r>
              <a:rPr lang="en-US" sz="4399" b="1">
                <a:solidFill>
                  <a:srgbClr val="FFFFFF"/>
                </a:solidFill>
                <a:latin typeface="Arial Bold"/>
                <a:ea typeface="Arial Bold"/>
                <a:cs typeface="Arial Bold"/>
                <a:sym typeface="Arial Bold"/>
              </a:rPr>
              <a:t>What is...</a:t>
            </a:r>
          </a:p>
        </p:txBody>
      </p:sp>
      <p:sp>
        <p:nvSpPr>
          <p:cNvPr id="9" name="Freeform 9"/>
          <p:cNvSpPr/>
          <p:nvPr/>
        </p:nvSpPr>
        <p:spPr>
          <a:xfrm>
            <a:off x="9144000" y="3883995"/>
            <a:ext cx="4265990" cy="2852881"/>
          </a:xfrm>
          <a:custGeom>
            <a:avLst/>
            <a:gdLst/>
            <a:ahLst/>
            <a:cxnLst/>
            <a:rect l="l" t="t" r="r" b="b"/>
            <a:pathLst>
              <a:path w="4265990" h="2852881">
                <a:moveTo>
                  <a:pt x="0" y="0"/>
                </a:moveTo>
                <a:lnTo>
                  <a:pt x="4265990" y="0"/>
                </a:lnTo>
                <a:lnTo>
                  <a:pt x="4265990" y="2852881"/>
                </a:lnTo>
                <a:lnTo>
                  <a:pt x="0" y="285288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sp>
        <p:nvSpPr>
          <p:cNvPr id="10" name="Freeform 10"/>
          <p:cNvSpPr/>
          <p:nvPr/>
        </p:nvSpPr>
        <p:spPr>
          <a:xfrm>
            <a:off x="5953168" y="6517585"/>
            <a:ext cx="4265990" cy="2852881"/>
          </a:xfrm>
          <a:custGeom>
            <a:avLst/>
            <a:gdLst/>
            <a:ahLst/>
            <a:cxnLst/>
            <a:rect l="l" t="t" r="r" b="b"/>
            <a:pathLst>
              <a:path w="4265990" h="2852881">
                <a:moveTo>
                  <a:pt x="0" y="0"/>
                </a:moveTo>
                <a:lnTo>
                  <a:pt x="4265990" y="0"/>
                </a:lnTo>
                <a:lnTo>
                  <a:pt x="4265990" y="2852880"/>
                </a:lnTo>
                <a:lnTo>
                  <a:pt x="0" y="285288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sp>
        <p:nvSpPr>
          <p:cNvPr id="11" name="Freeform 11"/>
          <p:cNvSpPr/>
          <p:nvPr/>
        </p:nvSpPr>
        <p:spPr>
          <a:xfrm>
            <a:off x="12756580" y="5143500"/>
            <a:ext cx="4265990" cy="2852881"/>
          </a:xfrm>
          <a:custGeom>
            <a:avLst/>
            <a:gdLst/>
            <a:ahLst/>
            <a:cxnLst/>
            <a:rect l="l" t="t" r="r" b="b"/>
            <a:pathLst>
              <a:path w="4265990" h="2852881">
                <a:moveTo>
                  <a:pt x="0" y="0"/>
                </a:moveTo>
                <a:lnTo>
                  <a:pt x="4265990" y="0"/>
                </a:lnTo>
                <a:lnTo>
                  <a:pt x="4265990" y="2852881"/>
                </a:lnTo>
                <a:lnTo>
                  <a:pt x="0" y="285288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sp>
        <p:nvSpPr>
          <p:cNvPr id="12" name="TextBox 12"/>
          <p:cNvSpPr txBox="1"/>
          <p:nvPr/>
        </p:nvSpPr>
        <p:spPr>
          <a:xfrm>
            <a:off x="8840946" y="676275"/>
            <a:ext cx="6621066" cy="1747519"/>
          </a:xfrm>
          <a:prstGeom prst="rect">
            <a:avLst/>
          </a:prstGeom>
        </p:spPr>
        <p:txBody>
          <a:bodyPr lIns="0" tIns="0" rIns="0" bIns="0" rtlCol="0" anchor="t">
            <a:spAutoFit/>
          </a:bodyPr>
          <a:lstStyle/>
          <a:p>
            <a:pPr algn="ctr">
              <a:lnSpc>
                <a:spcPts val="12880"/>
              </a:lnSpc>
            </a:pPr>
            <a:r>
              <a:rPr lang="en-US" sz="9200" b="1">
                <a:solidFill>
                  <a:srgbClr val="FFFFFF"/>
                </a:solidFill>
                <a:latin typeface="Arial Bold"/>
                <a:ea typeface="Arial Bold"/>
                <a:cs typeface="Arial Bold"/>
                <a:sym typeface="Arial Bold"/>
              </a:rPr>
              <a:t>Brainstorm!</a:t>
            </a:r>
          </a:p>
        </p:txBody>
      </p:sp>
      <p:sp>
        <p:nvSpPr>
          <p:cNvPr id="13" name="TextBox 13"/>
          <p:cNvSpPr txBox="1"/>
          <p:nvPr/>
        </p:nvSpPr>
        <p:spPr>
          <a:xfrm>
            <a:off x="13473550" y="6346669"/>
            <a:ext cx="2832050" cy="647065"/>
          </a:xfrm>
          <a:prstGeom prst="rect">
            <a:avLst/>
          </a:prstGeom>
        </p:spPr>
        <p:txBody>
          <a:bodyPr lIns="0" tIns="0" rIns="0" bIns="0" rtlCol="0" anchor="t">
            <a:spAutoFit/>
          </a:bodyPr>
          <a:lstStyle/>
          <a:p>
            <a:pPr algn="ctr">
              <a:lnSpc>
                <a:spcPts val="4759"/>
              </a:lnSpc>
            </a:pPr>
            <a:r>
              <a:rPr lang="en-US" sz="3399">
                <a:solidFill>
                  <a:srgbClr val="FFFFFF"/>
                </a:solidFill>
                <a:latin typeface="Arial"/>
                <a:ea typeface="Arial"/>
                <a:cs typeface="Arial"/>
                <a:sym typeface="Arial"/>
              </a:rPr>
              <a:t>mental health?</a:t>
            </a:r>
          </a:p>
        </p:txBody>
      </p:sp>
      <p:sp>
        <p:nvSpPr>
          <p:cNvPr id="14" name="TextBox 14"/>
          <p:cNvSpPr txBox="1"/>
          <p:nvPr/>
        </p:nvSpPr>
        <p:spPr>
          <a:xfrm>
            <a:off x="9720774" y="4996428"/>
            <a:ext cx="3112443" cy="647065"/>
          </a:xfrm>
          <a:prstGeom prst="rect">
            <a:avLst/>
          </a:prstGeom>
        </p:spPr>
        <p:txBody>
          <a:bodyPr lIns="0" tIns="0" rIns="0" bIns="0" rtlCol="0" anchor="t">
            <a:spAutoFit/>
          </a:bodyPr>
          <a:lstStyle/>
          <a:p>
            <a:pPr algn="ctr">
              <a:lnSpc>
                <a:spcPts val="4759"/>
              </a:lnSpc>
            </a:pPr>
            <a:r>
              <a:rPr lang="en-US" sz="3399">
                <a:solidFill>
                  <a:srgbClr val="FFFFFF"/>
                </a:solidFill>
                <a:latin typeface="Arial"/>
                <a:ea typeface="Arial"/>
                <a:cs typeface="Arial"/>
                <a:sym typeface="Arial"/>
              </a:rPr>
              <a:t>mental illness?</a:t>
            </a:r>
          </a:p>
        </p:txBody>
      </p:sp>
      <p:sp>
        <p:nvSpPr>
          <p:cNvPr id="15" name="TextBox 15"/>
          <p:cNvSpPr txBox="1"/>
          <p:nvPr/>
        </p:nvSpPr>
        <p:spPr>
          <a:xfrm>
            <a:off x="6696968" y="7603651"/>
            <a:ext cx="3112443" cy="647065"/>
          </a:xfrm>
          <a:prstGeom prst="rect">
            <a:avLst/>
          </a:prstGeom>
        </p:spPr>
        <p:txBody>
          <a:bodyPr lIns="0" tIns="0" rIns="0" bIns="0" rtlCol="0" anchor="t">
            <a:spAutoFit/>
          </a:bodyPr>
          <a:lstStyle/>
          <a:p>
            <a:pPr algn="ctr">
              <a:lnSpc>
                <a:spcPts val="4759"/>
              </a:lnSpc>
            </a:pPr>
            <a:r>
              <a:rPr lang="en-US" sz="3399">
                <a:solidFill>
                  <a:srgbClr val="FFFFFF"/>
                </a:solidFill>
                <a:latin typeface="Arial"/>
                <a:ea typeface="Arial"/>
                <a:cs typeface="Arial"/>
                <a:sym typeface="Arial"/>
              </a:rPr>
              <a:t>wellbeing?</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9877"/>
            <a:ext cx="18234885" cy="10257123"/>
          </a:xfrm>
          <a:custGeom>
            <a:avLst/>
            <a:gdLst/>
            <a:ahLst/>
            <a:cxnLst/>
            <a:rect l="l" t="t" r="r" b="b"/>
            <a:pathLst>
              <a:path w="18234885" h="10257123">
                <a:moveTo>
                  <a:pt x="0" y="0"/>
                </a:moveTo>
                <a:lnTo>
                  <a:pt x="18234885" y="0"/>
                </a:lnTo>
                <a:lnTo>
                  <a:pt x="18234885" y="10257123"/>
                </a:lnTo>
                <a:lnTo>
                  <a:pt x="0" y="10257123"/>
                </a:lnTo>
                <a:lnTo>
                  <a:pt x="0" y="0"/>
                </a:lnTo>
                <a:close/>
              </a:path>
            </a:pathLst>
          </a:custGeom>
          <a:blipFill>
            <a:blip r:embed="rId3"/>
            <a:stretch>
              <a:fillRect/>
            </a:stretch>
          </a:blipFill>
        </p:spPr>
        <p:txBody>
          <a:bodyPr/>
          <a:lstStyle/>
          <a:p>
            <a:endParaRPr lang="en-CA"/>
          </a:p>
        </p:txBody>
      </p:sp>
      <p:grpSp>
        <p:nvGrpSpPr>
          <p:cNvPr id="3" name="Group 3"/>
          <p:cNvGrpSpPr/>
          <p:nvPr/>
        </p:nvGrpSpPr>
        <p:grpSpPr>
          <a:xfrm>
            <a:off x="2651628" y="3137825"/>
            <a:ext cx="9991164" cy="2957593"/>
            <a:chOff x="0" y="0"/>
            <a:chExt cx="13321552" cy="3943457"/>
          </a:xfrm>
        </p:grpSpPr>
        <p:sp>
          <p:nvSpPr>
            <p:cNvPr id="4" name="Freeform 4"/>
            <p:cNvSpPr/>
            <p:nvPr/>
          </p:nvSpPr>
          <p:spPr>
            <a:xfrm>
              <a:off x="0" y="0"/>
              <a:ext cx="13321553" cy="3943457"/>
            </a:xfrm>
            <a:custGeom>
              <a:avLst/>
              <a:gdLst/>
              <a:ahLst/>
              <a:cxnLst/>
              <a:rect l="l" t="t" r="r" b="b"/>
              <a:pathLst>
                <a:path w="13321553" h="3943457">
                  <a:moveTo>
                    <a:pt x="0" y="0"/>
                  </a:moveTo>
                  <a:lnTo>
                    <a:pt x="13321553" y="0"/>
                  </a:lnTo>
                  <a:lnTo>
                    <a:pt x="13321553" y="3943457"/>
                  </a:lnTo>
                  <a:lnTo>
                    <a:pt x="0" y="3943457"/>
                  </a:lnTo>
                  <a:close/>
                </a:path>
              </a:pathLst>
            </a:custGeom>
            <a:solidFill>
              <a:srgbClr val="000000">
                <a:alpha val="0"/>
              </a:srgbClr>
            </a:solidFill>
          </p:spPr>
          <p:txBody>
            <a:bodyPr/>
            <a:lstStyle/>
            <a:p>
              <a:endParaRPr lang="en-CA"/>
            </a:p>
          </p:txBody>
        </p:sp>
        <p:sp>
          <p:nvSpPr>
            <p:cNvPr id="5" name="TextBox 5"/>
            <p:cNvSpPr txBox="1"/>
            <p:nvPr/>
          </p:nvSpPr>
          <p:spPr>
            <a:xfrm>
              <a:off x="0" y="-171450"/>
              <a:ext cx="13321552" cy="4114907"/>
            </a:xfrm>
            <a:prstGeom prst="rect">
              <a:avLst/>
            </a:prstGeom>
          </p:spPr>
          <p:txBody>
            <a:bodyPr lIns="0" tIns="0" rIns="0" bIns="0" rtlCol="0" anchor="t"/>
            <a:lstStyle/>
            <a:p>
              <a:pPr algn="ctr">
                <a:lnSpc>
                  <a:spcPts val="10560"/>
                </a:lnSpc>
              </a:pPr>
              <a:r>
                <a:rPr lang="en-US" sz="8800" b="1">
                  <a:solidFill>
                    <a:srgbClr val="761D8F"/>
                  </a:solidFill>
                  <a:latin typeface="Arial Bold"/>
                  <a:ea typeface="Arial Bold"/>
                  <a:cs typeface="Arial Bold"/>
                  <a:sym typeface="Arial Bold"/>
                </a:rPr>
                <a:t>Our Wellbeing Statement</a:t>
              </a:r>
            </a:p>
          </p:txBody>
        </p:sp>
      </p:grpSp>
      <p:sp>
        <p:nvSpPr>
          <p:cNvPr id="6" name="Freeform 6"/>
          <p:cNvSpPr/>
          <p:nvPr/>
        </p:nvSpPr>
        <p:spPr>
          <a:xfrm>
            <a:off x="9757259" y="297144"/>
            <a:ext cx="8344355" cy="9959980"/>
          </a:xfrm>
          <a:custGeom>
            <a:avLst/>
            <a:gdLst/>
            <a:ahLst/>
            <a:cxnLst/>
            <a:rect l="l" t="t" r="r" b="b"/>
            <a:pathLst>
              <a:path w="8344355" h="10981583">
                <a:moveTo>
                  <a:pt x="0" y="0"/>
                </a:moveTo>
                <a:lnTo>
                  <a:pt x="8344355" y="0"/>
                </a:lnTo>
                <a:lnTo>
                  <a:pt x="8344355" y="10981583"/>
                </a:lnTo>
                <a:lnTo>
                  <a:pt x="0" y="10981583"/>
                </a:lnTo>
                <a:lnTo>
                  <a:pt x="0" y="0"/>
                </a:lnTo>
                <a:close/>
              </a:path>
            </a:pathLst>
          </a:custGeom>
          <a:blipFill>
            <a:blip r:embed="rId4">
              <a:extLst>
                <a:ext uri="{96DAC541-7B7A-43D3-8B79-37D633B846F1}">
                  <asvg:svgBlip xmlns:asvg="http://schemas.microsoft.com/office/drawing/2016/SVG/main" r:embed="rId5"/>
                </a:ext>
              </a:extLst>
            </a:blip>
            <a:stretch>
              <a:fillRect b="-10257"/>
            </a:stretch>
          </a:blipFill>
        </p:spPr>
        <p:txBody>
          <a:bodyPr/>
          <a:lstStyle/>
          <a:p>
            <a:endParaRPr lang="en-CA"/>
          </a:p>
        </p:txBody>
      </p:sp>
      <p:sp>
        <p:nvSpPr>
          <p:cNvPr id="7" name="Freeform 7"/>
          <p:cNvSpPr/>
          <p:nvPr/>
        </p:nvSpPr>
        <p:spPr>
          <a:xfrm>
            <a:off x="259984" y="9463258"/>
            <a:ext cx="4783288" cy="608161"/>
          </a:xfrm>
          <a:custGeom>
            <a:avLst/>
            <a:gdLst/>
            <a:ahLst/>
            <a:cxnLst/>
            <a:rect l="l" t="t" r="r" b="b"/>
            <a:pathLst>
              <a:path w="4783288" h="608161">
                <a:moveTo>
                  <a:pt x="0" y="0"/>
                </a:moveTo>
                <a:lnTo>
                  <a:pt x="4783289" y="0"/>
                </a:lnTo>
                <a:lnTo>
                  <a:pt x="4783289" y="608162"/>
                </a:lnTo>
                <a:lnTo>
                  <a:pt x="0" y="608162"/>
                </a:lnTo>
                <a:lnTo>
                  <a:pt x="0" y="0"/>
                </a:lnTo>
                <a:close/>
              </a:path>
            </a:pathLst>
          </a:custGeom>
          <a:blipFill>
            <a:blip r:embed="rId6">
              <a:extLst>
                <a:ext uri="{96DAC541-7B7A-43D3-8B79-37D633B846F1}">
                  <asvg:svgBlip xmlns:asvg="http://schemas.microsoft.com/office/drawing/2016/SVG/main" r:embed="rId7"/>
                </a:ext>
              </a:extLst>
            </a:blip>
            <a:stretch>
              <a:fillRect t="-818" b="-818"/>
            </a:stretch>
          </a:blipFill>
        </p:spPr>
        <p:txBody>
          <a:bodyPr/>
          <a:lstStyle/>
          <a:p>
            <a:endParaRPr lang="en-CA"/>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CA"/>
          </a:p>
        </p:txBody>
      </p:sp>
      <p:sp>
        <p:nvSpPr>
          <p:cNvPr id="5" name="TextBox 5"/>
          <p:cNvSpPr txBox="1"/>
          <p:nvPr/>
        </p:nvSpPr>
        <p:spPr>
          <a:xfrm>
            <a:off x="8863802" y="2324100"/>
            <a:ext cx="8191500" cy="5866067"/>
          </a:xfrm>
          <a:prstGeom prst="rect">
            <a:avLst/>
          </a:prstGeom>
        </p:spPr>
        <p:txBody>
          <a:bodyPr lIns="0" tIns="0" rIns="0" bIns="0" rtlCol="0" anchor="t"/>
          <a:lstStyle/>
          <a:p>
            <a:pPr marL="488632" lvl="1" indent="-244316" algn="l">
              <a:lnSpc>
                <a:spcPts val="3240"/>
              </a:lnSpc>
              <a:spcAft>
                <a:spcPts val="1000"/>
              </a:spcAft>
              <a:buFont typeface="Arial"/>
              <a:buChar char="•"/>
            </a:pPr>
            <a:r>
              <a:rPr lang="en-US" sz="2700">
                <a:solidFill>
                  <a:srgbClr val="000000"/>
                </a:solidFill>
                <a:latin typeface="Arial"/>
                <a:ea typeface="Arial"/>
                <a:cs typeface="Arial"/>
                <a:sym typeface="Arial"/>
              </a:rPr>
              <a:t>Mental Health is a positive concept</a:t>
            </a:r>
          </a:p>
          <a:p>
            <a:pPr marL="488632" lvl="1" indent="-244316" algn="l">
              <a:lnSpc>
                <a:spcPts val="3240"/>
              </a:lnSpc>
              <a:spcAft>
                <a:spcPts val="1000"/>
              </a:spcAft>
              <a:buFont typeface="Arial"/>
              <a:buChar char="•"/>
            </a:pPr>
            <a:endParaRPr lang="en-US" sz="2700">
              <a:solidFill>
                <a:srgbClr val="000000"/>
              </a:solidFill>
              <a:latin typeface="Arial"/>
              <a:ea typeface="Arial"/>
              <a:cs typeface="Arial"/>
              <a:sym typeface="Arial"/>
            </a:endParaRPr>
          </a:p>
          <a:p>
            <a:pPr marL="488632" lvl="1" indent="-244316" algn="l">
              <a:lnSpc>
                <a:spcPts val="3240"/>
              </a:lnSpc>
              <a:spcAft>
                <a:spcPts val="1000"/>
              </a:spcAft>
              <a:buFont typeface="Arial"/>
              <a:buChar char="•"/>
            </a:pPr>
            <a:r>
              <a:rPr lang="en-US" sz="2700">
                <a:solidFill>
                  <a:srgbClr val="000000"/>
                </a:solidFill>
                <a:latin typeface="Arial"/>
                <a:ea typeface="Arial"/>
                <a:cs typeface="Arial"/>
                <a:sym typeface="Arial"/>
              </a:rPr>
              <a:t>Mental health and mental illness are two different things, but they are related</a:t>
            </a:r>
          </a:p>
          <a:p>
            <a:pPr marL="488632" lvl="1" indent="-244316" algn="l">
              <a:lnSpc>
                <a:spcPts val="3240"/>
              </a:lnSpc>
              <a:spcAft>
                <a:spcPts val="1000"/>
              </a:spcAft>
              <a:buFont typeface="Arial"/>
              <a:buChar char="•"/>
            </a:pPr>
            <a:endParaRPr lang="en-US" sz="2700">
              <a:solidFill>
                <a:srgbClr val="000000"/>
              </a:solidFill>
              <a:latin typeface="Arial"/>
              <a:ea typeface="Arial"/>
              <a:cs typeface="Arial"/>
              <a:sym typeface="Arial"/>
            </a:endParaRPr>
          </a:p>
          <a:p>
            <a:pPr marL="488632" lvl="1" indent="-244316" algn="l">
              <a:lnSpc>
                <a:spcPts val="3240"/>
              </a:lnSpc>
              <a:spcAft>
                <a:spcPts val="1000"/>
              </a:spcAft>
              <a:buFont typeface="Arial"/>
              <a:buChar char="•"/>
            </a:pPr>
            <a:r>
              <a:rPr lang="en-US" sz="2700">
                <a:solidFill>
                  <a:srgbClr val="000000"/>
                </a:solidFill>
                <a:latin typeface="Arial"/>
                <a:ea typeface="Arial"/>
                <a:cs typeface="Arial"/>
                <a:sym typeface="Arial"/>
              </a:rPr>
              <a:t>We all have mental health, just like we have physical health</a:t>
            </a:r>
          </a:p>
          <a:p>
            <a:pPr marL="488632" lvl="1" indent="-244316" algn="l">
              <a:lnSpc>
                <a:spcPts val="3240"/>
              </a:lnSpc>
              <a:spcAft>
                <a:spcPts val="1000"/>
              </a:spcAft>
              <a:buFont typeface="Arial"/>
              <a:buChar char="•"/>
            </a:pPr>
            <a:endParaRPr lang="en-US" sz="2700">
              <a:solidFill>
                <a:srgbClr val="000000"/>
              </a:solidFill>
              <a:latin typeface="Arial"/>
              <a:ea typeface="Arial"/>
              <a:cs typeface="Arial"/>
              <a:sym typeface="Arial"/>
            </a:endParaRPr>
          </a:p>
          <a:p>
            <a:pPr marL="488632" lvl="1" indent="-244316" algn="l">
              <a:lnSpc>
                <a:spcPts val="3240"/>
              </a:lnSpc>
              <a:spcAft>
                <a:spcPts val="1000"/>
              </a:spcAft>
              <a:buFont typeface="Arial"/>
              <a:buChar char="•"/>
            </a:pPr>
            <a:r>
              <a:rPr lang="en-US" sz="2700">
                <a:solidFill>
                  <a:srgbClr val="000000"/>
                </a:solidFill>
                <a:latin typeface="Arial"/>
                <a:ea typeface="Arial"/>
                <a:cs typeface="Arial"/>
                <a:sym typeface="Arial"/>
              </a:rPr>
              <a:t>Just like we need to take care of our physical health, we need to take care of our mental health</a:t>
            </a:r>
          </a:p>
        </p:txBody>
      </p:sp>
      <p:grpSp>
        <p:nvGrpSpPr>
          <p:cNvPr id="6" name="Group 6"/>
          <p:cNvGrpSpPr/>
          <p:nvPr/>
        </p:nvGrpSpPr>
        <p:grpSpPr>
          <a:xfrm>
            <a:off x="757777" y="2810321"/>
            <a:ext cx="6873328" cy="5180846"/>
            <a:chOff x="0" y="0"/>
            <a:chExt cx="9164437" cy="6907795"/>
          </a:xfrm>
        </p:grpSpPr>
        <p:sp>
          <p:nvSpPr>
            <p:cNvPr id="7" name="Freeform 7"/>
            <p:cNvSpPr/>
            <p:nvPr/>
          </p:nvSpPr>
          <p:spPr>
            <a:xfrm>
              <a:off x="0" y="0"/>
              <a:ext cx="9164438" cy="6907795"/>
            </a:xfrm>
            <a:custGeom>
              <a:avLst/>
              <a:gdLst/>
              <a:ahLst/>
              <a:cxnLst/>
              <a:rect l="l" t="t" r="r" b="b"/>
              <a:pathLst>
                <a:path w="9164438" h="6907795">
                  <a:moveTo>
                    <a:pt x="0" y="0"/>
                  </a:moveTo>
                  <a:lnTo>
                    <a:pt x="9164438" y="0"/>
                  </a:lnTo>
                  <a:lnTo>
                    <a:pt x="9164438" y="6907795"/>
                  </a:lnTo>
                  <a:lnTo>
                    <a:pt x="0" y="6907795"/>
                  </a:lnTo>
                  <a:close/>
                </a:path>
              </a:pathLst>
            </a:custGeom>
            <a:solidFill>
              <a:srgbClr val="000000">
                <a:alpha val="0"/>
              </a:srgbClr>
            </a:solidFill>
          </p:spPr>
          <p:txBody>
            <a:bodyPr/>
            <a:lstStyle/>
            <a:p>
              <a:endParaRPr lang="en-CA"/>
            </a:p>
          </p:txBody>
        </p:sp>
        <p:sp>
          <p:nvSpPr>
            <p:cNvPr id="8" name="TextBox 8"/>
            <p:cNvSpPr txBox="1"/>
            <p:nvPr/>
          </p:nvSpPr>
          <p:spPr>
            <a:xfrm>
              <a:off x="0" y="-104775"/>
              <a:ext cx="9164437" cy="7012570"/>
            </a:xfrm>
            <a:prstGeom prst="rect">
              <a:avLst/>
            </a:prstGeom>
          </p:spPr>
          <p:txBody>
            <a:bodyPr lIns="0" tIns="0" rIns="0" bIns="0" rtlCol="0" anchor="t"/>
            <a:lstStyle/>
            <a:p>
              <a:pPr algn="ctr">
                <a:lnSpc>
                  <a:spcPts val="6000"/>
                </a:lnSpc>
              </a:pPr>
              <a:r>
                <a:rPr lang="en-US" sz="5000" b="1">
                  <a:solidFill>
                    <a:srgbClr val="761D8F"/>
                  </a:solidFill>
                  <a:latin typeface="Arial Bold"/>
                  <a:ea typeface="Arial Bold"/>
                  <a:cs typeface="Arial Bold"/>
                  <a:sym typeface="Arial Bold"/>
                </a:rPr>
                <a:t>Mental Health, Mental Illness and wellbeing...</a:t>
              </a:r>
            </a:p>
            <a:p>
              <a:pPr algn="ctr">
                <a:lnSpc>
                  <a:spcPts val="10560"/>
                </a:lnSpc>
              </a:pPr>
              <a:r>
                <a:rPr lang="en-US" sz="8800" b="1">
                  <a:solidFill>
                    <a:srgbClr val="761D8F"/>
                  </a:solidFill>
                  <a:latin typeface="Arial Bold"/>
                  <a:ea typeface="Arial Bold"/>
                  <a:cs typeface="Arial Bold"/>
                  <a:sym typeface="Arial Bold"/>
                </a:rPr>
                <a:t>What’s the difference?</a:t>
              </a:r>
            </a:p>
          </p:txBody>
        </p:sp>
      </p:grpSp>
      <p:sp>
        <p:nvSpPr>
          <p:cNvPr id="9" name="Freeform 9"/>
          <p:cNvSpPr/>
          <p:nvPr/>
        </p:nvSpPr>
        <p:spPr>
          <a:xfrm>
            <a:off x="6752356" y="9389024"/>
            <a:ext cx="4783288" cy="608161"/>
          </a:xfrm>
          <a:custGeom>
            <a:avLst/>
            <a:gdLst/>
            <a:ahLst/>
            <a:cxnLst/>
            <a:rect l="l" t="t" r="r" b="b"/>
            <a:pathLst>
              <a:path w="4783288" h="608161">
                <a:moveTo>
                  <a:pt x="0" y="0"/>
                </a:moveTo>
                <a:lnTo>
                  <a:pt x="4783288" y="0"/>
                </a:lnTo>
                <a:lnTo>
                  <a:pt x="4783288" y="608161"/>
                </a:lnTo>
                <a:lnTo>
                  <a:pt x="0" y="608161"/>
                </a:lnTo>
                <a:lnTo>
                  <a:pt x="0" y="0"/>
                </a:lnTo>
                <a:close/>
              </a:path>
            </a:pathLst>
          </a:custGeom>
          <a:blipFill>
            <a:blip r:embed="rId4">
              <a:extLst>
                <a:ext uri="{96DAC541-7B7A-43D3-8B79-37D633B846F1}">
                  <asvg:svgBlip xmlns:asvg="http://schemas.microsoft.com/office/drawing/2016/SVG/main" r:embed="rId5"/>
                </a:ext>
              </a:extLst>
            </a:blip>
            <a:stretch>
              <a:fillRect t="-818" b="-818"/>
            </a:stretch>
          </a:blipFill>
        </p:spPr>
        <p:txBody>
          <a:bodyPr/>
          <a:lstStyle/>
          <a:p>
            <a:endParaRPr lang="en-CA"/>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70DC1-E4FA-1EC6-3E80-690B65F70B2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CA121FF-D88B-5786-E538-912A934302CA}"/>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CA"/>
          </a:p>
        </p:txBody>
      </p:sp>
      <p:sp>
        <p:nvSpPr>
          <p:cNvPr id="5" name="TextBox 5">
            <a:extLst>
              <a:ext uri="{FF2B5EF4-FFF2-40B4-BE49-F238E27FC236}">
                <a16:creationId xmlns:a16="http://schemas.microsoft.com/office/drawing/2014/main" id="{A043CF7B-1709-D1A7-030F-D2868AE82266}"/>
              </a:ext>
            </a:extLst>
          </p:cNvPr>
          <p:cNvSpPr txBox="1"/>
          <p:nvPr/>
        </p:nvSpPr>
        <p:spPr>
          <a:xfrm>
            <a:off x="9567323" y="2114709"/>
            <a:ext cx="7962900" cy="5866067"/>
          </a:xfrm>
          <a:prstGeom prst="rect">
            <a:avLst/>
          </a:prstGeom>
        </p:spPr>
        <p:txBody>
          <a:bodyPr lIns="0" tIns="0" rIns="0" bIns="0" rtlCol="0" anchor="t"/>
          <a:lstStyle/>
          <a:p>
            <a:pPr marL="488632" lvl="1" indent="-244316" algn="l">
              <a:lnSpc>
                <a:spcPts val="3240"/>
              </a:lnSpc>
              <a:spcAft>
                <a:spcPts val="800"/>
              </a:spcAft>
              <a:buFont typeface="Arial"/>
              <a:buChar char="•"/>
            </a:pPr>
            <a:r>
              <a:rPr lang="en-US" sz="2700">
                <a:solidFill>
                  <a:srgbClr val="000000"/>
                </a:solidFill>
                <a:latin typeface="Arial"/>
                <a:ea typeface="Arial"/>
                <a:cs typeface="Arial"/>
                <a:sym typeface="Arial"/>
              </a:rPr>
              <a:t>The communities where we live, go to school and play have an impact on our mental health</a:t>
            </a:r>
          </a:p>
          <a:p>
            <a:pPr marL="244316" lvl="1" algn="l">
              <a:lnSpc>
                <a:spcPts val="3240"/>
              </a:lnSpc>
              <a:spcAft>
                <a:spcPts val="800"/>
              </a:spcAft>
            </a:pPr>
            <a:endParaRPr lang="en-US" sz="2700">
              <a:solidFill>
                <a:srgbClr val="000000"/>
              </a:solidFill>
              <a:latin typeface="Arial"/>
              <a:ea typeface="Arial"/>
              <a:cs typeface="Arial"/>
              <a:sym typeface="Arial"/>
            </a:endParaRPr>
          </a:p>
          <a:p>
            <a:pPr marL="488632" lvl="1" indent="-244316" algn="l">
              <a:lnSpc>
                <a:spcPts val="3240"/>
              </a:lnSpc>
              <a:spcAft>
                <a:spcPts val="800"/>
              </a:spcAft>
              <a:buFont typeface="Arial"/>
              <a:buChar char="•"/>
            </a:pPr>
            <a:r>
              <a:rPr lang="en-US" sz="2700">
                <a:solidFill>
                  <a:srgbClr val="000000"/>
                </a:solidFill>
                <a:latin typeface="Arial"/>
                <a:ea typeface="Arial"/>
                <a:cs typeface="Arial"/>
                <a:sym typeface="Arial"/>
              </a:rPr>
              <a:t>We will all experience the ups and downs of life</a:t>
            </a:r>
          </a:p>
          <a:p>
            <a:pPr marL="488632" lvl="1" indent="-244316" algn="l">
              <a:lnSpc>
                <a:spcPts val="3240"/>
              </a:lnSpc>
              <a:spcAft>
                <a:spcPts val="800"/>
              </a:spcAft>
              <a:buFont typeface="Arial"/>
              <a:buChar char="•"/>
            </a:pPr>
            <a:endParaRPr lang="en-US" sz="2700">
              <a:solidFill>
                <a:srgbClr val="000000"/>
              </a:solidFill>
              <a:latin typeface="Arial"/>
              <a:ea typeface="Arial"/>
              <a:cs typeface="Arial"/>
              <a:sym typeface="Arial"/>
            </a:endParaRPr>
          </a:p>
          <a:p>
            <a:pPr marL="488632" lvl="1" indent="-244316" algn="l">
              <a:lnSpc>
                <a:spcPts val="3240"/>
              </a:lnSpc>
              <a:spcAft>
                <a:spcPts val="800"/>
              </a:spcAft>
              <a:buFont typeface="Arial"/>
              <a:buChar char="•"/>
            </a:pPr>
            <a:r>
              <a:rPr lang="en-US" sz="2700">
                <a:solidFill>
                  <a:srgbClr val="000000"/>
                </a:solidFill>
                <a:latin typeface="Arial"/>
                <a:ea typeface="Arial"/>
                <a:cs typeface="Arial"/>
                <a:sym typeface="Arial"/>
              </a:rPr>
              <a:t>Asking for help can be difficult but it is a sign of strength – we all need help at different points in life</a:t>
            </a:r>
          </a:p>
          <a:p>
            <a:pPr marL="488632" lvl="1" indent="-244316" algn="l">
              <a:lnSpc>
                <a:spcPts val="3240"/>
              </a:lnSpc>
              <a:spcAft>
                <a:spcPts val="800"/>
              </a:spcAft>
              <a:buFont typeface="Arial"/>
              <a:buChar char="•"/>
            </a:pPr>
            <a:endParaRPr lang="en-US" sz="2700">
              <a:solidFill>
                <a:srgbClr val="000000"/>
              </a:solidFill>
              <a:latin typeface="Arial"/>
              <a:ea typeface="Arial"/>
              <a:cs typeface="Arial"/>
              <a:sym typeface="Arial"/>
            </a:endParaRPr>
          </a:p>
          <a:p>
            <a:pPr marL="488632" lvl="1" indent="-244316" algn="l">
              <a:lnSpc>
                <a:spcPts val="3240"/>
              </a:lnSpc>
              <a:spcAft>
                <a:spcPts val="800"/>
              </a:spcAft>
              <a:buFont typeface="Arial"/>
              <a:buChar char="•"/>
            </a:pPr>
            <a:r>
              <a:rPr lang="en-US" sz="2700">
                <a:solidFill>
                  <a:srgbClr val="000000"/>
                </a:solidFill>
                <a:latin typeface="Arial"/>
                <a:ea typeface="Arial"/>
                <a:cs typeface="Arial"/>
                <a:sym typeface="Arial"/>
              </a:rPr>
              <a:t>People can have mental illness and still have good mental health.  People can have no mental illness and still have poor mental health </a:t>
            </a:r>
          </a:p>
        </p:txBody>
      </p:sp>
      <p:grpSp>
        <p:nvGrpSpPr>
          <p:cNvPr id="6" name="Group 6">
            <a:extLst>
              <a:ext uri="{FF2B5EF4-FFF2-40B4-BE49-F238E27FC236}">
                <a16:creationId xmlns:a16="http://schemas.microsoft.com/office/drawing/2014/main" id="{4B716502-E698-B7FB-3658-B11409427D92}"/>
              </a:ext>
            </a:extLst>
          </p:cNvPr>
          <p:cNvGrpSpPr/>
          <p:nvPr/>
        </p:nvGrpSpPr>
        <p:grpSpPr>
          <a:xfrm>
            <a:off x="757777" y="2810321"/>
            <a:ext cx="6873328" cy="5180846"/>
            <a:chOff x="0" y="0"/>
            <a:chExt cx="9164437" cy="6907795"/>
          </a:xfrm>
        </p:grpSpPr>
        <p:sp>
          <p:nvSpPr>
            <p:cNvPr id="7" name="Freeform 7">
              <a:extLst>
                <a:ext uri="{FF2B5EF4-FFF2-40B4-BE49-F238E27FC236}">
                  <a16:creationId xmlns:a16="http://schemas.microsoft.com/office/drawing/2014/main" id="{010F6AEA-DD94-DAC6-6DA8-641064AC7940}"/>
                </a:ext>
              </a:extLst>
            </p:cNvPr>
            <p:cNvSpPr/>
            <p:nvPr/>
          </p:nvSpPr>
          <p:spPr>
            <a:xfrm>
              <a:off x="0" y="0"/>
              <a:ext cx="9164438" cy="6907795"/>
            </a:xfrm>
            <a:custGeom>
              <a:avLst/>
              <a:gdLst/>
              <a:ahLst/>
              <a:cxnLst/>
              <a:rect l="l" t="t" r="r" b="b"/>
              <a:pathLst>
                <a:path w="9164438" h="6907795">
                  <a:moveTo>
                    <a:pt x="0" y="0"/>
                  </a:moveTo>
                  <a:lnTo>
                    <a:pt x="9164438" y="0"/>
                  </a:lnTo>
                  <a:lnTo>
                    <a:pt x="9164438" y="6907795"/>
                  </a:lnTo>
                  <a:lnTo>
                    <a:pt x="0" y="6907795"/>
                  </a:lnTo>
                  <a:close/>
                </a:path>
              </a:pathLst>
            </a:custGeom>
            <a:solidFill>
              <a:srgbClr val="000000">
                <a:alpha val="0"/>
              </a:srgbClr>
            </a:solidFill>
          </p:spPr>
          <p:txBody>
            <a:bodyPr/>
            <a:lstStyle/>
            <a:p>
              <a:endParaRPr lang="en-CA"/>
            </a:p>
          </p:txBody>
        </p:sp>
        <p:sp>
          <p:nvSpPr>
            <p:cNvPr id="8" name="TextBox 8">
              <a:extLst>
                <a:ext uri="{FF2B5EF4-FFF2-40B4-BE49-F238E27FC236}">
                  <a16:creationId xmlns:a16="http://schemas.microsoft.com/office/drawing/2014/main" id="{4F056B34-99A0-97BF-663B-62CC15DBAF7F}"/>
                </a:ext>
              </a:extLst>
            </p:cNvPr>
            <p:cNvSpPr txBox="1"/>
            <p:nvPr/>
          </p:nvSpPr>
          <p:spPr>
            <a:xfrm>
              <a:off x="0" y="-104775"/>
              <a:ext cx="9164437" cy="7012570"/>
            </a:xfrm>
            <a:prstGeom prst="rect">
              <a:avLst/>
            </a:prstGeom>
          </p:spPr>
          <p:txBody>
            <a:bodyPr lIns="0" tIns="0" rIns="0" bIns="0" rtlCol="0" anchor="t"/>
            <a:lstStyle/>
            <a:p>
              <a:pPr algn="ctr">
                <a:lnSpc>
                  <a:spcPts val="6000"/>
                </a:lnSpc>
              </a:pPr>
              <a:r>
                <a:rPr lang="en-US" sz="5000" b="1">
                  <a:solidFill>
                    <a:srgbClr val="761D8F"/>
                  </a:solidFill>
                  <a:latin typeface="Arial Bold"/>
                  <a:ea typeface="Arial Bold"/>
                  <a:cs typeface="Arial Bold"/>
                  <a:sym typeface="Arial Bold"/>
                </a:rPr>
                <a:t>Mental Health, Mental Illness and wellbeing...</a:t>
              </a:r>
            </a:p>
            <a:p>
              <a:pPr algn="ctr">
                <a:lnSpc>
                  <a:spcPts val="10560"/>
                </a:lnSpc>
              </a:pPr>
              <a:r>
                <a:rPr lang="en-US" sz="8800" b="1">
                  <a:solidFill>
                    <a:srgbClr val="761D8F"/>
                  </a:solidFill>
                  <a:latin typeface="Arial Bold"/>
                  <a:ea typeface="Arial Bold"/>
                  <a:cs typeface="Arial Bold"/>
                  <a:sym typeface="Arial Bold"/>
                </a:rPr>
                <a:t>What’s the difference?</a:t>
              </a:r>
            </a:p>
          </p:txBody>
        </p:sp>
      </p:grpSp>
      <p:sp>
        <p:nvSpPr>
          <p:cNvPr id="9" name="Freeform 9">
            <a:extLst>
              <a:ext uri="{FF2B5EF4-FFF2-40B4-BE49-F238E27FC236}">
                <a16:creationId xmlns:a16="http://schemas.microsoft.com/office/drawing/2014/main" id="{11035111-2D60-B8D7-17BB-D7189E14D786}"/>
              </a:ext>
            </a:extLst>
          </p:cNvPr>
          <p:cNvSpPr/>
          <p:nvPr/>
        </p:nvSpPr>
        <p:spPr>
          <a:xfrm>
            <a:off x="6752356" y="9389024"/>
            <a:ext cx="4783288" cy="608161"/>
          </a:xfrm>
          <a:custGeom>
            <a:avLst/>
            <a:gdLst/>
            <a:ahLst/>
            <a:cxnLst/>
            <a:rect l="l" t="t" r="r" b="b"/>
            <a:pathLst>
              <a:path w="4783288" h="608161">
                <a:moveTo>
                  <a:pt x="0" y="0"/>
                </a:moveTo>
                <a:lnTo>
                  <a:pt x="4783288" y="0"/>
                </a:lnTo>
                <a:lnTo>
                  <a:pt x="4783288" y="608161"/>
                </a:lnTo>
                <a:lnTo>
                  <a:pt x="0" y="608161"/>
                </a:lnTo>
                <a:lnTo>
                  <a:pt x="0" y="0"/>
                </a:lnTo>
                <a:close/>
              </a:path>
            </a:pathLst>
          </a:custGeom>
          <a:blipFill>
            <a:blip r:embed="rId4">
              <a:extLst>
                <a:ext uri="{96DAC541-7B7A-43D3-8B79-37D633B846F1}">
                  <asvg:svgBlip xmlns:asvg="http://schemas.microsoft.com/office/drawing/2016/SVG/main" r:embed="rId5"/>
                </a:ext>
              </a:extLst>
            </a:blip>
            <a:stretch>
              <a:fillRect t="-818" b="-818"/>
            </a:stretch>
          </a:blipFill>
        </p:spPr>
        <p:txBody>
          <a:bodyPr/>
          <a:lstStyle/>
          <a:p>
            <a:endParaRPr lang="en-CA"/>
          </a:p>
        </p:txBody>
      </p:sp>
    </p:spTree>
    <p:extLst>
      <p:ext uri="{BB962C8B-B14F-4D97-AF65-F5344CB8AC3E}">
        <p14:creationId xmlns:p14="http://schemas.microsoft.com/office/powerpoint/2010/main" val="5288101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CA"/>
          </a:p>
        </p:txBody>
      </p:sp>
      <p:grpSp>
        <p:nvGrpSpPr>
          <p:cNvPr id="3" name="Group 3"/>
          <p:cNvGrpSpPr/>
          <p:nvPr/>
        </p:nvGrpSpPr>
        <p:grpSpPr>
          <a:xfrm>
            <a:off x="477841" y="3534870"/>
            <a:ext cx="5139352" cy="2345690"/>
            <a:chOff x="0" y="0"/>
            <a:chExt cx="6852469" cy="3127587"/>
          </a:xfrm>
        </p:grpSpPr>
        <p:sp>
          <p:nvSpPr>
            <p:cNvPr id="4" name="Freeform 4"/>
            <p:cNvSpPr/>
            <p:nvPr/>
          </p:nvSpPr>
          <p:spPr>
            <a:xfrm>
              <a:off x="0" y="0"/>
              <a:ext cx="6852469" cy="3127587"/>
            </a:xfrm>
            <a:custGeom>
              <a:avLst/>
              <a:gdLst/>
              <a:ahLst/>
              <a:cxnLst/>
              <a:rect l="l" t="t" r="r" b="b"/>
              <a:pathLst>
                <a:path w="6852469" h="3127587">
                  <a:moveTo>
                    <a:pt x="0" y="0"/>
                  </a:moveTo>
                  <a:lnTo>
                    <a:pt x="6852469" y="0"/>
                  </a:lnTo>
                  <a:lnTo>
                    <a:pt x="6852469" y="3127587"/>
                  </a:lnTo>
                  <a:lnTo>
                    <a:pt x="0" y="3127587"/>
                  </a:lnTo>
                  <a:close/>
                </a:path>
              </a:pathLst>
            </a:custGeom>
            <a:solidFill>
              <a:srgbClr val="000000">
                <a:alpha val="0"/>
              </a:srgbClr>
            </a:solidFill>
            <a:ln cap="sq">
              <a:noFill/>
              <a:prstDash val="solid"/>
              <a:miter/>
            </a:ln>
          </p:spPr>
          <p:txBody>
            <a:bodyPr/>
            <a:lstStyle/>
            <a:p>
              <a:endParaRPr lang="en-CA"/>
            </a:p>
          </p:txBody>
        </p:sp>
        <p:sp>
          <p:nvSpPr>
            <p:cNvPr id="5" name="TextBox 5"/>
            <p:cNvSpPr txBox="1"/>
            <p:nvPr/>
          </p:nvSpPr>
          <p:spPr>
            <a:xfrm>
              <a:off x="0" y="-133350"/>
              <a:ext cx="6852469" cy="3260937"/>
            </a:xfrm>
            <a:prstGeom prst="rect">
              <a:avLst/>
            </a:prstGeom>
          </p:spPr>
          <p:txBody>
            <a:bodyPr lIns="0" tIns="0" rIns="0" bIns="0" rtlCol="0" anchor="ctr"/>
            <a:lstStyle/>
            <a:p>
              <a:pPr marL="0" lvl="0" indent="0" algn="ctr">
                <a:lnSpc>
                  <a:spcPts val="8399"/>
                </a:lnSpc>
                <a:spcBef>
                  <a:spcPct val="0"/>
                </a:spcBef>
              </a:pPr>
              <a:r>
                <a:rPr lang="en-US" sz="6999" b="1" u="none" strike="noStrike">
                  <a:solidFill>
                    <a:srgbClr val="761D8F"/>
                  </a:solidFill>
                  <a:latin typeface="Arial Bold"/>
                  <a:ea typeface="Arial Bold"/>
                  <a:cs typeface="Arial Bold"/>
                  <a:sym typeface="Arial Bold"/>
                </a:rPr>
                <a:t>What is a substance? </a:t>
              </a:r>
            </a:p>
          </p:txBody>
        </p:sp>
      </p:grpSp>
      <p:grpSp>
        <p:nvGrpSpPr>
          <p:cNvPr id="6" name="Group 6"/>
          <p:cNvGrpSpPr/>
          <p:nvPr/>
        </p:nvGrpSpPr>
        <p:grpSpPr>
          <a:xfrm>
            <a:off x="8439458" y="2293032"/>
            <a:ext cx="8071602" cy="6184392"/>
            <a:chOff x="0" y="0"/>
            <a:chExt cx="10762136" cy="8245856"/>
          </a:xfrm>
        </p:grpSpPr>
        <p:sp>
          <p:nvSpPr>
            <p:cNvPr id="7" name="Freeform 7"/>
            <p:cNvSpPr/>
            <p:nvPr/>
          </p:nvSpPr>
          <p:spPr>
            <a:xfrm>
              <a:off x="0" y="0"/>
              <a:ext cx="10762136" cy="8245856"/>
            </a:xfrm>
            <a:custGeom>
              <a:avLst/>
              <a:gdLst/>
              <a:ahLst/>
              <a:cxnLst/>
              <a:rect l="l" t="t" r="r" b="b"/>
              <a:pathLst>
                <a:path w="10762136" h="8245856">
                  <a:moveTo>
                    <a:pt x="0" y="0"/>
                  </a:moveTo>
                  <a:lnTo>
                    <a:pt x="10762136" y="0"/>
                  </a:lnTo>
                  <a:lnTo>
                    <a:pt x="10762136" y="8245856"/>
                  </a:lnTo>
                  <a:lnTo>
                    <a:pt x="0" y="8245856"/>
                  </a:lnTo>
                  <a:close/>
                </a:path>
              </a:pathLst>
            </a:custGeom>
            <a:solidFill>
              <a:srgbClr val="000000">
                <a:alpha val="0"/>
              </a:srgbClr>
            </a:solidFill>
          </p:spPr>
          <p:txBody>
            <a:bodyPr/>
            <a:lstStyle/>
            <a:p>
              <a:endParaRPr lang="en-CA"/>
            </a:p>
          </p:txBody>
        </p:sp>
        <p:sp>
          <p:nvSpPr>
            <p:cNvPr id="8" name="TextBox 8"/>
            <p:cNvSpPr txBox="1"/>
            <p:nvPr/>
          </p:nvSpPr>
          <p:spPr>
            <a:xfrm>
              <a:off x="0" y="-38100"/>
              <a:ext cx="10762136" cy="8283956"/>
            </a:xfrm>
            <a:prstGeom prst="rect">
              <a:avLst/>
            </a:prstGeom>
          </p:spPr>
          <p:txBody>
            <a:bodyPr lIns="0" tIns="0" rIns="0" bIns="0" rtlCol="0" anchor="t"/>
            <a:lstStyle/>
            <a:p>
              <a:pPr algn="l">
                <a:lnSpc>
                  <a:spcPts val="4536"/>
                </a:lnSpc>
              </a:pPr>
              <a:r>
                <a:rPr lang="en-US" sz="4200">
                  <a:solidFill>
                    <a:srgbClr val="000000"/>
                  </a:solidFill>
                  <a:latin typeface="Arial"/>
                  <a:ea typeface="Arial"/>
                  <a:cs typeface="Arial"/>
                  <a:sym typeface="Arial"/>
                </a:rPr>
                <a:t>A substance is a chemical that has psychoactive properties (e.g., alcohol, tobacco, cannabis and other drugs) that can be used for medical, religious or ceremonial purposes, for personal enjoyment or pleasure, or to deal with stress, trauma or pain. </a:t>
              </a:r>
            </a:p>
            <a:p>
              <a:pPr algn="l">
                <a:lnSpc>
                  <a:spcPts val="4536"/>
                </a:lnSpc>
              </a:pPr>
              <a:endParaRPr lang="en-US" sz="4200">
                <a:solidFill>
                  <a:srgbClr val="000000"/>
                </a:solidFill>
                <a:latin typeface="Arial"/>
                <a:ea typeface="Arial"/>
                <a:cs typeface="Arial"/>
                <a:sym typeface="Arial"/>
              </a:endParaRPr>
            </a:p>
            <a:p>
              <a:pPr algn="r">
                <a:lnSpc>
                  <a:spcPts val="2160"/>
                </a:lnSpc>
              </a:pPr>
              <a:r>
                <a:rPr lang="en-US" sz="2000">
                  <a:solidFill>
                    <a:srgbClr val="000000"/>
                  </a:solidFill>
                  <a:latin typeface="Arial"/>
                  <a:ea typeface="Arial"/>
                  <a:cs typeface="Arial"/>
                  <a:sym typeface="Arial"/>
                </a:rPr>
                <a:t>(Health Canada, 2023)</a:t>
              </a:r>
            </a:p>
            <a:p>
              <a:pPr algn="l">
                <a:lnSpc>
                  <a:spcPts val="4536"/>
                </a:lnSpc>
              </a:pPr>
              <a:endParaRPr lang="en-US" sz="2000">
                <a:solidFill>
                  <a:srgbClr val="000000"/>
                </a:solidFill>
                <a:latin typeface="Arial"/>
                <a:ea typeface="Arial"/>
                <a:cs typeface="Arial"/>
                <a:sym typeface="Arial"/>
              </a:endParaRPr>
            </a:p>
          </p:txBody>
        </p:sp>
      </p:grpSp>
      <p:grpSp>
        <p:nvGrpSpPr>
          <p:cNvPr id="9" name="Group 9"/>
          <p:cNvGrpSpPr/>
          <p:nvPr/>
        </p:nvGrpSpPr>
        <p:grpSpPr>
          <a:xfrm>
            <a:off x="-14170" y="5995845"/>
            <a:ext cx="6123373" cy="3062554"/>
            <a:chOff x="0" y="0"/>
            <a:chExt cx="8164497" cy="4083405"/>
          </a:xfrm>
        </p:grpSpPr>
        <p:sp>
          <p:nvSpPr>
            <p:cNvPr id="10" name="Freeform 10"/>
            <p:cNvSpPr/>
            <p:nvPr/>
          </p:nvSpPr>
          <p:spPr>
            <a:xfrm>
              <a:off x="0" y="9430"/>
              <a:ext cx="4276118" cy="4073974"/>
            </a:xfrm>
            <a:custGeom>
              <a:avLst/>
              <a:gdLst/>
              <a:ahLst/>
              <a:cxnLst/>
              <a:rect l="l" t="t" r="r" b="b"/>
              <a:pathLst>
                <a:path w="4276118" h="4073974">
                  <a:moveTo>
                    <a:pt x="0" y="0"/>
                  </a:moveTo>
                  <a:lnTo>
                    <a:pt x="4276118" y="0"/>
                  </a:lnTo>
                  <a:lnTo>
                    <a:pt x="4276118" y="4073975"/>
                  </a:lnTo>
                  <a:lnTo>
                    <a:pt x="0" y="40739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11" name="Freeform 11"/>
            <p:cNvSpPr/>
            <p:nvPr/>
          </p:nvSpPr>
          <p:spPr>
            <a:xfrm>
              <a:off x="3888379" y="0"/>
              <a:ext cx="4276118" cy="4073974"/>
            </a:xfrm>
            <a:custGeom>
              <a:avLst/>
              <a:gdLst/>
              <a:ahLst/>
              <a:cxnLst/>
              <a:rect l="l" t="t" r="r" b="b"/>
              <a:pathLst>
                <a:path w="4276118" h="4073974">
                  <a:moveTo>
                    <a:pt x="0" y="0"/>
                  </a:moveTo>
                  <a:lnTo>
                    <a:pt x="4276118" y="0"/>
                  </a:lnTo>
                  <a:lnTo>
                    <a:pt x="4276118" y="4073974"/>
                  </a:lnTo>
                  <a:lnTo>
                    <a:pt x="0" y="40739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2102"/>
            <a:ext cx="18288000" cy="1988345"/>
            <a:chOff x="0" y="0"/>
            <a:chExt cx="24384000" cy="2651126"/>
          </a:xfrm>
        </p:grpSpPr>
        <p:sp>
          <p:nvSpPr>
            <p:cNvPr id="3" name="Freeform 3"/>
            <p:cNvSpPr/>
            <p:nvPr/>
          </p:nvSpPr>
          <p:spPr>
            <a:xfrm>
              <a:off x="0" y="0"/>
              <a:ext cx="24384000" cy="2651126"/>
            </a:xfrm>
            <a:custGeom>
              <a:avLst/>
              <a:gdLst/>
              <a:ahLst/>
              <a:cxnLst/>
              <a:rect l="l" t="t" r="r" b="b"/>
              <a:pathLst>
                <a:path w="24384000" h="2651126">
                  <a:moveTo>
                    <a:pt x="0" y="0"/>
                  </a:moveTo>
                  <a:lnTo>
                    <a:pt x="24384000" y="0"/>
                  </a:lnTo>
                  <a:lnTo>
                    <a:pt x="24384000" y="2651126"/>
                  </a:lnTo>
                  <a:lnTo>
                    <a:pt x="0" y="2651126"/>
                  </a:lnTo>
                  <a:close/>
                </a:path>
              </a:pathLst>
            </a:custGeom>
            <a:solidFill>
              <a:srgbClr val="000000">
                <a:alpha val="0"/>
              </a:srgbClr>
            </a:solidFill>
            <a:ln cap="sq">
              <a:noFill/>
              <a:prstDash val="solid"/>
              <a:miter/>
            </a:ln>
          </p:spPr>
          <p:txBody>
            <a:bodyPr/>
            <a:lstStyle/>
            <a:p>
              <a:endParaRPr lang="en-CA"/>
            </a:p>
          </p:txBody>
        </p:sp>
        <p:sp>
          <p:nvSpPr>
            <p:cNvPr id="4" name="TextBox 4"/>
            <p:cNvSpPr txBox="1"/>
            <p:nvPr/>
          </p:nvSpPr>
          <p:spPr>
            <a:xfrm>
              <a:off x="0" y="-133350"/>
              <a:ext cx="24384000" cy="2784476"/>
            </a:xfrm>
            <a:prstGeom prst="rect">
              <a:avLst/>
            </a:prstGeom>
          </p:spPr>
          <p:txBody>
            <a:bodyPr lIns="0" tIns="0" rIns="0" bIns="0" rtlCol="0" anchor="ctr"/>
            <a:lstStyle/>
            <a:p>
              <a:pPr marL="0" lvl="0" indent="0" algn="ctr">
                <a:lnSpc>
                  <a:spcPts val="8399"/>
                </a:lnSpc>
                <a:spcBef>
                  <a:spcPct val="0"/>
                </a:spcBef>
              </a:pPr>
              <a:r>
                <a:rPr lang="en-US" sz="6999" b="1">
                  <a:solidFill>
                    <a:srgbClr val="761D8F"/>
                  </a:solidFill>
                  <a:latin typeface="Arial Bold"/>
                  <a:ea typeface="Arial Bold"/>
                  <a:cs typeface="Arial Bold"/>
                  <a:sym typeface="Arial Bold"/>
                </a:rPr>
                <a:t>The </a:t>
              </a:r>
              <a:r>
                <a:rPr lang="en-US" sz="6999" b="1" u="none" strike="noStrike">
                  <a:solidFill>
                    <a:srgbClr val="761D8F"/>
                  </a:solidFill>
                  <a:latin typeface="Arial Bold"/>
                  <a:ea typeface="Arial Bold"/>
                  <a:cs typeface="Arial Bold"/>
                  <a:sym typeface="Arial Bold"/>
                </a:rPr>
                <a:t>Spectrum of Substance Use </a:t>
              </a:r>
            </a:p>
          </p:txBody>
        </p:sp>
      </p:grpSp>
      <p:sp>
        <p:nvSpPr>
          <p:cNvPr id="5" name="Freeform 5"/>
          <p:cNvSpPr/>
          <p:nvPr/>
        </p:nvSpPr>
        <p:spPr>
          <a:xfrm>
            <a:off x="0" y="2033353"/>
            <a:ext cx="18288000" cy="7224947"/>
          </a:xfrm>
          <a:custGeom>
            <a:avLst/>
            <a:gdLst/>
            <a:ahLst/>
            <a:cxnLst/>
            <a:rect l="l" t="t" r="r" b="b"/>
            <a:pathLst>
              <a:path w="18288000" h="7224947">
                <a:moveTo>
                  <a:pt x="0" y="0"/>
                </a:moveTo>
                <a:lnTo>
                  <a:pt x="18288000" y="0"/>
                </a:lnTo>
                <a:lnTo>
                  <a:pt x="18288000" y="7224947"/>
                </a:lnTo>
                <a:lnTo>
                  <a:pt x="0" y="7224947"/>
                </a:lnTo>
                <a:lnTo>
                  <a:pt x="0" y="0"/>
                </a:lnTo>
                <a:close/>
              </a:path>
            </a:pathLst>
          </a:custGeom>
          <a:blipFill>
            <a:blip r:embed="rId3"/>
            <a:stretch>
              <a:fillRect t="-10117" r="-1"/>
            </a:stretch>
          </a:blipFill>
        </p:spPr>
        <p:txBody>
          <a:bodyPr/>
          <a:lstStyle/>
          <a:p>
            <a:endParaRPr lang="en-CA"/>
          </a:p>
        </p:txBody>
      </p:sp>
      <p:sp>
        <p:nvSpPr>
          <p:cNvPr id="6" name="Freeform 6"/>
          <p:cNvSpPr/>
          <p:nvPr/>
        </p:nvSpPr>
        <p:spPr>
          <a:xfrm>
            <a:off x="6752356" y="9389024"/>
            <a:ext cx="4783288" cy="608161"/>
          </a:xfrm>
          <a:custGeom>
            <a:avLst/>
            <a:gdLst/>
            <a:ahLst/>
            <a:cxnLst/>
            <a:rect l="l" t="t" r="r" b="b"/>
            <a:pathLst>
              <a:path w="4783288" h="608161">
                <a:moveTo>
                  <a:pt x="0" y="0"/>
                </a:moveTo>
                <a:lnTo>
                  <a:pt x="4783288" y="0"/>
                </a:lnTo>
                <a:lnTo>
                  <a:pt x="4783288" y="608161"/>
                </a:lnTo>
                <a:lnTo>
                  <a:pt x="0" y="608161"/>
                </a:lnTo>
                <a:lnTo>
                  <a:pt x="0" y="0"/>
                </a:lnTo>
                <a:close/>
              </a:path>
            </a:pathLst>
          </a:custGeom>
          <a:blipFill>
            <a:blip r:embed="rId4">
              <a:extLst>
                <a:ext uri="{96DAC541-7B7A-43D3-8B79-37D633B846F1}">
                  <asvg:svgBlip xmlns:asvg="http://schemas.microsoft.com/office/drawing/2016/SVG/main" r:embed="rId5"/>
                </a:ext>
              </a:extLst>
            </a:blip>
            <a:stretch>
              <a:fillRect t="-818" b="-818"/>
            </a:stretch>
          </a:blipFill>
        </p:spPr>
        <p:txBody>
          <a:bodyPr/>
          <a:lstStyle/>
          <a:p>
            <a:endParaRPr lang="en-CA"/>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5757">
                <a:alpha val="100000"/>
              </a:srgbClr>
            </a:gs>
            <a:gs pos="100000">
              <a:srgbClr val="8C52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644868" y="603363"/>
            <a:ext cx="15773400" cy="1988345"/>
            <a:chOff x="0" y="0"/>
            <a:chExt cx="21031200" cy="2651126"/>
          </a:xfrm>
        </p:grpSpPr>
        <p:sp>
          <p:nvSpPr>
            <p:cNvPr id="3" name="Freeform 3"/>
            <p:cNvSpPr/>
            <p:nvPr/>
          </p:nvSpPr>
          <p:spPr>
            <a:xfrm>
              <a:off x="0" y="0"/>
              <a:ext cx="21031200" cy="2651126"/>
            </a:xfrm>
            <a:custGeom>
              <a:avLst/>
              <a:gdLst/>
              <a:ahLst/>
              <a:cxnLst/>
              <a:rect l="l" t="t" r="r" b="b"/>
              <a:pathLst>
                <a:path w="21031200" h="2651126">
                  <a:moveTo>
                    <a:pt x="0" y="0"/>
                  </a:moveTo>
                  <a:lnTo>
                    <a:pt x="21031200" y="0"/>
                  </a:lnTo>
                  <a:lnTo>
                    <a:pt x="21031200" y="2651126"/>
                  </a:lnTo>
                  <a:lnTo>
                    <a:pt x="0" y="2651126"/>
                  </a:lnTo>
                  <a:close/>
                </a:path>
              </a:pathLst>
            </a:custGeom>
            <a:solidFill>
              <a:srgbClr val="042433">
                <a:alpha val="0"/>
              </a:srgbClr>
            </a:solidFill>
          </p:spPr>
          <p:txBody>
            <a:bodyPr/>
            <a:lstStyle/>
            <a:p>
              <a:endParaRPr lang="en-CA"/>
            </a:p>
          </p:txBody>
        </p:sp>
        <p:sp>
          <p:nvSpPr>
            <p:cNvPr id="4" name="TextBox 4"/>
            <p:cNvSpPr txBox="1"/>
            <p:nvPr/>
          </p:nvSpPr>
          <p:spPr>
            <a:xfrm>
              <a:off x="0" y="-57150"/>
              <a:ext cx="21031200" cy="2708276"/>
            </a:xfrm>
            <a:prstGeom prst="rect">
              <a:avLst/>
            </a:prstGeom>
          </p:spPr>
          <p:txBody>
            <a:bodyPr lIns="0" tIns="0" rIns="0" bIns="0" rtlCol="0" anchor="ctr"/>
            <a:lstStyle/>
            <a:p>
              <a:pPr algn="l">
                <a:lnSpc>
                  <a:spcPts val="7128"/>
                </a:lnSpc>
              </a:pPr>
              <a:r>
                <a:rPr lang="en-US" sz="6600" b="1">
                  <a:solidFill>
                    <a:srgbClr val="191932"/>
                  </a:solidFill>
                  <a:latin typeface="Arial Bold"/>
                  <a:ea typeface="Arial Bold"/>
                  <a:cs typeface="Arial Bold"/>
                  <a:sym typeface="Arial Bold"/>
                </a:rPr>
                <a:t>My journey begins with compassion</a:t>
              </a:r>
            </a:p>
            <a:p>
              <a:pPr algn="l">
                <a:lnSpc>
                  <a:spcPts val="3240"/>
                </a:lnSpc>
              </a:pPr>
              <a:r>
                <a:rPr lang="en-US" sz="3000">
                  <a:solidFill>
                    <a:srgbClr val="FFFFFF"/>
                  </a:solidFill>
                  <a:latin typeface="Arial"/>
                  <a:ea typeface="Arial"/>
                  <a:cs typeface="Arial"/>
                  <a:sym typeface="Arial"/>
                </a:rPr>
                <a:t>Video</a:t>
              </a:r>
            </a:p>
          </p:txBody>
        </p:sp>
      </p:grpSp>
      <p:grpSp>
        <p:nvGrpSpPr>
          <p:cNvPr id="5" name="Group 5"/>
          <p:cNvGrpSpPr/>
          <p:nvPr/>
        </p:nvGrpSpPr>
        <p:grpSpPr>
          <a:xfrm>
            <a:off x="12842741" y="9263568"/>
            <a:ext cx="5314800" cy="821957"/>
            <a:chOff x="0" y="0"/>
            <a:chExt cx="7086401" cy="1095943"/>
          </a:xfrm>
        </p:grpSpPr>
        <p:grpSp>
          <p:nvGrpSpPr>
            <p:cNvPr id="6" name="Group 6"/>
            <p:cNvGrpSpPr/>
            <p:nvPr/>
          </p:nvGrpSpPr>
          <p:grpSpPr>
            <a:xfrm>
              <a:off x="0" y="0"/>
              <a:ext cx="7086401" cy="1095943"/>
              <a:chOff x="0" y="0"/>
              <a:chExt cx="1399783" cy="216483"/>
            </a:xfrm>
          </p:grpSpPr>
          <p:sp>
            <p:nvSpPr>
              <p:cNvPr id="7" name="Freeform 7"/>
              <p:cNvSpPr/>
              <p:nvPr/>
            </p:nvSpPr>
            <p:spPr>
              <a:xfrm>
                <a:off x="0" y="0"/>
                <a:ext cx="1399783" cy="216483"/>
              </a:xfrm>
              <a:custGeom>
                <a:avLst/>
                <a:gdLst/>
                <a:ahLst/>
                <a:cxnLst/>
                <a:rect l="l" t="t" r="r" b="b"/>
                <a:pathLst>
                  <a:path w="1399783" h="216483">
                    <a:moveTo>
                      <a:pt x="74290" y="0"/>
                    </a:moveTo>
                    <a:lnTo>
                      <a:pt x="1325493" y="0"/>
                    </a:lnTo>
                    <a:cubicBezTo>
                      <a:pt x="1366522" y="0"/>
                      <a:pt x="1399783" y="33261"/>
                      <a:pt x="1399783" y="74290"/>
                    </a:cubicBezTo>
                    <a:lnTo>
                      <a:pt x="1399783" y="142192"/>
                    </a:lnTo>
                    <a:cubicBezTo>
                      <a:pt x="1399783" y="183222"/>
                      <a:pt x="1366522" y="216483"/>
                      <a:pt x="1325493" y="216483"/>
                    </a:cubicBezTo>
                    <a:lnTo>
                      <a:pt x="74290" y="216483"/>
                    </a:lnTo>
                    <a:cubicBezTo>
                      <a:pt x="33261" y="216483"/>
                      <a:pt x="0" y="183222"/>
                      <a:pt x="0" y="142192"/>
                    </a:cubicBezTo>
                    <a:lnTo>
                      <a:pt x="0" y="74290"/>
                    </a:lnTo>
                    <a:cubicBezTo>
                      <a:pt x="0" y="33261"/>
                      <a:pt x="33261" y="0"/>
                      <a:pt x="74290" y="0"/>
                    </a:cubicBezTo>
                    <a:close/>
                  </a:path>
                </a:pathLst>
              </a:custGeom>
              <a:solidFill>
                <a:srgbClr val="FFFFFF"/>
              </a:solidFill>
            </p:spPr>
            <p:txBody>
              <a:bodyPr/>
              <a:lstStyle/>
              <a:p>
                <a:endParaRPr lang="en-CA"/>
              </a:p>
            </p:txBody>
          </p:sp>
          <p:sp>
            <p:nvSpPr>
              <p:cNvPr id="8" name="TextBox 8"/>
              <p:cNvSpPr txBox="1"/>
              <p:nvPr/>
            </p:nvSpPr>
            <p:spPr>
              <a:xfrm>
                <a:off x="0" y="-104775"/>
                <a:ext cx="1399783" cy="321258"/>
              </a:xfrm>
              <a:prstGeom prst="rect">
                <a:avLst/>
              </a:prstGeom>
            </p:spPr>
            <p:txBody>
              <a:bodyPr lIns="50800" tIns="50800" rIns="50800" bIns="50800" rtlCol="0" anchor="ctr"/>
              <a:lstStyle/>
              <a:p>
                <a:pPr algn="ctr">
                  <a:lnSpc>
                    <a:spcPts val="3500"/>
                  </a:lnSpc>
                </a:pPr>
                <a:endParaRPr/>
              </a:p>
            </p:txBody>
          </p:sp>
        </p:grpSp>
        <p:sp>
          <p:nvSpPr>
            <p:cNvPr id="9" name="Freeform 9"/>
            <p:cNvSpPr/>
            <p:nvPr/>
          </p:nvSpPr>
          <p:spPr>
            <a:xfrm>
              <a:off x="433279" y="142530"/>
              <a:ext cx="6377718" cy="810882"/>
            </a:xfrm>
            <a:custGeom>
              <a:avLst/>
              <a:gdLst/>
              <a:ahLst/>
              <a:cxnLst/>
              <a:rect l="l" t="t" r="r" b="b"/>
              <a:pathLst>
                <a:path w="6377718" h="810882">
                  <a:moveTo>
                    <a:pt x="0" y="0"/>
                  </a:moveTo>
                  <a:lnTo>
                    <a:pt x="6377718" y="0"/>
                  </a:lnTo>
                  <a:lnTo>
                    <a:pt x="6377718" y="810882"/>
                  </a:lnTo>
                  <a:lnTo>
                    <a:pt x="0" y="810882"/>
                  </a:lnTo>
                  <a:lnTo>
                    <a:pt x="0" y="0"/>
                  </a:lnTo>
                  <a:close/>
                </a:path>
              </a:pathLst>
            </a:custGeom>
            <a:blipFill>
              <a:blip r:embed="rId4">
                <a:extLst>
                  <a:ext uri="{96DAC541-7B7A-43D3-8B79-37D633B846F1}">
                    <asvg:svgBlip xmlns:asvg="http://schemas.microsoft.com/office/drawing/2016/SVG/main" r:embed="rId5"/>
                  </a:ext>
                </a:extLst>
              </a:blip>
              <a:stretch>
                <a:fillRect t="-818" b="-818"/>
              </a:stretch>
            </a:blipFill>
          </p:spPr>
          <p:txBody>
            <a:bodyPr/>
            <a:lstStyle/>
            <a:p>
              <a:endParaRPr lang="en-CA"/>
            </a:p>
          </p:txBody>
        </p:sp>
      </p:grpSp>
      <p:pic>
        <p:nvPicPr>
          <p:cNvPr id="10" name="Online Media 9" title="My Journey Begins with Compassion">
            <a:hlinkClick r:id="" action="ppaction://media"/>
            <a:extLst>
              <a:ext uri="{FF2B5EF4-FFF2-40B4-BE49-F238E27FC236}">
                <a16:creationId xmlns:a16="http://schemas.microsoft.com/office/drawing/2014/main" id="{36997934-D867-72D6-F271-DC43E1D52222}"/>
              </a:ext>
            </a:extLst>
          </p:cNvPr>
          <p:cNvPicPr>
            <a:picLocks noRot="1" noChangeAspect="1"/>
          </p:cNvPicPr>
          <p:nvPr>
            <a:videoFile r:link="rId1"/>
          </p:nvPr>
        </p:nvPicPr>
        <p:blipFill>
          <a:blip r:embed="rId6"/>
          <a:stretch>
            <a:fillRect/>
          </a:stretch>
        </p:blipFill>
        <p:spPr>
          <a:xfrm>
            <a:off x="3277274" y="2129452"/>
            <a:ext cx="11733452" cy="6629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6B1D62">
                <a:alpha val="100000"/>
              </a:srgbClr>
            </a:gs>
            <a:gs pos="48000">
              <a:srgbClr val="A72D9A">
                <a:alpha val="100000"/>
              </a:srgbClr>
            </a:gs>
            <a:gs pos="100000">
              <a:srgbClr val="D86ECC">
                <a:alpha val="100000"/>
              </a:srgbClr>
            </a:gs>
          </a:gsLst>
          <a:lin ang="16200000"/>
        </a:gradFill>
        <a:effectLst/>
      </p:bgPr>
    </p:bg>
    <p:spTree>
      <p:nvGrpSpPr>
        <p:cNvPr id="1" name=""/>
        <p:cNvGrpSpPr/>
        <p:nvPr/>
      </p:nvGrpSpPr>
      <p:grpSpPr>
        <a:xfrm>
          <a:off x="0" y="0"/>
          <a:ext cx="0" cy="0"/>
          <a:chOff x="0" y="0"/>
          <a:chExt cx="0" cy="0"/>
        </a:xfrm>
      </p:grpSpPr>
      <p:grpSp>
        <p:nvGrpSpPr>
          <p:cNvPr id="2" name="Group 2"/>
          <p:cNvGrpSpPr/>
          <p:nvPr/>
        </p:nvGrpSpPr>
        <p:grpSpPr>
          <a:xfrm>
            <a:off x="424085" y="100012"/>
            <a:ext cx="15773400" cy="1988345"/>
            <a:chOff x="0" y="0"/>
            <a:chExt cx="21031200" cy="2651126"/>
          </a:xfrm>
        </p:grpSpPr>
        <p:sp>
          <p:nvSpPr>
            <p:cNvPr id="3" name="Freeform 3"/>
            <p:cNvSpPr/>
            <p:nvPr/>
          </p:nvSpPr>
          <p:spPr>
            <a:xfrm>
              <a:off x="0" y="0"/>
              <a:ext cx="21031200" cy="2651126"/>
            </a:xfrm>
            <a:custGeom>
              <a:avLst/>
              <a:gdLst/>
              <a:ahLst/>
              <a:cxnLst/>
              <a:rect l="l" t="t" r="r" b="b"/>
              <a:pathLst>
                <a:path w="21031200" h="2651126">
                  <a:moveTo>
                    <a:pt x="0" y="0"/>
                  </a:moveTo>
                  <a:lnTo>
                    <a:pt x="21031200" y="0"/>
                  </a:lnTo>
                  <a:lnTo>
                    <a:pt x="21031200" y="2651126"/>
                  </a:lnTo>
                  <a:lnTo>
                    <a:pt x="0" y="2651126"/>
                  </a:lnTo>
                  <a:close/>
                </a:path>
              </a:pathLst>
            </a:custGeom>
            <a:solidFill>
              <a:srgbClr val="000000">
                <a:alpha val="0"/>
              </a:srgbClr>
            </a:solidFill>
          </p:spPr>
          <p:txBody>
            <a:bodyPr/>
            <a:lstStyle/>
            <a:p>
              <a:endParaRPr lang="en-CA"/>
            </a:p>
          </p:txBody>
        </p:sp>
        <p:sp>
          <p:nvSpPr>
            <p:cNvPr id="4" name="TextBox 4"/>
            <p:cNvSpPr txBox="1"/>
            <p:nvPr/>
          </p:nvSpPr>
          <p:spPr>
            <a:xfrm>
              <a:off x="0" y="-57150"/>
              <a:ext cx="21031200" cy="2708276"/>
            </a:xfrm>
            <a:prstGeom prst="rect">
              <a:avLst/>
            </a:prstGeom>
          </p:spPr>
          <p:txBody>
            <a:bodyPr lIns="0" tIns="0" rIns="0" bIns="0" rtlCol="0" anchor="ctr"/>
            <a:lstStyle/>
            <a:p>
              <a:pPr algn="l">
                <a:lnSpc>
                  <a:spcPts val="7128"/>
                </a:lnSpc>
              </a:pPr>
              <a:r>
                <a:rPr lang="en-US" sz="6600" b="1">
                  <a:solidFill>
                    <a:srgbClr val="F5F5F5"/>
                  </a:solidFill>
                  <a:latin typeface="Arial Bold"/>
                  <a:ea typeface="Arial Bold"/>
                  <a:cs typeface="Arial Bold"/>
                  <a:sym typeface="Arial Bold"/>
                </a:rPr>
                <a:t>Before we begin:	</a:t>
              </a:r>
            </a:p>
          </p:txBody>
        </p:sp>
      </p:grpSp>
      <p:grpSp>
        <p:nvGrpSpPr>
          <p:cNvPr id="5" name="Group 5"/>
          <p:cNvGrpSpPr/>
          <p:nvPr/>
        </p:nvGrpSpPr>
        <p:grpSpPr>
          <a:xfrm>
            <a:off x="-2974470" y="1942833"/>
            <a:ext cx="18519804" cy="9259902"/>
            <a:chOff x="0" y="0"/>
            <a:chExt cx="812800" cy="406400"/>
          </a:xfrm>
        </p:grpSpPr>
        <p:sp>
          <p:nvSpPr>
            <p:cNvPr id="6" name="Freeform 6"/>
            <p:cNvSpPr/>
            <p:nvPr/>
          </p:nvSpPr>
          <p:spPr>
            <a:xfrm>
              <a:off x="0" y="0"/>
              <a:ext cx="812800" cy="406400"/>
            </a:xfrm>
            <a:custGeom>
              <a:avLst/>
              <a:gdLst/>
              <a:ahLst/>
              <a:cxnLst/>
              <a:rect l="l" t="t" r="r" b="b"/>
              <a:pathLst>
                <a:path w="812800" h="4064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F2E7F9"/>
            </a:solidFill>
          </p:spPr>
          <p:txBody>
            <a:bodyPr/>
            <a:lstStyle/>
            <a:p>
              <a:endParaRPr lang="en-CA"/>
            </a:p>
          </p:txBody>
        </p:sp>
        <p:sp>
          <p:nvSpPr>
            <p:cNvPr id="7" name="TextBox 7"/>
            <p:cNvSpPr txBox="1"/>
            <p:nvPr/>
          </p:nvSpPr>
          <p:spPr>
            <a:xfrm>
              <a:off x="0" y="-19050"/>
              <a:ext cx="812800" cy="425450"/>
            </a:xfrm>
            <a:prstGeom prst="rect">
              <a:avLst/>
            </a:prstGeom>
          </p:spPr>
          <p:txBody>
            <a:bodyPr lIns="50800" tIns="50800" rIns="50800" bIns="50800" rtlCol="0" anchor="ctr"/>
            <a:lstStyle/>
            <a:p>
              <a:pPr algn="ctr">
                <a:lnSpc>
                  <a:spcPts val="2430"/>
                </a:lnSpc>
              </a:pPr>
              <a:endParaRPr/>
            </a:p>
          </p:txBody>
        </p:sp>
      </p:grpSp>
      <p:grpSp>
        <p:nvGrpSpPr>
          <p:cNvPr id="8" name="Group 8"/>
          <p:cNvGrpSpPr/>
          <p:nvPr/>
        </p:nvGrpSpPr>
        <p:grpSpPr>
          <a:xfrm>
            <a:off x="597895" y="2903615"/>
            <a:ext cx="7394247" cy="7506525"/>
            <a:chOff x="0" y="0"/>
            <a:chExt cx="9858996" cy="10008700"/>
          </a:xfrm>
        </p:grpSpPr>
        <p:sp>
          <p:nvSpPr>
            <p:cNvPr id="9" name="Freeform 9"/>
            <p:cNvSpPr/>
            <p:nvPr/>
          </p:nvSpPr>
          <p:spPr>
            <a:xfrm>
              <a:off x="0" y="0"/>
              <a:ext cx="9858996" cy="10008699"/>
            </a:xfrm>
            <a:custGeom>
              <a:avLst/>
              <a:gdLst/>
              <a:ahLst/>
              <a:cxnLst/>
              <a:rect l="l" t="t" r="r" b="b"/>
              <a:pathLst>
                <a:path w="9858996" h="10008699">
                  <a:moveTo>
                    <a:pt x="0" y="0"/>
                  </a:moveTo>
                  <a:lnTo>
                    <a:pt x="9858996" y="0"/>
                  </a:lnTo>
                  <a:lnTo>
                    <a:pt x="9858996" y="10008699"/>
                  </a:lnTo>
                  <a:lnTo>
                    <a:pt x="0" y="10008699"/>
                  </a:lnTo>
                  <a:close/>
                </a:path>
              </a:pathLst>
            </a:custGeom>
            <a:solidFill>
              <a:srgbClr val="000000">
                <a:alpha val="0"/>
              </a:srgbClr>
            </a:solidFill>
          </p:spPr>
          <p:txBody>
            <a:bodyPr/>
            <a:lstStyle/>
            <a:p>
              <a:endParaRPr lang="en-CA"/>
            </a:p>
          </p:txBody>
        </p:sp>
        <p:sp>
          <p:nvSpPr>
            <p:cNvPr id="10" name="TextBox 10"/>
            <p:cNvSpPr txBox="1"/>
            <p:nvPr/>
          </p:nvSpPr>
          <p:spPr>
            <a:xfrm>
              <a:off x="0" y="-28575"/>
              <a:ext cx="9858996" cy="10037275"/>
            </a:xfrm>
            <a:prstGeom prst="rect">
              <a:avLst/>
            </a:prstGeom>
          </p:spPr>
          <p:txBody>
            <a:bodyPr lIns="0" tIns="0" rIns="0" bIns="0" rtlCol="0" anchor="t"/>
            <a:lstStyle/>
            <a:p>
              <a:pPr algn="ctr">
                <a:lnSpc>
                  <a:spcPts val="4184"/>
                </a:lnSpc>
              </a:pPr>
              <a:r>
                <a:rPr lang="en-US" sz="3874" b="1">
                  <a:solidFill>
                    <a:srgbClr val="0E2841"/>
                  </a:solidFill>
                  <a:latin typeface="Arial Bold"/>
                  <a:ea typeface="Arial Bold"/>
                  <a:cs typeface="Arial Bold"/>
                  <a:sym typeface="Arial Bold"/>
                </a:rPr>
                <a:t>If you need support, </a:t>
              </a:r>
            </a:p>
            <a:p>
              <a:pPr algn="ctr">
                <a:lnSpc>
                  <a:spcPts val="4184"/>
                </a:lnSpc>
              </a:pPr>
              <a:r>
                <a:rPr lang="en-US" sz="3874" b="1">
                  <a:solidFill>
                    <a:srgbClr val="0E2841"/>
                  </a:solidFill>
                  <a:latin typeface="Arial Bold"/>
                  <a:ea typeface="Arial Bold"/>
                  <a:cs typeface="Arial Bold"/>
                  <a:sym typeface="Arial Bold"/>
                </a:rPr>
                <a:t>talk to a trusted adult</a:t>
              </a:r>
            </a:p>
            <a:p>
              <a:pPr algn="l">
                <a:lnSpc>
                  <a:spcPts val="3752"/>
                </a:lnSpc>
              </a:pPr>
              <a:endParaRPr lang="en-US" sz="3874" b="1">
                <a:solidFill>
                  <a:srgbClr val="0E2841"/>
                </a:solidFill>
                <a:latin typeface="Arial Bold"/>
                <a:ea typeface="Arial Bold"/>
                <a:cs typeface="Arial Bold"/>
                <a:sym typeface="Arial Bold"/>
              </a:endParaRPr>
            </a:p>
            <a:p>
              <a:pPr algn="ctr">
                <a:lnSpc>
                  <a:spcPts val="3752"/>
                </a:lnSpc>
              </a:pPr>
              <a:r>
                <a:rPr lang="en-US" sz="3474" b="1">
                  <a:solidFill>
                    <a:srgbClr val="0E2841"/>
                  </a:solidFill>
                  <a:latin typeface="Arial Bold"/>
                  <a:ea typeface="Arial Bold"/>
                  <a:cs typeface="Arial Bold"/>
                  <a:sym typeface="Arial Bold"/>
                </a:rPr>
                <a:t>You can also connect with:</a:t>
              </a:r>
            </a:p>
            <a:p>
              <a:pPr algn="ctr">
                <a:lnSpc>
                  <a:spcPts val="1701"/>
                </a:lnSpc>
              </a:pPr>
              <a:endParaRPr lang="en-US" sz="3474" b="1">
                <a:solidFill>
                  <a:srgbClr val="0E2841"/>
                </a:solidFill>
                <a:latin typeface="Arial Bold"/>
                <a:ea typeface="Arial Bold"/>
                <a:cs typeface="Arial Bold"/>
                <a:sym typeface="Arial Bold"/>
              </a:endParaRPr>
            </a:p>
            <a:p>
              <a:pPr algn="ctr">
                <a:lnSpc>
                  <a:spcPts val="3752"/>
                </a:lnSpc>
              </a:pPr>
              <a:r>
                <a:rPr lang="en-US" sz="3474">
                  <a:solidFill>
                    <a:srgbClr val="0E2841"/>
                  </a:solidFill>
                  <a:latin typeface="Arial"/>
                  <a:ea typeface="Arial"/>
                  <a:cs typeface="Arial"/>
                  <a:sym typeface="Arial"/>
                </a:rPr>
                <a:t>Kids Help Phone @ 1-800-668-6868</a:t>
              </a:r>
            </a:p>
            <a:p>
              <a:pPr marL="816111" lvl="1" indent="-408056" algn="ctr">
                <a:lnSpc>
                  <a:spcPts val="3752"/>
                </a:lnSpc>
              </a:pPr>
              <a:endParaRPr lang="en-US" sz="3474">
                <a:solidFill>
                  <a:srgbClr val="0E2841"/>
                </a:solidFill>
                <a:latin typeface="Arial"/>
                <a:ea typeface="Arial"/>
                <a:cs typeface="Arial"/>
                <a:sym typeface="Arial"/>
              </a:endParaRPr>
            </a:p>
            <a:p>
              <a:pPr algn="ctr">
                <a:lnSpc>
                  <a:spcPts val="3752"/>
                </a:lnSpc>
              </a:pPr>
              <a:r>
                <a:rPr lang="en-US" sz="3474">
                  <a:solidFill>
                    <a:srgbClr val="0E2841"/>
                  </a:solidFill>
                  <a:latin typeface="Arial"/>
                  <a:ea typeface="Arial"/>
                  <a:cs typeface="Arial"/>
                  <a:sym typeface="Arial"/>
                </a:rPr>
                <a:t>Connex Ontario – </a:t>
              </a:r>
            </a:p>
            <a:p>
              <a:pPr algn="ctr">
                <a:lnSpc>
                  <a:spcPts val="3752"/>
                </a:lnSpc>
              </a:pPr>
              <a:r>
                <a:rPr lang="en-US" sz="3474">
                  <a:solidFill>
                    <a:srgbClr val="0E2841"/>
                  </a:solidFill>
                  <a:latin typeface="Arial"/>
                  <a:ea typeface="Arial"/>
                  <a:cs typeface="Arial"/>
                  <a:sym typeface="Arial"/>
                </a:rPr>
                <a:t>phone, online support, chat </a:t>
              </a:r>
            </a:p>
            <a:p>
              <a:pPr algn="ctr">
                <a:lnSpc>
                  <a:spcPts val="3752"/>
                </a:lnSpc>
              </a:pPr>
              <a:r>
                <a:rPr lang="en-US" sz="3474">
                  <a:solidFill>
                    <a:srgbClr val="467886"/>
                  </a:solidFill>
                  <a:latin typeface="Arial"/>
                  <a:ea typeface="Arial"/>
                  <a:cs typeface="Arial"/>
                  <a:sym typeface="Arial"/>
                </a:rPr>
                <a:t>https://connexontario.ca/</a:t>
              </a:r>
              <a:r>
                <a:rPr lang="en-US" sz="3474">
                  <a:solidFill>
                    <a:srgbClr val="0E2841"/>
                  </a:solidFill>
                  <a:latin typeface="Arial"/>
                  <a:ea typeface="Arial"/>
                  <a:cs typeface="Arial"/>
                  <a:sym typeface="Arial"/>
                </a:rPr>
                <a:t> </a:t>
              </a:r>
            </a:p>
            <a:p>
              <a:pPr algn="ctr">
                <a:lnSpc>
                  <a:spcPts val="3752"/>
                </a:lnSpc>
              </a:pPr>
              <a:endParaRPr lang="en-US" sz="3474">
                <a:solidFill>
                  <a:srgbClr val="0E2841"/>
                </a:solidFill>
                <a:latin typeface="Arial"/>
                <a:ea typeface="Arial"/>
                <a:cs typeface="Arial"/>
                <a:sym typeface="Arial"/>
              </a:endParaRPr>
            </a:p>
            <a:p>
              <a:pPr algn="ctr">
                <a:lnSpc>
                  <a:spcPts val="3752"/>
                </a:lnSpc>
              </a:pPr>
              <a:r>
                <a:rPr lang="en-US" sz="3474" b="1">
                  <a:solidFill>
                    <a:srgbClr val="0E2841"/>
                  </a:solidFill>
                  <a:latin typeface="Arial Bold"/>
                  <a:ea typeface="Arial Bold"/>
                  <a:cs typeface="Arial Bold"/>
                  <a:sym typeface="Arial Bold"/>
                </a:rPr>
                <a:t>Local youth supports:</a:t>
              </a:r>
            </a:p>
            <a:p>
              <a:pPr algn="ctr">
                <a:lnSpc>
                  <a:spcPts val="3752"/>
                </a:lnSpc>
              </a:pPr>
              <a:r>
                <a:rPr lang="en-US" sz="3474" b="1">
                  <a:solidFill>
                    <a:srgbClr val="FF3131"/>
                  </a:solidFill>
                  <a:latin typeface="Arial Bold"/>
                  <a:ea typeface="Arial Bold"/>
                  <a:cs typeface="Arial Bold"/>
                  <a:sym typeface="Arial Bold"/>
                </a:rPr>
                <a:t>to be added</a:t>
              </a:r>
              <a:r>
                <a:rPr lang="en-US" sz="3474">
                  <a:solidFill>
                    <a:srgbClr val="0E2841"/>
                  </a:solidFill>
                  <a:latin typeface="Arial"/>
                  <a:ea typeface="Arial"/>
                  <a:cs typeface="Arial"/>
                  <a:sym typeface="Arial"/>
                </a:rPr>
                <a:t> </a:t>
              </a:r>
            </a:p>
            <a:p>
              <a:pPr marL="581263" lvl="1" indent="-290632" algn="l">
                <a:lnSpc>
                  <a:spcPts val="2673"/>
                </a:lnSpc>
              </a:pPr>
              <a:endParaRPr lang="en-US" sz="3474">
                <a:solidFill>
                  <a:srgbClr val="0E2841"/>
                </a:solidFill>
                <a:latin typeface="Arial"/>
                <a:ea typeface="Arial"/>
                <a:cs typeface="Arial"/>
                <a:sym typeface="Arial"/>
              </a:endParaRPr>
            </a:p>
            <a:p>
              <a:pPr marL="581263" lvl="1" indent="-290632" algn="l">
                <a:lnSpc>
                  <a:spcPts val="2673"/>
                </a:lnSpc>
              </a:pPr>
              <a:endParaRPr lang="en-US" sz="3474">
                <a:solidFill>
                  <a:srgbClr val="0E2841"/>
                </a:solidFill>
                <a:latin typeface="Arial"/>
                <a:ea typeface="Arial"/>
                <a:cs typeface="Arial"/>
                <a:sym typeface="Arial"/>
              </a:endParaRPr>
            </a:p>
            <a:p>
              <a:pPr marL="581263" lvl="1" indent="-290632" algn="l">
                <a:lnSpc>
                  <a:spcPts val="2673"/>
                </a:lnSpc>
              </a:pPr>
              <a:endParaRPr lang="en-US" sz="3474">
                <a:solidFill>
                  <a:srgbClr val="0E2841"/>
                </a:solidFill>
                <a:latin typeface="Arial"/>
                <a:ea typeface="Arial"/>
                <a:cs typeface="Arial"/>
                <a:sym typeface="Arial"/>
              </a:endParaRPr>
            </a:p>
            <a:p>
              <a:pPr marL="581263" lvl="1" indent="-290632" algn="l">
                <a:lnSpc>
                  <a:spcPts val="2673"/>
                </a:lnSpc>
              </a:pPr>
              <a:endParaRPr lang="en-US" sz="3474">
                <a:solidFill>
                  <a:srgbClr val="0E2841"/>
                </a:solidFill>
                <a:latin typeface="Arial"/>
                <a:ea typeface="Arial"/>
                <a:cs typeface="Arial"/>
                <a:sym typeface="Arial"/>
              </a:endParaRPr>
            </a:p>
          </p:txBody>
        </p:sp>
      </p:grpSp>
      <p:sp>
        <p:nvSpPr>
          <p:cNvPr id="11" name="Freeform 11"/>
          <p:cNvSpPr/>
          <p:nvPr/>
        </p:nvSpPr>
        <p:spPr>
          <a:xfrm>
            <a:off x="12444806" y="220414"/>
            <a:ext cx="5580098" cy="1616573"/>
          </a:xfrm>
          <a:custGeom>
            <a:avLst/>
            <a:gdLst/>
            <a:ahLst/>
            <a:cxnLst/>
            <a:rect l="l" t="t" r="r" b="b"/>
            <a:pathLst>
              <a:path w="5580098" h="1616573">
                <a:moveTo>
                  <a:pt x="0" y="0"/>
                </a:moveTo>
                <a:lnTo>
                  <a:pt x="5580098" y="0"/>
                </a:lnTo>
                <a:lnTo>
                  <a:pt x="5580098" y="1616572"/>
                </a:lnTo>
                <a:lnTo>
                  <a:pt x="0" y="1616572"/>
                </a:lnTo>
                <a:lnTo>
                  <a:pt x="0" y="0"/>
                </a:lnTo>
                <a:close/>
              </a:path>
            </a:pathLst>
          </a:custGeom>
          <a:blipFill>
            <a:blip r:embed="rId3"/>
            <a:stretch>
              <a:fillRect/>
            </a:stretch>
          </a:blipFill>
        </p:spPr>
        <p:txBody>
          <a:bodyPr/>
          <a:lstStyle/>
          <a:p>
            <a:endParaRPr lang="en-CA"/>
          </a:p>
        </p:txBody>
      </p:sp>
      <p:sp>
        <p:nvSpPr>
          <p:cNvPr id="12" name="Freeform 12"/>
          <p:cNvSpPr/>
          <p:nvPr/>
        </p:nvSpPr>
        <p:spPr>
          <a:xfrm>
            <a:off x="8802407" y="2802331"/>
            <a:ext cx="9048987" cy="7058210"/>
          </a:xfrm>
          <a:custGeom>
            <a:avLst/>
            <a:gdLst/>
            <a:ahLst/>
            <a:cxnLst/>
            <a:rect l="l" t="t" r="r" b="b"/>
            <a:pathLst>
              <a:path w="9048987" h="7058210">
                <a:moveTo>
                  <a:pt x="0" y="0"/>
                </a:moveTo>
                <a:lnTo>
                  <a:pt x="9048987" y="0"/>
                </a:lnTo>
                <a:lnTo>
                  <a:pt x="9048987" y="7058210"/>
                </a:lnTo>
                <a:lnTo>
                  <a:pt x="0" y="70582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13" name="Freeform 13"/>
          <p:cNvSpPr/>
          <p:nvPr/>
        </p:nvSpPr>
        <p:spPr>
          <a:xfrm>
            <a:off x="10150475" y="6198871"/>
            <a:ext cx="924417" cy="916013"/>
          </a:xfrm>
          <a:custGeom>
            <a:avLst/>
            <a:gdLst/>
            <a:ahLst/>
            <a:cxnLst/>
            <a:rect l="l" t="t" r="r" b="b"/>
            <a:pathLst>
              <a:path w="924417" h="916013">
                <a:moveTo>
                  <a:pt x="0" y="0"/>
                </a:moveTo>
                <a:lnTo>
                  <a:pt x="924417" y="0"/>
                </a:lnTo>
                <a:lnTo>
                  <a:pt x="924417" y="916013"/>
                </a:lnTo>
                <a:lnTo>
                  <a:pt x="0" y="9160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14" name="Freeform 14"/>
          <p:cNvSpPr/>
          <p:nvPr/>
        </p:nvSpPr>
        <p:spPr>
          <a:xfrm rot="947406">
            <a:off x="6750277" y="2920293"/>
            <a:ext cx="3657600" cy="750827"/>
          </a:xfrm>
          <a:custGeom>
            <a:avLst/>
            <a:gdLst/>
            <a:ahLst/>
            <a:cxnLst/>
            <a:rect l="l" t="t" r="r" b="b"/>
            <a:pathLst>
              <a:path w="3657600" h="750827">
                <a:moveTo>
                  <a:pt x="0" y="0"/>
                </a:moveTo>
                <a:lnTo>
                  <a:pt x="3657600" y="0"/>
                </a:lnTo>
                <a:lnTo>
                  <a:pt x="3657600" y="750827"/>
                </a:lnTo>
                <a:lnTo>
                  <a:pt x="0" y="75082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15" name="TextBox 15"/>
          <p:cNvSpPr txBox="1"/>
          <p:nvPr/>
        </p:nvSpPr>
        <p:spPr>
          <a:xfrm>
            <a:off x="9593150" y="3267131"/>
            <a:ext cx="7467501" cy="2784119"/>
          </a:xfrm>
          <a:prstGeom prst="rect">
            <a:avLst/>
          </a:prstGeom>
        </p:spPr>
        <p:txBody>
          <a:bodyPr lIns="0" tIns="0" rIns="0" bIns="0" rtlCol="0" anchor="t">
            <a:spAutoFit/>
          </a:bodyPr>
          <a:lstStyle/>
          <a:p>
            <a:pPr algn="ctr">
              <a:lnSpc>
                <a:spcPts val="4179"/>
              </a:lnSpc>
            </a:pPr>
            <a:r>
              <a:rPr lang="en-US" sz="3870" b="1">
                <a:solidFill>
                  <a:srgbClr val="000000"/>
                </a:solidFill>
                <a:latin typeface="Arial Bold"/>
                <a:ea typeface="Arial Bold"/>
                <a:cs typeface="Arial Bold"/>
                <a:sym typeface="Arial Bold"/>
              </a:rPr>
              <a:t>YOU SHOULD KNOW</a:t>
            </a:r>
          </a:p>
          <a:p>
            <a:pPr algn="ctr">
              <a:lnSpc>
                <a:spcPts val="1296"/>
              </a:lnSpc>
            </a:pPr>
            <a:endParaRPr lang="en-US" sz="3870" b="1">
              <a:solidFill>
                <a:srgbClr val="000000"/>
              </a:solidFill>
              <a:latin typeface="Arial Bold"/>
              <a:ea typeface="Arial Bold"/>
              <a:cs typeface="Arial Bold"/>
              <a:sym typeface="Arial Bold"/>
            </a:endParaRPr>
          </a:p>
          <a:p>
            <a:pPr algn="ctr">
              <a:lnSpc>
                <a:spcPts val="2969"/>
              </a:lnSpc>
            </a:pPr>
            <a:r>
              <a:rPr lang="en-US" sz="2749">
                <a:solidFill>
                  <a:srgbClr val="000000"/>
                </a:solidFill>
                <a:latin typeface="Arial"/>
                <a:ea typeface="Arial"/>
                <a:cs typeface="Arial"/>
                <a:sym typeface="Arial"/>
              </a:rPr>
              <a:t>We have a duty to break your confidentiality if you tell us something and </a:t>
            </a:r>
          </a:p>
          <a:p>
            <a:pPr algn="ctr">
              <a:lnSpc>
                <a:spcPts val="1296"/>
              </a:lnSpc>
            </a:pPr>
            <a:endParaRPr lang="en-US" sz="2749">
              <a:solidFill>
                <a:srgbClr val="000000"/>
              </a:solidFill>
              <a:latin typeface="Arial"/>
              <a:ea typeface="Arial"/>
              <a:cs typeface="Arial"/>
              <a:sym typeface="Arial"/>
            </a:endParaRPr>
          </a:p>
          <a:p>
            <a:pPr marL="593722" lvl="1" indent="-296861" algn="l">
              <a:lnSpc>
                <a:spcPts val="2969"/>
              </a:lnSpc>
              <a:buAutoNum type="arabicPeriod"/>
            </a:pPr>
            <a:r>
              <a:rPr lang="en-US" sz="2749">
                <a:solidFill>
                  <a:srgbClr val="000000"/>
                </a:solidFill>
                <a:latin typeface="Arial"/>
                <a:ea typeface="Arial"/>
                <a:cs typeface="Arial"/>
                <a:sym typeface="Arial"/>
              </a:rPr>
              <a:t>there’s a serious or immediate risk of harm</a:t>
            </a:r>
          </a:p>
          <a:p>
            <a:pPr marL="593722" lvl="1" indent="-296861" algn="l">
              <a:lnSpc>
                <a:spcPts val="2969"/>
              </a:lnSpc>
              <a:buAutoNum type="arabicPeriod"/>
            </a:pPr>
            <a:r>
              <a:rPr lang="en-US" sz="2749">
                <a:solidFill>
                  <a:srgbClr val="000000"/>
                </a:solidFill>
                <a:latin typeface="Arial"/>
                <a:ea typeface="Arial"/>
                <a:cs typeface="Arial"/>
                <a:sym typeface="Arial"/>
              </a:rPr>
              <a:t>there’s a suspicion of abuse or neglect</a:t>
            </a:r>
          </a:p>
          <a:p>
            <a:pPr marL="593722" lvl="1" indent="-296861" algn="l">
              <a:lnSpc>
                <a:spcPts val="2969"/>
              </a:lnSpc>
              <a:buAutoNum type="arabicPeriod"/>
            </a:pPr>
            <a:r>
              <a:rPr lang="en-US" sz="2749">
                <a:solidFill>
                  <a:srgbClr val="000000"/>
                </a:solidFill>
                <a:latin typeface="Arial"/>
                <a:ea typeface="Arial"/>
                <a:cs typeface="Arial"/>
                <a:sym typeface="Arial"/>
              </a:rPr>
              <a:t>if we are required to, by a legal proceeding  </a:t>
            </a:r>
          </a:p>
        </p:txBody>
      </p:sp>
      <p:sp>
        <p:nvSpPr>
          <p:cNvPr id="16" name="TextBox 16"/>
          <p:cNvSpPr txBox="1"/>
          <p:nvPr/>
        </p:nvSpPr>
        <p:spPr>
          <a:xfrm>
            <a:off x="10903442" y="6468282"/>
            <a:ext cx="7467501" cy="358140"/>
          </a:xfrm>
          <a:prstGeom prst="rect">
            <a:avLst/>
          </a:prstGeom>
        </p:spPr>
        <p:txBody>
          <a:bodyPr lIns="0" tIns="0" rIns="0" bIns="0" rtlCol="0" anchor="t">
            <a:spAutoFit/>
          </a:bodyPr>
          <a:lstStyle/>
          <a:p>
            <a:pPr algn="l">
              <a:lnSpc>
                <a:spcPts val="2430"/>
              </a:lnSpc>
              <a:spcBef>
                <a:spcPct val="0"/>
              </a:spcBef>
            </a:pPr>
            <a:r>
              <a:rPr lang="en-US" sz="2250">
                <a:solidFill>
                  <a:srgbClr val="000000"/>
                </a:solidFill>
                <a:latin typeface="Arial"/>
                <a:ea typeface="Arial"/>
                <a:cs typeface="Arial"/>
                <a:sym typeface="Arial"/>
              </a:rPr>
              <a:t>To learn more, search “duty to report Ontario”</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CA"/>
          </a:p>
        </p:txBody>
      </p:sp>
      <p:sp>
        <p:nvSpPr>
          <p:cNvPr id="3" name="Freeform 3"/>
          <p:cNvSpPr/>
          <p:nvPr/>
        </p:nvSpPr>
        <p:spPr>
          <a:xfrm>
            <a:off x="2088416" y="1471506"/>
            <a:ext cx="7447429" cy="5497557"/>
          </a:xfrm>
          <a:custGeom>
            <a:avLst/>
            <a:gdLst/>
            <a:ahLst/>
            <a:cxnLst/>
            <a:rect l="l" t="t" r="r" b="b"/>
            <a:pathLst>
              <a:path w="7447429" h="5497557">
                <a:moveTo>
                  <a:pt x="0" y="0"/>
                </a:moveTo>
                <a:lnTo>
                  <a:pt x="7447429" y="0"/>
                </a:lnTo>
                <a:lnTo>
                  <a:pt x="7447429" y="5497557"/>
                </a:lnTo>
                <a:lnTo>
                  <a:pt x="0" y="54975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grpSp>
        <p:nvGrpSpPr>
          <p:cNvPr id="4" name="Group 4"/>
          <p:cNvGrpSpPr/>
          <p:nvPr/>
        </p:nvGrpSpPr>
        <p:grpSpPr>
          <a:xfrm>
            <a:off x="3131103" y="2703714"/>
            <a:ext cx="5362054" cy="2608453"/>
            <a:chOff x="0" y="0"/>
            <a:chExt cx="7149405" cy="3477937"/>
          </a:xfrm>
        </p:grpSpPr>
        <p:sp>
          <p:nvSpPr>
            <p:cNvPr id="5" name="Freeform 5"/>
            <p:cNvSpPr/>
            <p:nvPr/>
          </p:nvSpPr>
          <p:spPr>
            <a:xfrm>
              <a:off x="0" y="0"/>
              <a:ext cx="7149405" cy="3477937"/>
            </a:xfrm>
            <a:custGeom>
              <a:avLst/>
              <a:gdLst/>
              <a:ahLst/>
              <a:cxnLst/>
              <a:rect l="l" t="t" r="r" b="b"/>
              <a:pathLst>
                <a:path w="7149405" h="3477937">
                  <a:moveTo>
                    <a:pt x="0" y="0"/>
                  </a:moveTo>
                  <a:lnTo>
                    <a:pt x="7149405" y="0"/>
                  </a:lnTo>
                  <a:lnTo>
                    <a:pt x="7149405" y="3477937"/>
                  </a:lnTo>
                  <a:lnTo>
                    <a:pt x="0" y="3477937"/>
                  </a:lnTo>
                  <a:close/>
                </a:path>
              </a:pathLst>
            </a:custGeom>
            <a:solidFill>
              <a:srgbClr val="000000">
                <a:alpha val="0"/>
              </a:srgbClr>
            </a:solidFill>
          </p:spPr>
          <p:txBody>
            <a:bodyPr/>
            <a:lstStyle/>
            <a:p>
              <a:endParaRPr lang="en-CA"/>
            </a:p>
          </p:txBody>
        </p:sp>
        <p:sp>
          <p:nvSpPr>
            <p:cNvPr id="6" name="TextBox 6"/>
            <p:cNvSpPr txBox="1"/>
            <p:nvPr/>
          </p:nvSpPr>
          <p:spPr>
            <a:xfrm>
              <a:off x="0" y="-38100"/>
              <a:ext cx="7149405" cy="3516037"/>
            </a:xfrm>
            <a:prstGeom prst="rect">
              <a:avLst/>
            </a:prstGeom>
          </p:spPr>
          <p:txBody>
            <a:bodyPr lIns="0" tIns="0" rIns="0" bIns="0" rtlCol="0" anchor="ctr"/>
            <a:lstStyle/>
            <a:p>
              <a:pPr algn="ctr">
                <a:lnSpc>
                  <a:spcPts val="4319"/>
                </a:lnSpc>
              </a:pPr>
              <a:r>
                <a:rPr lang="en-US" sz="3999" b="1">
                  <a:solidFill>
                    <a:srgbClr val="761D8F"/>
                  </a:solidFill>
                  <a:latin typeface="Arial Bold"/>
                  <a:ea typeface="Arial Bold"/>
                  <a:cs typeface="Arial Bold"/>
                  <a:sym typeface="Arial Bold"/>
                </a:rPr>
                <a:t>Discussion:</a:t>
              </a:r>
            </a:p>
            <a:p>
              <a:pPr algn="ctr">
                <a:lnSpc>
                  <a:spcPts val="7128"/>
                </a:lnSpc>
              </a:pPr>
              <a:r>
                <a:rPr lang="en-US" sz="6600" b="1">
                  <a:solidFill>
                    <a:srgbClr val="761D8F"/>
                  </a:solidFill>
                  <a:latin typeface="Arial Bold"/>
                  <a:ea typeface="Arial Bold"/>
                  <a:cs typeface="Arial Bold"/>
                  <a:sym typeface="Arial Bold"/>
                </a:rPr>
                <a:t> Substance Use Health</a:t>
              </a:r>
            </a:p>
          </p:txBody>
        </p:sp>
      </p:grpSp>
      <p:grpSp>
        <p:nvGrpSpPr>
          <p:cNvPr id="7" name="Group 7"/>
          <p:cNvGrpSpPr/>
          <p:nvPr/>
        </p:nvGrpSpPr>
        <p:grpSpPr>
          <a:xfrm>
            <a:off x="9535845" y="4651707"/>
            <a:ext cx="7217909" cy="6527007"/>
            <a:chOff x="0" y="0"/>
            <a:chExt cx="9623879" cy="8702676"/>
          </a:xfrm>
        </p:grpSpPr>
        <p:sp>
          <p:nvSpPr>
            <p:cNvPr id="8" name="Freeform 8"/>
            <p:cNvSpPr/>
            <p:nvPr/>
          </p:nvSpPr>
          <p:spPr>
            <a:xfrm>
              <a:off x="0" y="0"/>
              <a:ext cx="9623878" cy="8702676"/>
            </a:xfrm>
            <a:custGeom>
              <a:avLst/>
              <a:gdLst/>
              <a:ahLst/>
              <a:cxnLst/>
              <a:rect l="l" t="t" r="r" b="b"/>
              <a:pathLst>
                <a:path w="9623878" h="8702676">
                  <a:moveTo>
                    <a:pt x="0" y="0"/>
                  </a:moveTo>
                  <a:lnTo>
                    <a:pt x="9623878" y="0"/>
                  </a:lnTo>
                  <a:lnTo>
                    <a:pt x="9623878" y="8702676"/>
                  </a:lnTo>
                  <a:lnTo>
                    <a:pt x="0" y="8702676"/>
                  </a:lnTo>
                  <a:close/>
                </a:path>
              </a:pathLst>
            </a:custGeom>
            <a:solidFill>
              <a:srgbClr val="000000">
                <a:alpha val="0"/>
              </a:srgbClr>
            </a:solidFill>
          </p:spPr>
          <p:txBody>
            <a:bodyPr/>
            <a:lstStyle/>
            <a:p>
              <a:endParaRPr lang="en-CA"/>
            </a:p>
          </p:txBody>
        </p:sp>
        <p:sp>
          <p:nvSpPr>
            <p:cNvPr id="9" name="TextBox 9"/>
            <p:cNvSpPr txBox="1"/>
            <p:nvPr/>
          </p:nvSpPr>
          <p:spPr>
            <a:xfrm>
              <a:off x="0" y="-28575"/>
              <a:ext cx="9623879" cy="8731251"/>
            </a:xfrm>
            <a:prstGeom prst="rect">
              <a:avLst/>
            </a:prstGeom>
          </p:spPr>
          <p:txBody>
            <a:bodyPr lIns="0" tIns="0" rIns="0" bIns="0" rtlCol="0" anchor="t"/>
            <a:lstStyle/>
            <a:p>
              <a:pPr marL="542925" lvl="1" indent="-271462" algn="l">
                <a:lnSpc>
                  <a:spcPts val="3240"/>
                </a:lnSpc>
                <a:buFont typeface="Arial"/>
                <a:buChar char="•"/>
              </a:pPr>
              <a:r>
                <a:rPr lang="en-US" sz="3000">
                  <a:solidFill>
                    <a:srgbClr val="000000"/>
                  </a:solidFill>
                  <a:latin typeface="Arial"/>
                  <a:ea typeface="Arial"/>
                  <a:cs typeface="Arial"/>
                  <a:sym typeface="Arial"/>
                </a:rPr>
                <a:t>How might you support a friend or loved one experiencing problems with their substance use?</a:t>
              </a:r>
            </a:p>
            <a:p>
              <a:pPr algn="l">
                <a:lnSpc>
                  <a:spcPts val="3240"/>
                </a:lnSpc>
              </a:pPr>
              <a:endParaRPr lang="en-US" sz="3000">
                <a:solidFill>
                  <a:srgbClr val="000000"/>
                </a:solidFill>
                <a:latin typeface="Arial"/>
                <a:ea typeface="Arial"/>
                <a:cs typeface="Arial"/>
                <a:sym typeface="Arial"/>
              </a:endParaRPr>
            </a:p>
            <a:p>
              <a:pPr marL="542925" lvl="1" indent="-271462" algn="l">
                <a:lnSpc>
                  <a:spcPts val="3240"/>
                </a:lnSpc>
                <a:buFont typeface="Arial"/>
                <a:buChar char="•"/>
              </a:pPr>
              <a:r>
                <a:rPr lang="en-US" sz="3000">
                  <a:solidFill>
                    <a:srgbClr val="000000"/>
                  </a:solidFill>
                  <a:latin typeface="Arial"/>
                  <a:ea typeface="Arial"/>
                  <a:cs typeface="Arial"/>
                  <a:sym typeface="Arial"/>
                </a:rPr>
                <a:t>How can people challenge stigma and discrimination towards people who use substances?</a:t>
              </a:r>
            </a:p>
            <a:p>
              <a:pPr marL="760095" lvl="1" indent="-380048" algn="l">
                <a:lnSpc>
                  <a:spcPts val="4536"/>
                </a:lnSpc>
              </a:pPr>
              <a:endParaRPr lang="en-US" sz="3000">
                <a:solidFill>
                  <a:srgbClr val="000000"/>
                </a:solidFill>
                <a:latin typeface="Arial"/>
                <a:ea typeface="Arial"/>
                <a:cs typeface="Arial"/>
                <a:sym typeface="Arial"/>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rgbClr val="A6A6A6">
                <a:alpha val="100000"/>
              </a:srgbClr>
            </a:gs>
            <a:gs pos="100000">
              <a:srgbClr val="4C4C4C">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0" y="4149328"/>
            <a:ext cx="5195027" cy="1988345"/>
            <a:chOff x="0" y="0"/>
            <a:chExt cx="6926703" cy="2651126"/>
          </a:xfrm>
        </p:grpSpPr>
        <p:sp>
          <p:nvSpPr>
            <p:cNvPr id="3" name="Freeform 3"/>
            <p:cNvSpPr/>
            <p:nvPr/>
          </p:nvSpPr>
          <p:spPr>
            <a:xfrm>
              <a:off x="0" y="0"/>
              <a:ext cx="6926703" cy="2651126"/>
            </a:xfrm>
            <a:custGeom>
              <a:avLst/>
              <a:gdLst/>
              <a:ahLst/>
              <a:cxnLst/>
              <a:rect l="l" t="t" r="r" b="b"/>
              <a:pathLst>
                <a:path w="6926703" h="2651126">
                  <a:moveTo>
                    <a:pt x="0" y="0"/>
                  </a:moveTo>
                  <a:lnTo>
                    <a:pt x="6926703" y="0"/>
                  </a:lnTo>
                  <a:lnTo>
                    <a:pt x="6926703" y="2651126"/>
                  </a:lnTo>
                  <a:lnTo>
                    <a:pt x="0" y="2651126"/>
                  </a:lnTo>
                  <a:close/>
                </a:path>
              </a:pathLst>
            </a:custGeom>
            <a:solidFill>
              <a:srgbClr val="000000">
                <a:alpha val="0"/>
              </a:srgbClr>
            </a:solidFill>
            <a:ln cap="sq">
              <a:noFill/>
              <a:prstDash val="solid"/>
              <a:miter/>
            </a:ln>
          </p:spPr>
          <p:txBody>
            <a:bodyPr/>
            <a:lstStyle/>
            <a:p>
              <a:endParaRPr lang="en-CA"/>
            </a:p>
          </p:txBody>
        </p:sp>
        <p:sp>
          <p:nvSpPr>
            <p:cNvPr id="4" name="TextBox 4"/>
            <p:cNvSpPr txBox="1"/>
            <p:nvPr/>
          </p:nvSpPr>
          <p:spPr>
            <a:xfrm>
              <a:off x="0" y="-171450"/>
              <a:ext cx="6926703" cy="2822576"/>
            </a:xfrm>
            <a:prstGeom prst="rect">
              <a:avLst/>
            </a:prstGeom>
          </p:spPr>
          <p:txBody>
            <a:bodyPr lIns="0" tIns="0" rIns="0" bIns="0" rtlCol="0" anchor="ctr"/>
            <a:lstStyle/>
            <a:p>
              <a:pPr marL="0" lvl="0" indent="0" algn="ctr">
                <a:lnSpc>
                  <a:spcPts val="10560"/>
                </a:lnSpc>
                <a:spcBef>
                  <a:spcPct val="0"/>
                </a:spcBef>
              </a:pPr>
              <a:r>
                <a:rPr lang="en-US" sz="8800" b="1" u="none" strike="noStrike">
                  <a:solidFill>
                    <a:srgbClr val="FFFFFF"/>
                  </a:solidFill>
                  <a:latin typeface="Arial Bold"/>
                  <a:ea typeface="Arial Bold"/>
                  <a:cs typeface="Arial Bold"/>
                  <a:sym typeface="Arial Bold"/>
                </a:rPr>
                <a:t>Stigma</a:t>
              </a:r>
            </a:p>
          </p:txBody>
        </p:sp>
      </p:grpSp>
      <p:grpSp>
        <p:nvGrpSpPr>
          <p:cNvPr id="5" name="Group 5"/>
          <p:cNvGrpSpPr/>
          <p:nvPr/>
        </p:nvGrpSpPr>
        <p:grpSpPr>
          <a:xfrm>
            <a:off x="12833216" y="9263568"/>
            <a:ext cx="5314800" cy="821957"/>
            <a:chOff x="0" y="0"/>
            <a:chExt cx="1399783" cy="216483"/>
          </a:xfrm>
        </p:grpSpPr>
        <p:sp>
          <p:nvSpPr>
            <p:cNvPr id="6" name="Freeform 6"/>
            <p:cNvSpPr/>
            <p:nvPr/>
          </p:nvSpPr>
          <p:spPr>
            <a:xfrm>
              <a:off x="0" y="0"/>
              <a:ext cx="1399783" cy="216483"/>
            </a:xfrm>
            <a:custGeom>
              <a:avLst/>
              <a:gdLst/>
              <a:ahLst/>
              <a:cxnLst/>
              <a:rect l="l" t="t" r="r" b="b"/>
              <a:pathLst>
                <a:path w="1399783" h="216483">
                  <a:moveTo>
                    <a:pt x="74290" y="0"/>
                  </a:moveTo>
                  <a:lnTo>
                    <a:pt x="1325493" y="0"/>
                  </a:lnTo>
                  <a:cubicBezTo>
                    <a:pt x="1366522" y="0"/>
                    <a:pt x="1399783" y="33261"/>
                    <a:pt x="1399783" y="74290"/>
                  </a:cubicBezTo>
                  <a:lnTo>
                    <a:pt x="1399783" y="142192"/>
                  </a:lnTo>
                  <a:cubicBezTo>
                    <a:pt x="1399783" y="183222"/>
                    <a:pt x="1366522" y="216483"/>
                    <a:pt x="1325493" y="216483"/>
                  </a:cubicBezTo>
                  <a:lnTo>
                    <a:pt x="74290" y="216483"/>
                  </a:lnTo>
                  <a:cubicBezTo>
                    <a:pt x="33261" y="216483"/>
                    <a:pt x="0" y="183222"/>
                    <a:pt x="0" y="142192"/>
                  </a:cubicBezTo>
                  <a:lnTo>
                    <a:pt x="0" y="74290"/>
                  </a:lnTo>
                  <a:cubicBezTo>
                    <a:pt x="0" y="33261"/>
                    <a:pt x="33261" y="0"/>
                    <a:pt x="74290" y="0"/>
                  </a:cubicBezTo>
                  <a:close/>
                </a:path>
              </a:pathLst>
            </a:custGeom>
            <a:solidFill>
              <a:srgbClr val="FFFFFF"/>
            </a:solidFill>
          </p:spPr>
          <p:txBody>
            <a:bodyPr/>
            <a:lstStyle/>
            <a:p>
              <a:endParaRPr lang="en-CA"/>
            </a:p>
          </p:txBody>
        </p:sp>
        <p:sp>
          <p:nvSpPr>
            <p:cNvPr id="7" name="TextBox 7"/>
            <p:cNvSpPr txBox="1"/>
            <p:nvPr/>
          </p:nvSpPr>
          <p:spPr>
            <a:xfrm>
              <a:off x="0" y="-104775"/>
              <a:ext cx="1399783" cy="321258"/>
            </a:xfrm>
            <a:prstGeom prst="rect">
              <a:avLst/>
            </a:prstGeom>
          </p:spPr>
          <p:txBody>
            <a:bodyPr lIns="50800" tIns="50800" rIns="50800" bIns="50800" rtlCol="0" anchor="ctr"/>
            <a:lstStyle/>
            <a:p>
              <a:pPr algn="ctr">
                <a:lnSpc>
                  <a:spcPts val="3500"/>
                </a:lnSpc>
              </a:pPr>
              <a:endParaRPr/>
            </a:p>
          </p:txBody>
        </p:sp>
      </p:grpSp>
      <p:sp>
        <p:nvSpPr>
          <p:cNvPr id="8" name="Freeform 8"/>
          <p:cNvSpPr/>
          <p:nvPr/>
        </p:nvSpPr>
        <p:spPr>
          <a:xfrm>
            <a:off x="13158176" y="9370465"/>
            <a:ext cx="4783289" cy="608161"/>
          </a:xfrm>
          <a:custGeom>
            <a:avLst/>
            <a:gdLst/>
            <a:ahLst/>
            <a:cxnLst/>
            <a:rect l="l" t="t" r="r" b="b"/>
            <a:pathLst>
              <a:path w="4783289" h="608161">
                <a:moveTo>
                  <a:pt x="0" y="0"/>
                </a:moveTo>
                <a:lnTo>
                  <a:pt x="4783288" y="0"/>
                </a:lnTo>
                <a:lnTo>
                  <a:pt x="4783288" y="608162"/>
                </a:lnTo>
                <a:lnTo>
                  <a:pt x="0" y="608162"/>
                </a:lnTo>
                <a:lnTo>
                  <a:pt x="0" y="0"/>
                </a:lnTo>
                <a:close/>
              </a:path>
            </a:pathLst>
          </a:custGeom>
          <a:blipFill>
            <a:blip r:embed="rId2">
              <a:extLst>
                <a:ext uri="{96DAC541-7B7A-43D3-8B79-37D633B846F1}">
                  <asvg:svgBlip xmlns:asvg="http://schemas.microsoft.com/office/drawing/2016/SVG/main" r:embed="rId3"/>
                </a:ext>
              </a:extLst>
            </a:blip>
            <a:stretch>
              <a:fillRect t="-818" b="-818"/>
            </a:stretch>
          </a:blipFill>
        </p:spPr>
        <p:txBody>
          <a:bodyPr/>
          <a:lstStyle/>
          <a:p>
            <a:endParaRPr lang="en-CA"/>
          </a:p>
        </p:txBody>
      </p:sp>
      <p:sp>
        <p:nvSpPr>
          <p:cNvPr id="9" name="TextBox 9"/>
          <p:cNvSpPr txBox="1"/>
          <p:nvPr/>
        </p:nvSpPr>
        <p:spPr>
          <a:xfrm>
            <a:off x="5638801" y="3068163"/>
            <a:ext cx="12302664" cy="5331460"/>
          </a:xfrm>
          <a:prstGeom prst="rect">
            <a:avLst/>
          </a:prstGeom>
        </p:spPr>
        <p:txBody>
          <a:bodyPr wrap="square" lIns="0" tIns="0" rIns="0" bIns="0" rtlCol="0" anchor="t">
            <a:spAutoFit/>
          </a:bodyPr>
          <a:lstStyle/>
          <a:p>
            <a:pPr algn="ctr">
              <a:lnSpc>
                <a:spcPts val="8399"/>
              </a:lnSpc>
            </a:pPr>
            <a:r>
              <a:rPr lang="en-US" sz="5999">
                <a:solidFill>
                  <a:srgbClr val="F5F5F5"/>
                </a:solidFill>
                <a:latin typeface="Arial"/>
                <a:ea typeface="Arial"/>
                <a:cs typeface="Arial"/>
                <a:sym typeface="Arial"/>
              </a:rPr>
              <a:t>“I’d be better off with a </a:t>
            </a:r>
            <a:r>
              <a:rPr lang="en-US" sz="5999" b="1">
                <a:solidFill>
                  <a:srgbClr val="92D050"/>
                </a:solidFill>
                <a:latin typeface="Arial"/>
                <a:ea typeface="Arial"/>
                <a:cs typeface="Arial"/>
                <a:sym typeface="Arial"/>
              </a:rPr>
              <a:t>brain tumor</a:t>
            </a:r>
            <a:r>
              <a:rPr lang="en-US" sz="5999">
                <a:solidFill>
                  <a:srgbClr val="F5F5F5"/>
                </a:solidFill>
                <a:latin typeface="Arial"/>
                <a:ea typeface="Arial"/>
                <a:cs typeface="Arial"/>
                <a:sym typeface="Arial"/>
              </a:rPr>
              <a:t>. </a:t>
            </a:r>
          </a:p>
          <a:p>
            <a:pPr algn="ctr">
              <a:lnSpc>
                <a:spcPts val="4759"/>
              </a:lnSpc>
            </a:pPr>
            <a:r>
              <a:rPr lang="en-US" sz="3399">
                <a:solidFill>
                  <a:srgbClr val="F5F5F5"/>
                </a:solidFill>
                <a:latin typeface="Arial"/>
                <a:ea typeface="Arial"/>
                <a:cs typeface="Arial"/>
                <a:sym typeface="Arial"/>
              </a:rPr>
              <a:t>That way, you wouldn’t put off getting me the help that I need. </a:t>
            </a:r>
            <a:r>
              <a:rPr lang="en-US" sz="3200" b="1">
                <a:solidFill>
                  <a:schemeClr val="bg1"/>
                </a:solidFill>
                <a:latin typeface="Arial"/>
                <a:ea typeface="Arial"/>
                <a:cs typeface="Arial"/>
                <a:sym typeface="Arial"/>
              </a:rPr>
              <a:t>You’d understand </a:t>
            </a:r>
            <a:r>
              <a:rPr lang="en-US" sz="3399">
                <a:solidFill>
                  <a:srgbClr val="F5F5F5"/>
                </a:solidFill>
                <a:latin typeface="Arial"/>
                <a:ea typeface="Arial"/>
                <a:cs typeface="Arial"/>
                <a:sym typeface="Arial"/>
              </a:rPr>
              <a:t>that my condition is only going to get worse, and not to hope that it will go away by itself. If I had a brain tumor, you’d understand </a:t>
            </a:r>
            <a:r>
              <a:rPr lang="en-US" sz="3399" b="1">
                <a:solidFill>
                  <a:schemeClr val="accent6">
                    <a:lumMod val="60000"/>
                    <a:lumOff val="40000"/>
                  </a:schemeClr>
                </a:solidFill>
                <a:latin typeface="Arial"/>
                <a:ea typeface="Arial"/>
                <a:cs typeface="Arial"/>
                <a:sym typeface="Arial"/>
              </a:rPr>
              <a:t>I need treatment</a:t>
            </a:r>
            <a:r>
              <a:rPr lang="en-US" sz="3399">
                <a:solidFill>
                  <a:srgbClr val="F5F5F5"/>
                </a:solidFill>
                <a:latin typeface="Arial"/>
                <a:ea typeface="Arial"/>
                <a:cs typeface="Arial"/>
                <a:sym typeface="Arial"/>
              </a:rPr>
              <a:t>, not indifference.”</a:t>
            </a:r>
          </a:p>
          <a:p>
            <a:pPr algn="ctr">
              <a:lnSpc>
                <a:spcPts val="4759"/>
              </a:lnSpc>
            </a:pPr>
            <a:endParaRPr lang="en-US" sz="3399">
              <a:solidFill>
                <a:srgbClr val="F5F5F5"/>
              </a:solidFill>
              <a:latin typeface="Arial"/>
              <a:ea typeface="Arial"/>
              <a:cs typeface="Arial"/>
              <a:sym typeface="Arial"/>
            </a:endParaRPr>
          </a:p>
          <a:p>
            <a:pPr algn="r">
              <a:lnSpc>
                <a:spcPts val="4759"/>
              </a:lnSpc>
            </a:pPr>
            <a:r>
              <a:rPr lang="en-US" sz="3399" u="sng">
                <a:solidFill>
                  <a:srgbClr val="F5F5F5"/>
                </a:solidFill>
                <a:latin typeface="Arial"/>
                <a:ea typeface="Arial"/>
                <a:cs typeface="Arial"/>
                <a:sym typeface="Arial"/>
                <a:hlinkClick r:id="rId4" tooltip="https://drugfree.org"/>
              </a:rPr>
              <a:t>Partnership to End Addiction</a:t>
            </a:r>
          </a:p>
          <a:p>
            <a:pPr algn="r">
              <a:lnSpc>
                <a:spcPts val="4759"/>
              </a:lnSpc>
            </a:pPr>
            <a:endParaRPr lang="en-US" sz="3399" u="sng">
              <a:solidFill>
                <a:srgbClr val="F5F5F5"/>
              </a:solidFill>
              <a:latin typeface="Arial"/>
              <a:ea typeface="Arial"/>
              <a:cs typeface="Arial"/>
              <a:sym typeface="Arial"/>
              <a:hlinkClick r:id="rId4" tooltip="https://drugfree.org"/>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rgbClr val="A6A6A6">
                <a:alpha val="100000"/>
              </a:srgbClr>
            </a:gs>
            <a:gs pos="100000">
              <a:srgbClr val="4C4C4C">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2833216" y="9263568"/>
            <a:ext cx="5314800" cy="821957"/>
            <a:chOff x="0" y="0"/>
            <a:chExt cx="7086401" cy="1095943"/>
          </a:xfrm>
        </p:grpSpPr>
        <p:grpSp>
          <p:nvGrpSpPr>
            <p:cNvPr id="3" name="Group 3"/>
            <p:cNvGrpSpPr/>
            <p:nvPr/>
          </p:nvGrpSpPr>
          <p:grpSpPr>
            <a:xfrm>
              <a:off x="0" y="0"/>
              <a:ext cx="7086401" cy="1095943"/>
              <a:chOff x="0" y="0"/>
              <a:chExt cx="1399783" cy="216483"/>
            </a:xfrm>
          </p:grpSpPr>
          <p:sp>
            <p:nvSpPr>
              <p:cNvPr id="4" name="Freeform 4"/>
              <p:cNvSpPr/>
              <p:nvPr/>
            </p:nvSpPr>
            <p:spPr>
              <a:xfrm>
                <a:off x="0" y="0"/>
                <a:ext cx="1399783" cy="216483"/>
              </a:xfrm>
              <a:custGeom>
                <a:avLst/>
                <a:gdLst/>
                <a:ahLst/>
                <a:cxnLst/>
                <a:rect l="l" t="t" r="r" b="b"/>
                <a:pathLst>
                  <a:path w="1399783" h="216483">
                    <a:moveTo>
                      <a:pt x="74290" y="0"/>
                    </a:moveTo>
                    <a:lnTo>
                      <a:pt x="1325493" y="0"/>
                    </a:lnTo>
                    <a:cubicBezTo>
                      <a:pt x="1366522" y="0"/>
                      <a:pt x="1399783" y="33261"/>
                      <a:pt x="1399783" y="74290"/>
                    </a:cubicBezTo>
                    <a:lnTo>
                      <a:pt x="1399783" y="142192"/>
                    </a:lnTo>
                    <a:cubicBezTo>
                      <a:pt x="1399783" y="183222"/>
                      <a:pt x="1366522" y="216483"/>
                      <a:pt x="1325493" y="216483"/>
                    </a:cubicBezTo>
                    <a:lnTo>
                      <a:pt x="74290" y="216483"/>
                    </a:lnTo>
                    <a:cubicBezTo>
                      <a:pt x="33261" y="216483"/>
                      <a:pt x="0" y="183222"/>
                      <a:pt x="0" y="142192"/>
                    </a:cubicBezTo>
                    <a:lnTo>
                      <a:pt x="0" y="74290"/>
                    </a:lnTo>
                    <a:cubicBezTo>
                      <a:pt x="0" y="33261"/>
                      <a:pt x="33261" y="0"/>
                      <a:pt x="74290" y="0"/>
                    </a:cubicBezTo>
                    <a:close/>
                  </a:path>
                </a:pathLst>
              </a:custGeom>
              <a:solidFill>
                <a:srgbClr val="FFFFFF"/>
              </a:solidFill>
            </p:spPr>
            <p:txBody>
              <a:bodyPr/>
              <a:lstStyle/>
              <a:p>
                <a:endParaRPr lang="en-CA"/>
              </a:p>
            </p:txBody>
          </p:sp>
          <p:sp>
            <p:nvSpPr>
              <p:cNvPr id="5" name="TextBox 5"/>
              <p:cNvSpPr txBox="1"/>
              <p:nvPr/>
            </p:nvSpPr>
            <p:spPr>
              <a:xfrm>
                <a:off x="0" y="-104775"/>
                <a:ext cx="1399783" cy="321258"/>
              </a:xfrm>
              <a:prstGeom prst="rect">
                <a:avLst/>
              </a:prstGeom>
            </p:spPr>
            <p:txBody>
              <a:bodyPr lIns="50800" tIns="50800" rIns="50800" bIns="50800" rtlCol="0" anchor="ctr"/>
              <a:lstStyle/>
              <a:p>
                <a:pPr algn="ctr">
                  <a:lnSpc>
                    <a:spcPts val="3500"/>
                  </a:lnSpc>
                </a:pPr>
                <a:endParaRPr/>
              </a:p>
            </p:txBody>
          </p:sp>
        </p:grpSp>
        <p:sp>
          <p:nvSpPr>
            <p:cNvPr id="6" name="Freeform 6"/>
            <p:cNvSpPr/>
            <p:nvPr/>
          </p:nvSpPr>
          <p:spPr>
            <a:xfrm>
              <a:off x="433279" y="142530"/>
              <a:ext cx="6377718" cy="810882"/>
            </a:xfrm>
            <a:custGeom>
              <a:avLst/>
              <a:gdLst/>
              <a:ahLst/>
              <a:cxnLst/>
              <a:rect l="l" t="t" r="r" b="b"/>
              <a:pathLst>
                <a:path w="6377718" h="810882">
                  <a:moveTo>
                    <a:pt x="0" y="0"/>
                  </a:moveTo>
                  <a:lnTo>
                    <a:pt x="6377718" y="0"/>
                  </a:lnTo>
                  <a:lnTo>
                    <a:pt x="6377718" y="810882"/>
                  </a:lnTo>
                  <a:lnTo>
                    <a:pt x="0" y="810882"/>
                  </a:lnTo>
                  <a:lnTo>
                    <a:pt x="0" y="0"/>
                  </a:lnTo>
                  <a:close/>
                </a:path>
              </a:pathLst>
            </a:custGeom>
            <a:blipFill>
              <a:blip r:embed="rId5">
                <a:extLst>
                  <a:ext uri="{96DAC541-7B7A-43D3-8B79-37D633B846F1}">
                    <asvg:svgBlip xmlns:asvg="http://schemas.microsoft.com/office/drawing/2016/SVG/main" r:embed="rId6"/>
                  </a:ext>
                </a:extLst>
              </a:blip>
              <a:stretch>
                <a:fillRect t="-818" b="-818"/>
              </a:stretch>
            </a:blipFill>
          </p:spPr>
          <p:txBody>
            <a:bodyPr/>
            <a:lstStyle/>
            <a:p>
              <a:endParaRPr lang="en-CA"/>
            </a:p>
          </p:txBody>
        </p:sp>
      </p:grpSp>
      <p:grpSp>
        <p:nvGrpSpPr>
          <p:cNvPr id="10" name="Group 10"/>
          <p:cNvGrpSpPr/>
          <p:nvPr/>
        </p:nvGrpSpPr>
        <p:grpSpPr>
          <a:xfrm>
            <a:off x="0" y="1638300"/>
            <a:ext cx="7100027" cy="4499373"/>
            <a:chOff x="0" y="-3348037"/>
            <a:chExt cx="9466703" cy="5999163"/>
          </a:xfrm>
        </p:grpSpPr>
        <p:sp>
          <p:nvSpPr>
            <p:cNvPr id="11" name="Freeform 11"/>
            <p:cNvSpPr/>
            <p:nvPr/>
          </p:nvSpPr>
          <p:spPr>
            <a:xfrm>
              <a:off x="0" y="0"/>
              <a:ext cx="6926703" cy="2651126"/>
            </a:xfrm>
            <a:custGeom>
              <a:avLst/>
              <a:gdLst/>
              <a:ahLst/>
              <a:cxnLst/>
              <a:rect l="l" t="t" r="r" b="b"/>
              <a:pathLst>
                <a:path w="6926703" h="2651126">
                  <a:moveTo>
                    <a:pt x="0" y="0"/>
                  </a:moveTo>
                  <a:lnTo>
                    <a:pt x="6926703" y="0"/>
                  </a:lnTo>
                  <a:lnTo>
                    <a:pt x="6926703" y="2651126"/>
                  </a:lnTo>
                  <a:lnTo>
                    <a:pt x="0" y="2651126"/>
                  </a:lnTo>
                  <a:close/>
                </a:path>
              </a:pathLst>
            </a:custGeom>
            <a:solidFill>
              <a:srgbClr val="000000">
                <a:alpha val="0"/>
              </a:srgbClr>
            </a:solidFill>
            <a:ln cap="sq">
              <a:noFill/>
              <a:prstDash val="solid"/>
              <a:miter/>
            </a:ln>
          </p:spPr>
          <p:txBody>
            <a:bodyPr/>
            <a:lstStyle/>
            <a:p>
              <a:endParaRPr lang="en-CA"/>
            </a:p>
          </p:txBody>
        </p:sp>
        <p:sp>
          <p:nvSpPr>
            <p:cNvPr id="12" name="TextBox 12"/>
            <p:cNvSpPr txBox="1"/>
            <p:nvPr/>
          </p:nvSpPr>
          <p:spPr>
            <a:xfrm>
              <a:off x="2540000" y="-3348037"/>
              <a:ext cx="6926703" cy="2822577"/>
            </a:xfrm>
            <a:prstGeom prst="rect">
              <a:avLst/>
            </a:prstGeom>
          </p:spPr>
          <p:txBody>
            <a:bodyPr lIns="0" tIns="0" rIns="0" bIns="0" rtlCol="0" anchor="ctr"/>
            <a:lstStyle/>
            <a:p>
              <a:pPr marL="0" lvl="0" indent="0" algn="ctr">
                <a:lnSpc>
                  <a:spcPts val="10560"/>
                </a:lnSpc>
                <a:spcBef>
                  <a:spcPct val="0"/>
                </a:spcBef>
              </a:pPr>
              <a:r>
                <a:rPr lang="en-US" sz="8800" b="1" u="none" strike="noStrike">
                  <a:solidFill>
                    <a:srgbClr val="FFFFFF"/>
                  </a:solidFill>
                  <a:latin typeface="Arial Bold"/>
                  <a:ea typeface="Arial Bold"/>
                  <a:cs typeface="Arial Bold"/>
                  <a:sym typeface="Arial Bold"/>
                </a:rPr>
                <a:t>Stigma</a:t>
              </a:r>
            </a:p>
          </p:txBody>
        </p:sp>
      </p:grpSp>
      <p:pic>
        <p:nvPicPr>
          <p:cNvPr id="13" name="Online Media 12" title="Reducing Stigma">
            <a:hlinkClick r:id="" action="ppaction://media"/>
            <a:extLst>
              <a:ext uri="{FF2B5EF4-FFF2-40B4-BE49-F238E27FC236}">
                <a16:creationId xmlns:a16="http://schemas.microsoft.com/office/drawing/2014/main" id="{C4376841-A3AB-C38A-0689-95F813DFF31C}"/>
              </a:ext>
            </a:extLst>
          </p:cNvPr>
          <p:cNvPicPr>
            <a:picLocks noRot="1" noChangeAspect="1"/>
          </p:cNvPicPr>
          <p:nvPr>
            <a:videoFile r:link="rId1"/>
          </p:nvPr>
        </p:nvPicPr>
        <p:blipFill>
          <a:blip r:embed="rId7"/>
          <a:stretch>
            <a:fillRect/>
          </a:stretch>
        </p:blipFill>
        <p:spPr>
          <a:xfrm>
            <a:off x="8001000" y="454060"/>
            <a:ext cx="9815056" cy="5545507"/>
          </a:xfrm>
          <a:prstGeom prst="rect">
            <a:avLst/>
          </a:prstGeom>
        </p:spPr>
      </p:pic>
      <p:pic>
        <p:nvPicPr>
          <p:cNvPr id="14" name="Online Media 13" title="By &quot;Attn:&quot;. What if we talked about physical health the way we talk about mental health?">
            <a:hlinkClick r:id="" action="ppaction://media"/>
            <a:extLst>
              <a:ext uri="{FF2B5EF4-FFF2-40B4-BE49-F238E27FC236}">
                <a16:creationId xmlns:a16="http://schemas.microsoft.com/office/drawing/2014/main" id="{E51AFB2C-02EE-274B-D78D-DF07EC564CAF}"/>
              </a:ext>
            </a:extLst>
          </p:cNvPr>
          <p:cNvPicPr>
            <a:picLocks noRot="1" noChangeAspect="1"/>
          </p:cNvPicPr>
          <p:nvPr>
            <a:videoFile r:link="rId2"/>
          </p:nvPr>
        </p:nvPicPr>
        <p:blipFill>
          <a:blip r:embed="rId8"/>
          <a:stretch>
            <a:fillRect/>
          </a:stretch>
        </p:blipFill>
        <p:spPr>
          <a:xfrm>
            <a:off x="374785" y="4601481"/>
            <a:ext cx="8843964" cy="53461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3"/>
                </p:tgtEl>
              </p:cMediaNode>
            </p:video>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3"/>
                                        </p:tgtEl>
                                      </p:cBhvr>
                                    </p:cmd>
                                  </p:childTnLst>
                                </p:cTn>
                              </p:par>
                            </p:childTnLst>
                          </p:cTn>
                        </p:par>
                      </p:childTnLst>
                    </p:cTn>
                  </p:par>
                </p:childTnLst>
              </p:cTn>
              <p:nextCondLst>
                <p:cond evt="onClick" delay="0">
                  <p:tgtEl>
                    <p:spTgt spid="13"/>
                  </p:tgtEl>
                </p:cond>
              </p:nextCondLst>
            </p:seq>
            <p:video>
              <p:cMediaNode vol="80000">
                <p:cTn id="17" fill="hold" display="0">
                  <p:stCondLst>
                    <p:cond delay="indefinite"/>
                  </p:stCondLst>
                </p:cTn>
                <p:tgtEl>
                  <p:spTgt spid="14"/>
                </p:tgtEl>
              </p:cMediaNode>
            </p:video>
            <p:seq concurrent="1" nextAc="seek">
              <p:cTn id="18" restart="whenNotActive" fill="hold" evtFilter="cancelBubble" nodeType="interactiveSeq">
                <p:stCondLst>
                  <p:cond evt="onClick" delay="0">
                    <p:tgtEl>
                      <p:spTgt spid="1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88416" y="1471506"/>
            <a:ext cx="7447429" cy="5497557"/>
          </a:xfrm>
          <a:custGeom>
            <a:avLst/>
            <a:gdLst/>
            <a:ahLst/>
            <a:cxnLst/>
            <a:rect l="l" t="t" r="r" b="b"/>
            <a:pathLst>
              <a:path w="7447429" h="5497557">
                <a:moveTo>
                  <a:pt x="0" y="0"/>
                </a:moveTo>
                <a:lnTo>
                  <a:pt x="7447429" y="0"/>
                </a:lnTo>
                <a:lnTo>
                  <a:pt x="7447429" y="5497557"/>
                </a:lnTo>
                <a:lnTo>
                  <a:pt x="0" y="54975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grpSp>
        <p:nvGrpSpPr>
          <p:cNvPr id="3" name="Group 3"/>
          <p:cNvGrpSpPr/>
          <p:nvPr/>
        </p:nvGrpSpPr>
        <p:grpSpPr>
          <a:xfrm>
            <a:off x="3131103" y="3226112"/>
            <a:ext cx="5362054" cy="1988345"/>
            <a:chOff x="0" y="0"/>
            <a:chExt cx="7149405" cy="2651126"/>
          </a:xfrm>
        </p:grpSpPr>
        <p:sp>
          <p:nvSpPr>
            <p:cNvPr id="4" name="Freeform 4"/>
            <p:cNvSpPr/>
            <p:nvPr/>
          </p:nvSpPr>
          <p:spPr>
            <a:xfrm>
              <a:off x="0" y="0"/>
              <a:ext cx="7149405" cy="2651126"/>
            </a:xfrm>
            <a:custGeom>
              <a:avLst/>
              <a:gdLst/>
              <a:ahLst/>
              <a:cxnLst/>
              <a:rect l="l" t="t" r="r" b="b"/>
              <a:pathLst>
                <a:path w="7149405" h="2651126">
                  <a:moveTo>
                    <a:pt x="0" y="0"/>
                  </a:moveTo>
                  <a:lnTo>
                    <a:pt x="7149405" y="0"/>
                  </a:lnTo>
                  <a:lnTo>
                    <a:pt x="7149405" y="2651126"/>
                  </a:lnTo>
                  <a:lnTo>
                    <a:pt x="0" y="2651126"/>
                  </a:lnTo>
                  <a:close/>
                </a:path>
              </a:pathLst>
            </a:custGeom>
            <a:solidFill>
              <a:srgbClr val="000000">
                <a:alpha val="0"/>
              </a:srgbClr>
            </a:solidFill>
          </p:spPr>
          <p:txBody>
            <a:bodyPr/>
            <a:lstStyle/>
            <a:p>
              <a:endParaRPr lang="en-CA"/>
            </a:p>
          </p:txBody>
        </p:sp>
        <p:sp>
          <p:nvSpPr>
            <p:cNvPr id="5" name="TextBox 5"/>
            <p:cNvSpPr txBox="1"/>
            <p:nvPr/>
          </p:nvSpPr>
          <p:spPr>
            <a:xfrm>
              <a:off x="0" y="-38100"/>
              <a:ext cx="7149405" cy="2689226"/>
            </a:xfrm>
            <a:prstGeom prst="rect">
              <a:avLst/>
            </a:prstGeom>
          </p:spPr>
          <p:txBody>
            <a:bodyPr lIns="0" tIns="0" rIns="0" bIns="0" rtlCol="0" anchor="ctr"/>
            <a:lstStyle/>
            <a:p>
              <a:pPr algn="ctr">
                <a:lnSpc>
                  <a:spcPts val="4319"/>
                </a:lnSpc>
              </a:pPr>
              <a:r>
                <a:rPr lang="en-US" sz="3999" b="1">
                  <a:solidFill>
                    <a:srgbClr val="761D8F"/>
                  </a:solidFill>
                  <a:latin typeface="Arial Bold"/>
                  <a:ea typeface="Arial Bold"/>
                  <a:cs typeface="Arial Bold"/>
                  <a:sym typeface="Arial Bold"/>
                </a:rPr>
                <a:t>Discussion:</a:t>
              </a:r>
            </a:p>
            <a:p>
              <a:pPr algn="ctr">
                <a:lnSpc>
                  <a:spcPts val="7128"/>
                </a:lnSpc>
              </a:pPr>
              <a:r>
                <a:rPr lang="en-US" sz="6600" b="1">
                  <a:solidFill>
                    <a:srgbClr val="761D8F"/>
                  </a:solidFill>
                  <a:latin typeface="Arial Bold"/>
                  <a:ea typeface="Arial Bold"/>
                  <a:cs typeface="Arial Bold"/>
                  <a:sym typeface="Arial Bold"/>
                </a:rPr>
                <a:t> Stigma</a:t>
              </a:r>
            </a:p>
          </p:txBody>
        </p:sp>
      </p:grpSp>
      <p:grpSp>
        <p:nvGrpSpPr>
          <p:cNvPr id="6" name="Group 6"/>
          <p:cNvGrpSpPr/>
          <p:nvPr/>
        </p:nvGrpSpPr>
        <p:grpSpPr>
          <a:xfrm>
            <a:off x="10333862" y="5004319"/>
            <a:ext cx="7217909" cy="6527007"/>
            <a:chOff x="0" y="0"/>
            <a:chExt cx="9623879" cy="8702676"/>
          </a:xfrm>
        </p:grpSpPr>
        <p:sp>
          <p:nvSpPr>
            <p:cNvPr id="7" name="Freeform 7"/>
            <p:cNvSpPr/>
            <p:nvPr/>
          </p:nvSpPr>
          <p:spPr>
            <a:xfrm>
              <a:off x="0" y="0"/>
              <a:ext cx="9623878" cy="8702676"/>
            </a:xfrm>
            <a:custGeom>
              <a:avLst/>
              <a:gdLst/>
              <a:ahLst/>
              <a:cxnLst/>
              <a:rect l="l" t="t" r="r" b="b"/>
              <a:pathLst>
                <a:path w="9623878" h="8702676">
                  <a:moveTo>
                    <a:pt x="0" y="0"/>
                  </a:moveTo>
                  <a:lnTo>
                    <a:pt x="9623878" y="0"/>
                  </a:lnTo>
                  <a:lnTo>
                    <a:pt x="9623878" y="8702676"/>
                  </a:lnTo>
                  <a:lnTo>
                    <a:pt x="0" y="8702676"/>
                  </a:lnTo>
                  <a:close/>
                </a:path>
              </a:pathLst>
            </a:custGeom>
            <a:solidFill>
              <a:srgbClr val="000000">
                <a:alpha val="0"/>
              </a:srgbClr>
            </a:solidFill>
          </p:spPr>
          <p:txBody>
            <a:bodyPr/>
            <a:lstStyle/>
            <a:p>
              <a:endParaRPr lang="en-CA"/>
            </a:p>
          </p:txBody>
        </p:sp>
        <p:sp>
          <p:nvSpPr>
            <p:cNvPr id="8" name="TextBox 8"/>
            <p:cNvSpPr txBox="1"/>
            <p:nvPr/>
          </p:nvSpPr>
          <p:spPr>
            <a:xfrm>
              <a:off x="0" y="-28575"/>
              <a:ext cx="9623879" cy="8731251"/>
            </a:xfrm>
            <a:prstGeom prst="rect">
              <a:avLst/>
            </a:prstGeom>
          </p:spPr>
          <p:txBody>
            <a:bodyPr lIns="0" tIns="0" rIns="0" bIns="0" rtlCol="0" anchor="t"/>
            <a:lstStyle/>
            <a:p>
              <a:pPr marL="542925" lvl="1" indent="-271462" algn="l">
                <a:lnSpc>
                  <a:spcPts val="3240"/>
                </a:lnSpc>
                <a:buFont typeface="Arial"/>
                <a:buChar char="•"/>
              </a:pPr>
              <a:r>
                <a:rPr lang="en-US" sz="3000">
                  <a:solidFill>
                    <a:srgbClr val="000000"/>
                  </a:solidFill>
                  <a:latin typeface="Arial"/>
                  <a:ea typeface="Arial"/>
                  <a:cs typeface="Arial"/>
                  <a:sym typeface="Arial"/>
                </a:rPr>
                <a:t>What is stigma?</a:t>
              </a:r>
            </a:p>
            <a:p>
              <a:pPr algn="l">
                <a:lnSpc>
                  <a:spcPts val="3240"/>
                </a:lnSpc>
              </a:pPr>
              <a:endParaRPr lang="en-US" sz="3000">
                <a:solidFill>
                  <a:srgbClr val="000000"/>
                </a:solidFill>
                <a:latin typeface="Arial"/>
                <a:ea typeface="Arial"/>
                <a:cs typeface="Arial"/>
                <a:sym typeface="Arial"/>
              </a:endParaRPr>
            </a:p>
            <a:p>
              <a:pPr marL="542925" lvl="1" indent="-271462" algn="l">
                <a:lnSpc>
                  <a:spcPts val="3240"/>
                </a:lnSpc>
                <a:buFont typeface="Arial"/>
                <a:buChar char="•"/>
              </a:pPr>
              <a:r>
                <a:rPr lang="en-US" sz="3000">
                  <a:solidFill>
                    <a:srgbClr val="000000"/>
                  </a:solidFill>
                  <a:latin typeface="Arial"/>
                  <a:ea typeface="Arial"/>
                  <a:cs typeface="Arial"/>
                  <a:sym typeface="Arial"/>
                </a:rPr>
                <a:t>Have you ever experienced a time in your life when you felt different?</a:t>
              </a:r>
            </a:p>
            <a:p>
              <a:pPr algn="l">
                <a:lnSpc>
                  <a:spcPts val="3240"/>
                </a:lnSpc>
              </a:pPr>
              <a:endParaRPr lang="en-US" sz="3000">
                <a:solidFill>
                  <a:srgbClr val="000000"/>
                </a:solidFill>
                <a:latin typeface="Arial"/>
                <a:ea typeface="Arial"/>
                <a:cs typeface="Arial"/>
                <a:sym typeface="Arial"/>
              </a:endParaRPr>
            </a:p>
            <a:p>
              <a:pPr marL="542925" lvl="1" indent="-271462" algn="l">
                <a:lnSpc>
                  <a:spcPts val="3240"/>
                </a:lnSpc>
                <a:buFont typeface="Arial"/>
                <a:buChar char="•"/>
              </a:pPr>
              <a:r>
                <a:rPr lang="en-US" sz="3000">
                  <a:solidFill>
                    <a:srgbClr val="000000"/>
                  </a:solidFill>
                  <a:latin typeface="Arial"/>
                  <a:ea typeface="Arial"/>
                  <a:cs typeface="Arial"/>
                  <a:sym typeface="Arial"/>
                </a:rPr>
                <a:t>How did it feel?</a:t>
              </a:r>
            </a:p>
            <a:p>
              <a:pPr marL="760095" lvl="1" indent="-380048" algn="l">
                <a:lnSpc>
                  <a:spcPts val="4536"/>
                </a:lnSpc>
              </a:pPr>
              <a:endParaRPr lang="en-US" sz="3000">
                <a:solidFill>
                  <a:srgbClr val="000000"/>
                </a:solidFill>
                <a:latin typeface="Arial"/>
                <a:ea typeface="Arial"/>
                <a:cs typeface="Arial"/>
                <a:sym typeface="Arial"/>
              </a:endParaRPr>
            </a:p>
          </p:txBody>
        </p:sp>
      </p:grpSp>
      <p:sp>
        <p:nvSpPr>
          <p:cNvPr id="9" name="Freeform 9"/>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a:stretch>
          </a:blipFill>
        </p:spPr>
        <p:txBody>
          <a:bodyPr/>
          <a:lstStyle/>
          <a:p>
            <a:endParaRPr lang="en-CA"/>
          </a:p>
        </p:txBody>
      </p:sp>
      <p:sp>
        <p:nvSpPr>
          <p:cNvPr id="10" name="Freeform 10"/>
          <p:cNvSpPr/>
          <p:nvPr/>
        </p:nvSpPr>
        <p:spPr>
          <a:xfrm>
            <a:off x="6752356" y="9389024"/>
            <a:ext cx="4783288" cy="608161"/>
          </a:xfrm>
          <a:custGeom>
            <a:avLst/>
            <a:gdLst/>
            <a:ahLst/>
            <a:cxnLst/>
            <a:rect l="l" t="t" r="r" b="b"/>
            <a:pathLst>
              <a:path w="4783288" h="608161">
                <a:moveTo>
                  <a:pt x="0" y="0"/>
                </a:moveTo>
                <a:lnTo>
                  <a:pt x="4783288" y="0"/>
                </a:lnTo>
                <a:lnTo>
                  <a:pt x="4783288" y="608161"/>
                </a:lnTo>
                <a:lnTo>
                  <a:pt x="0" y="608161"/>
                </a:lnTo>
                <a:lnTo>
                  <a:pt x="0" y="0"/>
                </a:lnTo>
                <a:close/>
              </a:path>
            </a:pathLst>
          </a:custGeom>
          <a:blipFill>
            <a:blip r:embed="rId6">
              <a:extLst>
                <a:ext uri="{96DAC541-7B7A-43D3-8B79-37D633B846F1}">
                  <asvg:svgBlip xmlns:asvg="http://schemas.microsoft.com/office/drawing/2016/SVG/main" r:embed="rId7"/>
                </a:ext>
              </a:extLst>
            </a:blip>
            <a:stretch>
              <a:fillRect t="-818" b="-818"/>
            </a:stretch>
          </a:blipFill>
        </p:spPr>
        <p:txBody>
          <a:bodyPr/>
          <a:lstStyle/>
          <a:p>
            <a:endParaRPr lang="en-CA"/>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rgbClr val="A6A6A6">
                <a:alpha val="100000"/>
              </a:srgbClr>
            </a:gs>
            <a:gs pos="100000">
              <a:srgbClr val="4C4C4C">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2833216" y="9263568"/>
            <a:ext cx="5314800" cy="821957"/>
            <a:chOff x="0" y="0"/>
            <a:chExt cx="1399783" cy="216483"/>
          </a:xfrm>
        </p:grpSpPr>
        <p:sp>
          <p:nvSpPr>
            <p:cNvPr id="3" name="Freeform 3"/>
            <p:cNvSpPr/>
            <p:nvPr/>
          </p:nvSpPr>
          <p:spPr>
            <a:xfrm>
              <a:off x="0" y="0"/>
              <a:ext cx="1399783" cy="216483"/>
            </a:xfrm>
            <a:custGeom>
              <a:avLst/>
              <a:gdLst/>
              <a:ahLst/>
              <a:cxnLst/>
              <a:rect l="l" t="t" r="r" b="b"/>
              <a:pathLst>
                <a:path w="1399783" h="216483">
                  <a:moveTo>
                    <a:pt x="74290" y="0"/>
                  </a:moveTo>
                  <a:lnTo>
                    <a:pt x="1325493" y="0"/>
                  </a:lnTo>
                  <a:cubicBezTo>
                    <a:pt x="1366522" y="0"/>
                    <a:pt x="1399783" y="33261"/>
                    <a:pt x="1399783" y="74290"/>
                  </a:cubicBezTo>
                  <a:lnTo>
                    <a:pt x="1399783" y="142192"/>
                  </a:lnTo>
                  <a:cubicBezTo>
                    <a:pt x="1399783" y="183222"/>
                    <a:pt x="1366522" y="216483"/>
                    <a:pt x="1325493" y="216483"/>
                  </a:cubicBezTo>
                  <a:lnTo>
                    <a:pt x="74290" y="216483"/>
                  </a:lnTo>
                  <a:cubicBezTo>
                    <a:pt x="33261" y="216483"/>
                    <a:pt x="0" y="183222"/>
                    <a:pt x="0" y="142192"/>
                  </a:cubicBezTo>
                  <a:lnTo>
                    <a:pt x="0" y="74290"/>
                  </a:lnTo>
                  <a:cubicBezTo>
                    <a:pt x="0" y="33261"/>
                    <a:pt x="33261" y="0"/>
                    <a:pt x="74290" y="0"/>
                  </a:cubicBezTo>
                  <a:close/>
                </a:path>
              </a:pathLst>
            </a:custGeom>
            <a:solidFill>
              <a:srgbClr val="FFFFFF"/>
            </a:solidFill>
          </p:spPr>
          <p:txBody>
            <a:bodyPr/>
            <a:lstStyle/>
            <a:p>
              <a:endParaRPr lang="en-CA"/>
            </a:p>
          </p:txBody>
        </p:sp>
        <p:sp>
          <p:nvSpPr>
            <p:cNvPr id="4" name="TextBox 4"/>
            <p:cNvSpPr txBox="1"/>
            <p:nvPr/>
          </p:nvSpPr>
          <p:spPr>
            <a:xfrm>
              <a:off x="0" y="-104775"/>
              <a:ext cx="1399783" cy="321258"/>
            </a:xfrm>
            <a:prstGeom prst="rect">
              <a:avLst/>
            </a:prstGeom>
          </p:spPr>
          <p:txBody>
            <a:bodyPr lIns="50800" tIns="50800" rIns="50800" bIns="50800" rtlCol="0" anchor="ctr"/>
            <a:lstStyle/>
            <a:p>
              <a:pPr algn="ctr">
                <a:lnSpc>
                  <a:spcPts val="3500"/>
                </a:lnSpc>
              </a:pPr>
              <a:endParaRPr/>
            </a:p>
          </p:txBody>
        </p:sp>
      </p:grpSp>
      <p:sp>
        <p:nvSpPr>
          <p:cNvPr id="5" name="Freeform 5"/>
          <p:cNvSpPr/>
          <p:nvPr/>
        </p:nvSpPr>
        <p:spPr>
          <a:xfrm>
            <a:off x="13158176" y="9370465"/>
            <a:ext cx="4783289" cy="608161"/>
          </a:xfrm>
          <a:custGeom>
            <a:avLst/>
            <a:gdLst/>
            <a:ahLst/>
            <a:cxnLst/>
            <a:rect l="l" t="t" r="r" b="b"/>
            <a:pathLst>
              <a:path w="4783289" h="608161">
                <a:moveTo>
                  <a:pt x="0" y="0"/>
                </a:moveTo>
                <a:lnTo>
                  <a:pt x="4783288" y="0"/>
                </a:lnTo>
                <a:lnTo>
                  <a:pt x="4783288" y="608162"/>
                </a:lnTo>
                <a:lnTo>
                  <a:pt x="0" y="608162"/>
                </a:lnTo>
                <a:lnTo>
                  <a:pt x="0" y="0"/>
                </a:lnTo>
                <a:close/>
              </a:path>
            </a:pathLst>
          </a:custGeom>
          <a:blipFill>
            <a:blip r:embed="rId3">
              <a:extLst>
                <a:ext uri="{96DAC541-7B7A-43D3-8B79-37D633B846F1}">
                  <asvg:svgBlip xmlns:asvg="http://schemas.microsoft.com/office/drawing/2016/SVG/main" r:embed="rId4"/>
                </a:ext>
              </a:extLst>
            </a:blip>
            <a:stretch>
              <a:fillRect t="-818" b="-818"/>
            </a:stretch>
          </a:blipFill>
        </p:spPr>
        <p:txBody>
          <a:bodyPr/>
          <a:lstStyle/>
          <a:p>
            <a:endParaRPr lang="en-CA"/>
          </a:p>
        </p:txBody>
      </p:sp>
      <p:grpSp>
        <p:nvGrpSpPr>
          <p:cNvPr id="6" name="Group 6"/>
          <p:cNvGrpSpPr/>
          <p:nvPr/>
        </p:nvGrpSpPr>
        <p:grpSpPr>
          <a:xfrm>
            <a:off x="0" y="4149328"/>
            <a:ext cx="5195027" cy="1988345"/>
            <a:chOff x="0" y="0"/>
            <a:chExt cx="6926703" cy="2651126"/>
          </a:xfrm>
        </p:grpSpPr>
        <p:sp>
          <p:nvSpPr>
            <p:cNvPr id="7" name="Freeform 7"/>
            <p:cNvSpPr/>
            <p:nvPr/>
          </p:nvSpPr>
          <p:spPr>
            <a:xfrm>
              <a:off x="0" y="0"/>
              <a:ext cx="6926703" cy="2651126"/>
            </a:xfrm>
            <a:custGeom>
              <a:avLst/>
              <a:gdLst/>
              <a:ahLst/>
              <a:cxnLst/>
              <a:rect l="l" t="t" r="r" b="b"/>
              <a:pathLst>
                <a:path w="6926703" h="2651126">
                  <a:moveTo>
                    <a:pt x="0" y="0"/>
                  </a:moveTo>
                  <a:lnTo>
                    <a:pt x="6926703" y="0"/>
                  </a:lnTo>
                  <a:lnTo>
                    <a:pt x="6926703" y="2651126"/>
                  </a:lnTo>
                  <a:lnTo>
                    <a:pt x="0" y="2651126"/>
                  </a:lnTo>
                  <a:close/>
                </a:path>
              </a:pathLst>
            </a:custGeom>
            <a:solidFill>
              <a:srgbClr val="000000">
                <a:alpha val="0"/>
              </a:srgbClr>
            </a:solidFill>
            <a:ln cap="sq">
              <a:noFill/>
              <a:prstDash val="solid"/>
              <a:miter/>
            </a:ln>
          </p:spPr>
          <p:txBody>
            <a:bodyPr/>
            <a:lstStyle/>
            <a:p>
              <a:endParaRPr lang="en-CA"/>
            </a:p>
          </p:txBody>
        </p:sp>
        <p:sp>
          <p:nvSpPr>
            <p:cNvPr id="8" name="TextBox 8"/>
            <p:cNvSpPr txBox="1"/>
            <p:nvPr/>
          </p:nvSpPr>
          <p:spPr>
            <a:xfrm>
              <a:off x="0" y="-171450"/>
              <a:ext cx="6926703" cy="2822576"/>
            </a:xfrm>
            <a:prstGeom prst="rect">
              <a:avLst/>
            </a:prstGeom>
          </p:spPr>
          <p:txBody>
            <a:bodyPr lIns="0" tIns="0" rIns="0" bIns="0" rtlCol="0" anchor="ctr"/>
            <a:lstStyle/>
            <a:p>
              <a:pPr marL="0" lvl="0" indent="0" algn="ctr">
                <a:lnSpc>
                  <a:spcPts val="10560"/>
                </a:lnSpc>
                <a:spcBef>
                  <a:spcPct val="0"/>
                </a:spcBef>
              </a:pPr>
              <a:r>
                <a:rPr lang="en-US" sz="8800" b="1" u="none" strike="noStrike">
                  <a:solidFill>
                    <a:srgbClr val="FFFFFF"/>
                  </a:solidFill>
                  <a:latin typeface="Arial Bold"/>
                  <a:ea typeface="Arial Bold"/>
                  <a:cs typeface="Arial Bold"/>
                  <a:sym typeface="Arial Bold"/>
                </a:rPr>
                <a:t>Stigma</a:t>
              </a:r>
            </a:p>
          </p:txBody>
        </p:sp>
      </p:grpSp>
      <p:grpSp>
        <p:nvGrpSpPr>
          <p:cNvPr id="9" name="Group 9"/>
          <p:cNvGrpSpPr/>
          <p:nvPr/>
        </p:nvGrpSpPr>
        <p:grpSpPr>
          <a:xfrm>
            <a:off x="5486400" y="2705100"/>
            <a:ext cx="11778408" cy="5391531"/>
            <a:chOff x="-2653006" y="-38100"/>
            <a:chExt cx="15704543" cy="7188708"/>
          </a:xfrm>
        </p:grpSpPr>
        <p:sp>
          <p:nvSpPr>
            <p:cNvPr id="10" name="Freeform 10"/>
            <p:cNvSpPr/>
            <p:nvPr/>
          </p:nvSpPr>
          <p:spPr>
            <a:xfrm>
              <a:off x="0" y="0"/>
              <a:ext cx="13051537" cy="7150608"/>
            </a:xfrm>
            <a:custGeom>
              <a:avLst/>
              <a:gdLst/>
              <a:ahLst/>
              <a:cxnLst/>
              <a:rect l="l" t="t" r="r" b="b"/>
              <a:pathLst>
                <a:path w="13051537" h="7150608">
                  <a:moveTo>
                    <a:pt x="0" y="0"/>
                  </a:moveTo>
                  <a:lnTo>
                    <a:pt x="13051537" y="0"/>
                  </a:lnTo>
                  <a:lnTo>
                    <a:pt x="13051537" y="7150608"/>
                  </a:lnTo>
                  <a:lnTo>
                    <a:pt x="0" y="7150608"/>
                  </a:lnTo>
                  <a:close/>
                </a:path>
              </a:pathLst>
            </a:custGeom>
            <a:solidFill>
              <a:srgbClr val="000000">
                <a:alpha val="0"/>
              </a:srgbClr>
            </a:solidFill>
          </p:spPr>
          <p:txBody>
            <a:bodyPr/>
            <a:lstStyle/>
            <a:p>
              <a:endParaRPr lang="en-CA"/>
            </a:p>
          </p:txBody>
        </p:sp>
        <p:sp>
          <p:nvSpPr>
            <p:cNvPr id="11" name="TextBox 11"/>
            <p:cNvSpPr txBox="1"/>
            <p:nvPr/>
          </p:nvSpPr>
          <p:spPr>
            <a:xfrm>
              <a:off x="-2653006" y="-38100"/>
              <a:ext cx="15704542" cy="7188708"/>
            </a:xfrm>
            <a:prstGeom prst="rect">
              <a:avLst/>
            </a:prstGeom>
          </p:spPr>
          <p:txBody>
            <a:bodyPr lIns="0" tIns="0" rIns="0" bIns="0" rtlCol="0" anchor="t"/>
            <a:lstStyle/>
            <a:p>
              <a:pPr marL="285035" lvl="1" algn="ctr">
                <a:lnSpc>
                  <a:spcPts val="3401"/>
                </a:lnSpc>
              </a:pPr>
              <a:r>
                <a:rPr lang="en-US" sz="3149" b="1">
                  <a:solidFill>
                    <a:srgbClr val="FFFFFF"/>
                  </a:solidFill>
                  <a:latin typeface="Arial"/>
                  <a:ea typeface="Arial"/>
                  <a:cs typeface="Arial"/>
                  <a:sym typeface="Arial"/>
                </a:rPr>
                <a:t>Stigma is a negative set of beliefs about a group of people </a:t>
              </a:r>
            </a:p>
            <a:p>
              <a:pPr marL="570069" lvl="1" indent="-285034" algn="l">
                <a:lnSpc>
                  <a:spcPts val="3401"/>
                </a:lnSpc>
              </a:pPr>
              <a:endParaRPr lang="en-US" sz="3149">
                <a:solidFill>
                  <a:srgbClr val="FFFFFF"/>
                </a:solidFill>
                <a:latin typeface="Arial"/>
                <a:ea typeface="Arial"/>
                <a:cs typeface="Arial"/>
                <a:sym typeface="Arial"/>
              </a:endParaRPr>
            </a:p>
            <a:p>
              <a:pPr marL="570069" lvl="1" indent="-285034" algn="l">
                <a:lnSpc>
                  <a:spcPts val="3401"/>
                </a:lnSpc>
                <a:buFont typeface="Arial"/>
                <a:buChar char="•"/>
              </a:pPr>
              <a:r>
                <a:rPr lang="en-US" sz="3149">
                  <a:solidFill>
                    <a:srgbClr val="FFFFFF"/>
                  </a:solidFill>
                  <a:latin typeface="Arial"/>
                  <a:ea typeface="Arial"/>
                  <a:cs typeface="Arial"/>
                  <a:sym typeface="Arial"/>
                </a:rPr>
                <a:t>These beliefs can cause people to fear, reject, avoid and discriminate against others due to their attributes, traits, circumstances and even disorders </a:t>
              </a:r>
            </a:p>
            <a:p>
              <a:pPr marL="570069" lvl="1" indent="-285034" algn="l">
                <a:lnSpc>
                  <a:spcPts val="3401"/>
                </a:lnSpc>
                <a:buFont typeface="Arial"/>
                <a:buChar char="•"/>
              </a:pPr>
              <a:endParaRPr lang="en-US" sz="3149">
                <a:solidFill>
                  <a:srgbClr val="FFFFFF"/>
                </a:solidFill>
                <a:latin typeface="Arial"/>
                <a:ea typeface="Arial"/>
                <a:cs typeface="Arial"/>
                <a:sym typeface="Arial"/>
              </a:endParaRPr>
            </a:p>
            <a:p>
              <a:pPr marL="570069" lvl="1" indent="-285034" algn="l">
                <a:lnSpc>
                  <a:spcPts val="3401"/>
                </a:lnSpc>
                <a:buFont typeface="Arial"/>
                <a:buChar char="•"/>
              </a:pPr>
              <a:r>
                <a:rPr lang="en-US" sz="3149">
                  <a:solidFill>
                    <a:srgbClr val="FFFFFF"/>
                  </a:solidFill>
                  <a:latin typeface="Arial"/>
                  <a:ea typeface="Arial"/>
                  <a:cs typeface="Arial"/>
                  <a:sym typeface="Arial"/>
                </a:rPr>
                <a:t>People can experience stigma for a variety of reasons: gender, race, sexuality, age, illness</a:t>
              </a:r>
            </a:p>
            <a:p>
              <a:pPr marL="570069" lvl="1" indent="-285034" algn="l">
                <a:lnSpc>
                  <a:spcPts val="3401"/>
                </a:lnSpc>
                <a:buFont typeface="Arial"/>
                <a:buChar char="•"/>
              </a:pPr>
              <a:endParaRPr lang="en-US" sz="3149">
                <a:solidFill>
                  <a:srgbClr val="FFFFFF"/>
                </a:solidFill>
                <a:latin typeface="Arial"/>
                <a:ea typeface="Arial"/>
                <a:cs typeface="Arial"/>
                <a:sym typeface="Arial"/>
              </a:endParaRPr>
            </a:p>
            <a:p>
              <a:pPr marL="570069" lvl="1" indent="-285034" algn="l">
                <a:lnSpc>
                  <a:spcPts val="3401"/>
                </a:lnSpc>
                <a:buFont typeface="Arial"/>
                <a:buChar char="•"/>
              </a:pPr>
              <a:r>
                <a:rPr lang="en-US" sz="3149">
                  <a:solidFill>
                    <a:srgbClr val="FFFFFF"/>
                  </a:solidFill>
                  <a:latin typeface="Arial"/>
                  <a:ea typeface="Arial"/>
                  <a:cs typeface="Arial"/>
                  <a:sym typeface="Arial"/>
                </a:rPr>
                <a:t>The worry about being stigmatized may cause people to hide their symptoms or struggles, leading to poor health outcomes </a:t>
              </a:r>
            </a:p>
            <a:p>
              <a:pPr marL="570069" lvl="1" indent="-285034" algn="l">
                <a:lnSpc>
                  <a:spcPts val="3401"/>
                </a:lnSpc>
              </a:pPr>
              <a:endParaRPr lang="en-US" sz="3149">
                <a:solidFill>
                  <a:srgbClr val="FFFFFF"/>
                </a:solidFill>
                <a:latin typeface="Arial"/>
                <a:ea typeface="Arial"/>
                <a:cs typeface="Arial"/>
                <a:sym typeface="Arial"/>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CA"/>
          </a:p>
        </p:txBody>
      </p:sp>
      <p:grpSp>
        <p:nvGrpSpPr>
          <p:cNvPr id="3" name="Group 3"/>
          <p:cNvGrpSpPr/>
          <p:nvPr/>
        </p:nvGrpSpPr>
        <p:grpSpPr>
          <a:xfrm>
            <a:off x="3131103" y="3226112"/>
            <a:ext cx="5362054" cy="1988345"/>
            <a:chOff x="0" y="0"/>
            <a:chExt cx="7149405" cy="2651126"/>
          </a:xfrm>
        </p:grpSpPr>
        <p:sp>
          <p:nvSpPr>
            <p:cNvPr id="4" name="Freeform 4"/>
            <p:cNvSpPr/>
            <p:nvPr/>
          </p:nvSpPr>
          <p:spPr>
            <a:xfrm>
              <a:off x="0" y="0"/>
              <a:ext cx="7149405" cy="2651126"/>
            </a:xfrm>
            <a:custGeom>
              <a:avLst/>
              <a:gdLst/>
              <a:ahLst/>
              <a:cxnLst/>
              <a:rect l="l" t="t" r="r" b="b"/>
              <a:pathLst>
                <a:path w="7149405" h="2651126">
                  <a:moveTo>
                    <a:pt x="0" y="0"/>
                  </a:moveTo>
                  <a:lnTo>
                    <a:pt x="7149405" y="0"/>
                  </a:lnTo>
                  <a:lnTo>
                    <a:pt x="7149405" y="2651126"/>
                  </a:lnTo>
                  <a:lnTo>
                    <a:pt x="0" y="2651126"/>
                  </a:lnTo>
                  <a:close/>
                </a:path>
              </a:pathLst>
            </a:custGeom>
            <a:solidFill>
              <a:srgbClr val="000000">
                <a:alpha val="0"/>
              </a:srgbClr>
            </a:solidFill>
          </p:spPr>
          <p:txBody>
            <a:bodyPr/>
            <a:lstStyle/>
            <a:p>
              <a:endParaRPr lang="en-CA"/>
            </a:p>
          </p:txBody>
        </p:sp>
        <p:sp>
          <p:nvSpPr>
            <p:cNvPr id="5" name="TextBox 5"/>
            <p:cNvSpPr txBox="1"/>
            <p:nvPr/>
          </p:nvSpPr>
          <p:spPr>
            <a:xfrm>
              <a:off x="0" y="-47625"/>
              <a:ext cx="7149405" cy="2698751"/>
            </a:xfrm>
            <a:prstGeom prst="rect">
              <a:avLst/>
            </a:prstGeom>
          </p:spPr>
          <p:txBody>
            <a:bodyPr lIns="0" tIns="0" rIns="0" bIns="0" rtlCol="0" anchor="ctr"/>
            <a:lstStyle/>
            <a:p>
              <a:pPr algn="ctr">
                <a:lnSpc>
                  <a:spcPts val="5507"/>
                </a:lnSpc>
              </a:pPr>
              <a:r>
                <a:rPr lang="en-US" sz="5099" b="1">
                  <a:solidFill>
                    <a:srgbClr val="761D8F"/>
                  </a:solidFill>
                  <a:latin typeface="Arial Bold"/>
                  <a:ea typeface="Arial Bold"/>
                  <a:cs typeface="Arial Bold"/>
                  <a:sym typeface="Arial Bold"/>
                </a:rPr>
                <a:t>Reducing stigma</a:t>
              </a:r>
            </a:p>
          </p:txBody>
        </p:sp>
      </p:grpSp>
      <p:grpSp>
        <p:nvGrpSpPr>
          <p:cNvPr id="6" name="Group 6"/>
          <p:cNvGrpSpPr/>
          <p:nvPr/>
        </p:nvGrpSpPr>
        <p:grpSpPr>
          <a:xfrm>
            <a:off x="9144000" y="3226112"/>
            <a:ext cx="8312863" cy="6527007"/>
            <a:chOff x="0" y="0"/>
            <a:chExt cx="11083818" cy="8702676"/>
          </a:xfrm>
        </p:grpSpPr>
        <p:sp>
          <p:nvSpPr>
            <p:cNvPr id="7" name="Freeform 7"/>
            <p:cNvSpPr/>
            <p:nvPr/>
          </p:nvSpPr>
          <p:spPr>
            <a:xfrm>
              <a:off x="0" y="0"/>
              <a:ext cx="11083818" cy="8702676"/>
            </a:xfrm>
            <a:custGeom>
              <a:avLst/>
              <a:gdLst/>
              <a:ahLst/>
              <a:cxnLst/>
              <a:rect l="l" t="t" r="r" b="b"/>
              <a:pathLst>
                <a:path w="11083818" h="8702676">
                  <a:moveTo>
                    <a:pt x="0" y="0"/>
                  </a:moveTo>
                  <a:lnTo>
                    <a:pt x="11083818" y="0"/>
                  </a:lnTo>
                  <a:lnTo>
                    <a:pt x="11083818" y="8702676"/>
                  </a:lnTo>
                  <a:lnTo>
                    <a:pt x="0" y="8702676"/>
                  </a:lnTo>
                  <a:close/>
                </a:path>
              </a:pathLst>
            </a:custGeom>
            <a:solidFill>
              <a:srgbClr val="000000">
                <a:alpha val="0"/>
              </a:srgbClr>
            </a:solidFill>
          </p:spPr>
          <p:txBody>
            <a:bodyPr/>
            <a:lstStyle/>
            <a:p>
              <a:endParaRPr lang="en-CA"/>
            </a:p>
          </p:txBody>
        </p:sp>
        <p:sp>
          <p:nvSpPr>
            <p:cNvPr id="8" name="TextBox 8"/>
            <p:cNvSpPr txBox="1"/>
            <p:nvPr/>
          </p:nvSpPr>
          <p:spPr>
            <a:xfrm>
              <a:off x="0" y="-304800"/>
              <a:ext cx="11083818" cy="9007476"/>
            </a:xfrm>
            <a:prstGeom prst="rect">
              <a:avLst/>
            </a:prstGeom>
          </p:spPr>
          <p:txBody>
            <a:bodyPr lIns="0" tIns="0" rIns="0" bIns="0" rtlCol="0" anchor="t"/>
            <a:lstStyle/>
            <a:p>
              <a:pPr marL="542925" lvl="1" indent="-271462" algn="l">
                <a:lnSpc>
                  <a:spcPts val="6149"/>
                </a:lnSpc>
                <a:buFont typeface="Arial"/>
                <a:buChar char="•"/>
              </a:pPr>
              <a:r>
                <a:rPr lang="en-US" sz="3000">
                  <a:solidFill>
                    <a:srgbClr val="000000"/>
                  </a:solidFill>
                  <a:latin typeface="Arial"/>
                  <a:ea typeface="Arial"/>
                  <a:cs typeface="Arial"/>
                  <a:sym typeface="Arial"/>
                </a:rPr>
                <a:t>Know the facts</a:t>
              </a:r>
            </a:p>
            <a:p>
              <a:pPr marL="542925" lvl="1" indent="-271462" algn="l">
                <a:lnSpc>
                  <a:spcPts val="6149"/>
                </a:lnSpc>
                <a:buFont typeface="Arial"/>
                <a:buChar char="•"/>
              </a:pPr>
              <a:r>
                <a:rPr lang="en-US" sz="3000">
                  <a:solidFill>
                    <a:srgbClr val="000000"/>
                  </a:solidFill>
                  <a:latin typeface="Arial"/>
                  <a:ea typeface="Arial"/>
                  <a:cs typeface="Arial"/>
                  <a:sym typeface="Arial"/>
                </a:rPr>
                <a:t>Be aware of your attitudes and behaviour</a:t>
              </a:r>
            </a:p>
            <a:p>
              <a:pPr marL="542925" lvl="1" indent="-271462" algn="l">
                <a:lnSpc>
                  <a:spcPts val="6149"/>
                </a:lnSpc>
                <a:buFont typeface="Arial"/>
                <a:buChar char="•"/>
              </a:pPr>
              <a:r>
                <a:rPr lang="en-US" sz="3000">
                  <a:solidFill>
                    <a:srgbClr val="000000"/>
                  </a:solidFill>
                  <a:latin typeface="Arial"/>
                  <a:ea typeface="Arial"/>
                  <a:cs typeface="Arial"/>
                  <a:sym typeface="Arial"/>
                </a:rPr>
                <a:t>Choose words carefully</a:t>
              </a:r>
            </a:p>
            <a:p>
              <a:pPr marL="542925" lvl="1" indent="-271462" algn="l">
                <a:lnSpc>
                  <a:spcPts val="6149"/>
                </a:lnSpc>
                <a:buFont typeface="Arial"/>
                <a:buChar char="•"/>
              </a:pPr>
              <a:r>
                <a:rPr lang="en-US" sz="3000">
                  <a:solidFill>
                    <a:srgbClr val="000000"/>
                  </a:solidFill>
                  <a:latin typeface="Arial"/>
                  <a:ea typeface="Arial"/>
                  <a:cs typeface="Arial"/>
                  <a:sym typeface="Arial"/>
                </a:rPr>
                <a:t>Challenge myths and stereotypes</a:t>
              </a:r>
            </a:p>
            <a:p>
              <a:pPr marL="542925" lvl="1" indent="-271462" algn="l">
                <a:lnSpc>
                  <a:spcPts val="6149"/>
                </a:lnSpc>
                <a:buFont typeface="Arial"/>
                <a:buChar char="•"/>
              </a:pPr>
              <a:r>
                <a:rPr lang="en-US" sz="3000">
                  <a:solidFill>
                    <a:srgbClr val="000000"/>
                  </a:solidFill>
                  <a:latin typeface="Arial"/>
                  <a:ea typeface="Arial"/>
                  <a:cs typeface="Arial"/>
                  <a:sym typeface="Arial"/>
                </a:rPr>
                <a:t>Focus on the positive</a:t>
              </a:r>
            </a:p>
            <a:p>
              <a:pPr marL="542925" lvl="1" indent="-271462" algn="l">
                <a:lnSpc>
                  <a:spcPts val="6149"/>
                </a:lnSpc>
                <a:buFont typeface="Arial"/>
                <a:buChar char="•"/>
              </a:pPr>
              <a:r>
                <a:rPr lang="en-US" sz="3000">
                  <a:solidFill>
                    <a:srgbClr val="000000"/>
                  </a:solidFill>
                  <a:latin typeface="Arial"/>
                  <a:ea typeface="Arial"/>
                  <a:cs typeface="Arial"/>
                  <a:sym typeface="Arial"/>
                </a:rPr>
                <a:t>Include everyone</a:t>
              </a:r>
            </a:p>
            <a:p>
              <a:pPr marL="760095" lvl="1" indent="-380048" algn="l">
                <a:lnSpc>
                  <a:spcPts val="4536"/>
                </a:lnSpc>
              </a:pPr>
              <a:endParaRPr lang="en-US" sz="3000">
                <a:solidFill>
                  <a:srgbClr val="000000"/>
                </a:solidFill>
                <a:latin typeface="Arial"/>
                <a:ea typeface="Arial"/>
                <a:cs typeface="Arial"/>
                <a:sym typeface="Arial"/>
              </a:endParaRPr>
            </a:p>
          </p:txBody>
        </p:sp>
      </p:grpSp>
      <p:sp>
        <p:nvSpPr>
          <p:cNvPr id="9" name="Freeform 9"/>
          <p:cNvSpPr/>
          <p:nvPr/>
        </p:nvSpPr>
        <p:spPr>
          <a:xfrm>
            <a:off x="6752356" y="9389024"/>
            <a:ext cx="4783288" cy="608161"/>
          </a:xfrm>
          <a:custGeom>
            <a:avLst/>
            <a:gdLst/>
            <a:ahLst/>
            <a:cxnLst/>
            <a:rect l="l" t="t" r="r" b="b"/>
            <a:pathLst>
              <a:path w="4783288" h="608161">
                <a:moveTo>
                  <a:pt x="0" y="0"/>
                </a:moveTo>
                <a:lnTo>
                  <a:pt x="4783288" y="0"/>
                </a:lnTo>
                <a:lnTo>
                  <a:pt x="4783288" y="608161"/>
                </a:lnTo>
                <a:lnTo>
                  <a:pt x="0" y="608161"/>
                </a:lnTo>
                <a:lnTo>
                  <a:pt x="0" y="0"/>
                </a:lnTo>
                <a:close/>
              </a:path>
            </a:pathLst>
          </a:custGeom>
          <a:blipFill>
            <a:blip r:embed="rId4">
              <a:extLst>
                <a:ext uri="{96DAC541-7B7A-43D3-8B79-37D633B846F1}">
                  <asvg:svgBlip xmlns:asvg="http://schemas.microsoft.com/office/drawing/2016/SVG/main" r:embed="rId5"/>
                </a:ext>
              </a:extLst>
            </a:blip>
            <a:stretch>
              <a:fillRect t="-818" b="-818"/>
            </a:stretch>
          </a:blipFill>
        </p:spPr>
        <p:txBody>
          <a:bodyPr/>
          <a:lstStyle/>
          <a:p>
            <a:endParaRPr lang="en-CA"/>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CA"/>
          </a:p>
        </p:txBody>
      </p:sp>
      <p:grpSp>
        <p:nvGrpSpPr>
          <p:cNvPr id="3" name="Group 3"/>
          <p:cNvGrpSpPr/>
          <p:nvPr/>
        </p:nvGrpSpPr>
        <p:grpSpPr>
          <a:xfrm>
            <a:off x="1165060" y="518108"/>
            <a:ext cx="16094239" cy="2031326"/>
            <a:chOff x="0" y="0"/>
            <a:chExt cx="21458986" cy="2708434"/>
          </a:xfrm>
        </p:grpSpPr>
        <p:sp>
          <p:nvSpPr>
            <p:cNvPr id="4" name="Freeform 4"/>
            <p:cNvSpPr/>
            <p:nvPr/>
          </p:nvSpPr>
          <p:spPr>
            <a:xfrm>
              <a:off x="0" y="0"/>
              <a:ext cx="21458986" cy="2708434"/>
            </a:xfrm>
            <a:custGeom>
              <a:avLst/>
              <a:gdLst/>
              <a:ahLst/>
              <a:cxnLst/>
              <a:rect l="l" t="t" r="r" b="b"/>
              <a:pathLst>
                <a:path w="21458986" h="2708434">
                  <a:moveTo>
                    <a:pt x="0" y="0"/>
                  </a:moveTo>
                  <a:lnTo>
                    <a:pt x="21458986" y="0"/>
                  </a:lnTo>
                  <a:lnTo>
                    <a:pt x="21458986" y="2708434"/>
                  </a:lnTo>
                  <a:lnTo>
                    <a:pt x="0" y="2708434"/>
                  </a:lnTo>
                  <a:close/>
                </a:path>
              </a:pathLst>
            </a:custGeom>
            <a:solidFill>
              <a:srgbClr val="000000">
                <a:alpha val="0"/>
              </a:srgbClr>
            </a:solidFill>
          </p:spPr>
          <p:txBody>
            <a:bodyPr/>
            <a:lstStyle/>
            <a:p>
              <a:endParaRPr lang="en-CA"/>
            </a:p>
          </p:txBody>
        </p:sp>
        <p:sp>
          <p:nvSpPr>
            <p:cNvPr id="5" name="TextBox 5"/>
            <p:cNvSpPr txBox="1"/>
            <p:nvPr/>
          </p:nvSpPr>
          <p:spPr>
            <a:xfrm>
              <a:off x="0" y="-123825"/>
              <a:ext cx="21458986" cy="2832259"/>
            </a:xfrm>
            <a:prstGeom prst="rect">
              <a:avLst/>
            </a:prstGeom>
          </p:spPr>
          <p:txBody>
            <a:bodyPr lIns="0" tIns="0" rIns="0" bIns="0" rtlCol="0" anchor="t"/>
            <a:lstStyle/>
            <a:p>
              <a:pPr algn="ctr">
                <a:lnSpc>
                  <a:spcPts val="7200"/>
                </a:lnSpc>
              </a:pPr>
              <a:r>
                <a:rPr lang="en-US" sz="6000" b="1">
                  <a:solidFill>
                    <a:srgbClr val="761D8F"/>
                  </a:solidFill>
                  <a:latin typeface="Arial Bold"/>
                  <a:ea typeface="Arial Bold"/>
                  <a:cs typeface="Arial Bold"/>
                  <a:sym typeface="Arial Bold"/>
                </a:rPr>
                <a:t>People-First Language: </a:t>
              </a:r>
            </a:p>
            <a:p>
              <a:pPr algn="ctr">
                <a:lnSpc>
                  <a:spcPts val="7200"/>
                </a:lnSpc>
              </a:pPr>
              <a:r>
                <a:rPr lang="en-US" sz="6000" b="1">
                  <a:solidFill>
                    <a:srgbClr val="761D8F"/>
                  </a:solidFill>
                  <a:latin typeface="Arial Bold"/>
                  <a:ea typeface="Arial Bold"/>
                  <a:cs typeface="Arial Bold"/>
                  <a:sym typeface="Arial Bold"/>
                </a:rPr>
                <a:t>Mental Health and Substance Use Health</a:t>
              </a:r>
            </a:p>
          </p:txBody>
        </p:sp>
      </p:grpSp>
      <p:sp>
        <p:nvSpPr>
          <p:cNvPr id="6" name="Freeform 6"/>
          <p:cNvSpPr/>
          <p:nvPr/>
        </p:nvSpPr>
        <p:spPr>
          <a:xfrm>
            <a:off x="6752356" y="9389024"/>
            <a:ext cx="4783288" cy="608161"/>
          </a:xfrm>
          <a:custGeom>
            <a:avLst/>
            <a:gdLst/>
            <a:ahLst/>
            <a:cxnLst/>
            <a:rect l="l" t="t" r="r" b="b"/>
            <a:pathLst>
              <a:path w="4783288" h="608161">
                <a:moveTo>
                  <a:pt x="0" y="0"/>
                </a:moveTo>
                <a:lnTo>
                  <a:pt x="4783288" y="0"/>
                </a:lnTo>
                <a:lnTo>
                  <a:pt x="4783288" y="608161"/>
                </a:lnTo>
                <a:lnTo>
                  <a:pt x="0" y="608161"/>
                </a:lnTo>
                <a:lnTo>
                  <a:pt x="0" y="0"/>
                </a:lnTo>
                <a:close/>
              </a:path>
            </a:pathLst>
          </a:custGeom>
          <a:blipFill>
            <a:blip r:embed="rId4">
              <a:extLst>
                <a:ext uri="{96DAC541-7B7A-43D3-8B79-37D633B846F1}">
                  <asvg:svgBlip xmlns:asvg="http://schemas.microsoft.com/office/drawing/2016/SVG/main" r:embed="rId5"/>
                </a:ext>
              </a:extLst>
            </a:blip>
            <a:stretch>
              <a:fillRect t="-818" b="-818"/>
            </a:stretch>
          </a:blipFill>
        </p:spPr>
        <p:txBody>
          <a:bodyPr/>
          <a:lstStyle/>
          <a:p>
            <a:endParaRPr lang="en-CA"/>
          </a:p>
        </p:txBody>
      </p:sp>
      <p:sp>
        <p:nvSpPr>
          <p:cNvPr id="7" name="Freeform 7"/>
          <p:cNvSpPr/>
          <p:nvPr/>
        </p:nvSpPr>
        <p:spPr>
          <a:xfrm>
            <a:off x="5824079" y="2549433"/>
            <a:ext cx="6776202" cy="6612988"/>
          </a:xfrm>
          <a:custGeom>
            <a:avLst/>
            <a:gdLst/>
            <a:ahLst/>
            <a:cxnLst/>
            <a:rect l="l" t="t" r="r" b="b"/>
            <a:pathLst>
              <a:path w="6776202" h="6612988">
                <a:moveTo>
                  <a:pt x="0" y="0"/>
                </a:moveTo>
                <a:lnTo>
                  <a:pt x="6776202" y="0"/>
                </a:lnTo>
                <a:lnTo>
                  <a:pt x="6776202" y="6612988"/>
                </a:lnTo>
                <a:lnTo>
                  <a:pt x="0" y="66129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8" name="TextBox 8"/>
          <p:cNvSpPr txBox="1"/>
          <p:nvPr/>
        </p:nvSpPr>
        <p:spPr>
          <a:xfrm>
            <a:off x="757613" y="2783323"/>
            <a:ext cx="8180166" cy="5729478"/>
          </a:xfrm>
          <a:prstGeom prst="rect">
            <a:avLst/>
          </a:prstGeom>
        </p:spPr>
        <p:txBody>
          <a:bodyPr lIns="0" tIns="0" rIns="0" bIns="0" rtlCol="0" anchor="t">
            <a:spAutoFit/>
          </a:bodyPr>
          <a:lstStyle/>
          <a:p>
            <a:pPr algn="r">
              <a:lnSpc>
                <a:spcPts val="4536"/>
              </a:lnSpc>
            </a:pPr>
            <a:r>
              <a:rPr lang="en-US" sz="4200" b="1">
                <a:solidFill>
                  <a:srgbClr val="000000"/>
                </a:solidFill>
                <a:latin typeface="Arial Bold"/>
                <a:ea typeface="Arial Bold"/>
                <a:cs typeface="Arial Bold"/>
                <a:sym typeface="Arial Bold"/>
              </a:rPr>
              <a:t>Stigmatizing</a:t>
            </a:r>
          </a:p>
          <a:p>
            <a:pPr algn="r">
              <a:lnSpc>
                <a:spcPts val="2915"/>
              </a:lnSpc>
            </a:pPr>
            <a:r>
              <a:rPr lang="en-US" sz="2699">
                <a:solidFill>
                  <a:srgbClr val="000000"/>
                </a:solidFill>
                <a:latin typeface="Arial"/>
                <a:ea typeface="Arial"/>
                <a:cs typeface="Arial"/>
                <a:sym typeface="Arial"/>
              </a:rPr>
              <a:t>Commit / committed suicide</a:t>
            </a:r>
          </a:p>
          <a:p>
            <a:pPr algn="r">
              <a:lnSpc>
                <a:spcPts val="2915"/>
              </a:lnSpc>
            </a:pPr>
            <a:endParaRPr lang="en-US" sz="2699">
              <a:solidFill>
                <a:srgbClr val="000000"/>
              </a:solidFill>
              <a:latin typeface="Arial"/>
              <a:ea typeface="Arial"/>
              <a:cs typeface="Arial"/>
              <a:sym typeface="Arial"/>
            </a:endParaRPr>
          </a:p>
          <a:p>
            <a:pPr algn="r">
              <a:lnSpc>
                <a:spcPts val="2915"/>
              </a:lnSpc>
            </a:pPr>
            <a:r>
              <a:rPr lang="en-US" sz="2699">
                <a:solidFill>
                  <a:srgbClr val="000000"/>
                </a:solidFill>
                <a:latin typeface="Arial"/>
                <a:ea typeface="Arial"/>
                <a:cs typeface="Arial"/>
                <a:sym typeface="Arial"/>
              </a:rPr>
              <a:t>They’re suicidal</a:t>
            </a:r>
          </a:p>
          <a:p>
            <a:pPr algn="r">
              <a:lnSpc>
                <a:spcPts val="2915"/>
              </a:lnSpc>
            </a:pPr>
            <a:endParaRPr lang="en-US" sz="2699">
              <a:solidFill>
                <a:srgbClr val="000000"/>
              </a:solidFill>
              <a:latin typeface="Arial"/>
              <a:ea typeface="Arial"/>
              <a:cs typeface="Arial"/>
              <a:sym typeface="Arial"/>
            </a:endParaRPr>
          </a:p>
          <a:p>
            <a:pPr algn="r">
              <a:lnSpc>
                <a:spcPts val="2915"/>
              </a:lnSpc>
            </a:pPr>
            <a:endParaRPr lang="en-US" sz="2699">
              <a:solidFill>
                <a:srgbClr val="000000"/>
              </a:solidFill>
              <a:latin typeface="Arial"/>
              <a:ea typeface="Arial"/>
              <a:cs typeface="Arial"/>
              <a:sym typeface="Arial"/>
            </a:endParaRPr>
          </a:p>
          <a:p>
            <a:pPr algn="r">
              <a:lnSpc>
                <a:spcPts val="2915"/>
              </a:lnSpc>
            </a:pPr>
            <a:r>
              <a:rPr lang="en-US" sz="2699">
                <a:solidFill>
                  <a:srgbClr val="000000"/>
                </a:solidFill>
                <a:latin typeface="Arial"/>
                <a:ea typeface="Arial"/>
                <a:cs typeface="Arial"/>
                <a:sym typeface="Arial"/>
              </a:rPr>
              <a:t>The mentally ill</a:t>
            </a:r>
          </a:p>
          <a:p>
            <a:pPr algn="r">
              <a:lnSpc>
                <a:spcPts val="2915"/>
              </a:lnSpc>
            </a:pPr>
            <a:endParaRPr lang="en-US" sz="2699">
              <a:solidFill>
                <a:srgbClr val="000000"/>
              </a:solidFill>
              <a:latin typeface="Arial"/>
              <a:ea typeface="Arial"/>
              <a:cs typeface="Arial"/>
              <a:sym typeface="Arial"/>
            </a:endParaRPr>
          </a:p>
          <a:p>
            <a:pPr algn="r">
              <a:lnSpc>
                <a:spcPts val="2915"/>
              </a:lnSpc>
            </a:pPr>
            <a:r>
              <a:rPr lang="en-US" sz="2699">
                <a:solidFill>
                  <a:srgbClr val="000000"/>
                </a:solidFill>
                <a:latin typeface="Arial"/>
                <a:ea typeface="Arial"/>
                <a:cs typeface="Arial"/>
                <a:sym typeface="Arial"/>
              </a:rPr>
              <a:t>They’re schizophrenic</a:t>
            </a:r>
          </a:p>
          <a:p>
            <a:pPr algn="r">
              <a:lnSpc>
                <a:spcPts val="2915"/>
              </a:lnSpc>
            </a:pPr>
            <a:endParaRPr lang="en-US" sz="2699">
              <a:solidFill>
                <a:srgbClr val="000000"/>
              </a:solidFill>
              <a:latin typeface="Arial"/>
              <a:ea typeface="Arial"/>
              <a:cs typeface="Arial"/>
              <a:sym typeface="Arial"/>
            </a:endParaRPr>
          </a:p>
          <a:p>
            <a:pPr algn="r">
              <a:lnSpc>
                <a:spcPts val="2915"/>
              </a:lnSpc>
            </a:pPr>
            <a:endParaRPr lang="en-US" sz="2699">
              <a:solidFill>
                <a:srgbClr val="000000"/>
              </a:solidFill>
              <a:latin typeface="Arial"/>
              <a:ea typeface="Arial"/>
              <a:cs typeface="Arial"/>
              <a:sym typeface="Arial"/>
            </a:endParaRPr>
          </a:p>
          <a:p>
            <a:pPr algn="r">
              <a:lnSpc>
                <a:spcPts val="2915"/>
              </a:lnSpc>
            </a:pPr>
            <a:r>
              <a:rPr lang="en-US" sz="2699">
                <a:solidFill>
                  <a:srgbClr val="000000"/>
                </a:solidFill>
                <a:latin typeface="Arial"/>
                <a:ea typeface="Arial"/>
                <a:cs typeface="Arial"/>
                <a:sym typeface="Arial"/>
              </a:rPr>
              <a:t>Addicts, druggies, crackheads</a:t>
            </a:r>
          </a:p>
          <a:p>
            <a:pPr algn="r">
              <a:lnSpc>
                <a:spcPts val="2915"/>
              </a:lnSpc>
            </a:pPr>
            <a:endParaRPr lang="en-US" sz="2699">
              <a:solidFill>
                <a:srgbClr val="000000"/>
              </a:solidFill>
              <a:latin typeface="Arial"/>
              <a:ea typeface="Arial"/>
              <a:cs typeface="Arial"/>
              <a:sym typeface="Arial"/>
            </a:endParaRPr>
          </a:p>
          <a:p>
            <a:pPr algn="r">
              <a:lnSpc>
                <a:spcPts val="2915"/>
              </a:lnSpc>
            </a:pPr>
            <a:endParaRPr lang="en-US" sz="2699">
              <a:solidFill>
                <a:srgbClr val="000000"/>
              </a:solidFill>
              <a:latin typeface="Arial"/>
              <a:ea typeface="Arial"/>
              <a:cs typeface="Arial"/>
              <a:sym typeface="Arial"/>
            </a:endParaRPr>
          </a:p>
          <a:p>
            <a:pPr algn="r">
              <a:lnSpc>
                <a:spcPts val="2915"/>
              </a:lnSpc>
              <a:spcBef>
                <a:spcPct val="0"/>
              </a:spcBef>
            </a:pPr>
            <a:r>
              <a:rPr lang="en-US" sz="2699">
                <a:solidFill>
                  <a:srgbClr val="000000"/>
                </a:solidFill>
                <a:latin typeface="Arial"/>
                <a:ea typeface="Arial"/>
                <a:cs typeface="Arial"/>
                <a:sym typeface="Arial"/>
              </a:rPr>
              <a:t>Drunks, alcoholics, people with alcoholism</a:t>
            </a:r>
          </a:p>
        </p:txBody>
      </p:sp>
      <p:sp>
        <p:nvSpPr>
          <p:cNvPr id="9" name="TextBox 9"/>
          <p:cNvSpPr txBox="1"/>
          <p:nvPr/>
        </p:nvSpPr>
        <p:spPr>
          <a:xfrm>
            <a:off x="9484062" y="2791163"/>
            <a:ext cx="8180166" cy="5729478"/>
          </a:xfrm>
          <a:prstGeom prst="rect">
            <a:avLst/>
          </a:prstGeom>
        </p:spPr>
        <p:txBody>
          <a:bodyPr lIns="0" tIns="0" rIns="0" bIns="0" rtlCol="0" anchor="t">
            <a:spAutoFit/>
          </a:bodyPr>
          <a:lstStyle/>
          <a:p>
            <a:pPr algn="l">
              <a:lnSpc>
                <a:spcPts val="4536"/>
              </a:lnSpc>
            </a:pPr>
            <a:r>
              <a:rPr lang="en-US" sz="4200" b="1">
                <a:solidFill>
                  <a:srgbClr val="000000"/>
                </a:solidFill>
                <a:latin typeface="Arial Bold"/>
                <a:ea typeface="Arial Bold"/>
                <a:cs typeface="Arial Bold"/>
                <a:sym typeface="Arial Bold"/>
              </a:rPr>
              <a:t>Respectful</a:t>
            </a:r>
          </a:p>
          <a:p>
            <a:pPr algn="l">
              <a:lnSpc>
                <a:spcPts val="2915"/>
              </a:lnSpc>
            </a:pPr>
            <a:r>
              <a:rPr lang="en-US" sz="2699">
                <a:solidFill>
                  <a:srgbClr val="000000"/>
                </a:solidFill>
                <a:latin typeface="Arial"/>
                <a:ea typeface="Arial"/>
                <a:cs typeface="Arial"/>
                <a:sym typeface="Arial"/>
              </a:rPr>
              <a:t>Died / death by suicide, lost their life to suicide</a:t>
            </a:r>
          </a:p>
          <a:p>
            <a:pPr algn="l">
              <a:lnSpc>
                <a:spcPts val="2915"/>
              </a:lnSpc>
            </a:pPr>
            <a:endParaRPr lang="en-US" sz="2699">
              <a:solidFill>
                <a:srgbClr val="000000"/>
              </a:solidFill>
              <a:latin typeface="Arial"/>
              <a:ea typeface="Arial"/>
              <a:cs typeface="Arial"/>
              <a:sym typeface="Arial"/>
            </a:endParaRPr>
          </a:p>
          <a:p>
            <a:pPr algn="l">
              <a:lnSpc>
                <a:spcPts val="2915"/>
              </a:lnSpc>
            </a:pPr>
            <a:r>
              <a:rPr lang="en-US" sz="2699">
                <a:solidFill>
                  <a:srgbClr val="000000"/>
                </a:solidFill>
                <a:latin typeface="Arial"/>
                <a:ea typeface="Arial"/>
                <a:cs typeface="Arial"/>
                <a:sym typeface="Arial"/>
              </a:rPr>
              <a:t>They’re facing suicide / thinking of suicide / experiencing suicidal thoughts</a:t>
            </a:r>
          </a:p>
          <a:p>
            <a:pPr algn="l">
              <a:lnSpc>
                <a:spcPts val="2915"/>
              </a:lnSpc>
            </a:pPr>
            <a:endParaRPr lang="en-US" sz="2699">
              <a:solidFill>
                <a:srgbClr val="000000"/>
              </a:solidFill>
              <a:latin typeface="Arial"/>
              <a:ea typeface="Arial"/>
              <a:cs typeface="Arial"/>
              <a:sym typeface="Arial"/>
            </a:endParaRPr>
          </a:p>
          <a:p>
            <a:pPr algn="l">
              <a:lnSpc>
                <a:spcPts val="2915"/>
              </a:lnSpc>
            </a:pPr>
            <a:r>
              <a:rPr lang="en-US" sz="2699">
                <a:solidFill>
                  <a:srgbClr val="000000"/>
                </a:solidFill>
                <a:latin typeface="Arial"/>
                <a:ea typeface="Arial"/>
                <a:cs typeface="Arial"/>
                <a:sym typeface="Arial"/>
              </a:rPr>
              <a:t>People with mental illnes</a:t>
            </a:r>
          </a:p>
          <a:p>
            <a:pPr algn="l">
              <a:lnSpc>
                <a:spcPts val="2915"/>
              </a:lnSpc>
            </a:pPr>
            <a:endParaRPr lang="en-US" sz="2699">
              <a:solidFill>
                <a:srgbClr val="000000"/>
              </a:solidFill>
              <a:latin typeface="Arial"/>
              <a:ea typeface="Arial"/>
              <a:cs typeface="Arial"/>
              <a:sym typeface="Arial"/>
            </a:endParaRPr>
          </a:p>
          <a:p>
            <a:pPr algn="l">
              <a:lnSpc>
                <a:spcPts val="2915"/>
              </a:lnSpc>
            </a:pPr>
            <a:r>
              <a:rPr lang="en-US" sz="2699">
                <a:solidFill>
                  <a:srgbClr val="000000"/>
                </a:solidFill>
                <a:latin typeface="Arial"/>
                <a:ea typeface="Arial"/>
                <a:cs typeface="Arial"/>
                <a:sym typeface="Arial"/>
              </a:rPr>
              <a:t>They have schizophrenia / are living with schizophrenia</a:t>
            </a:r>
          </a:p>
          <a:p>
            <a:pPr algn="l">
              <a:lnSpc>
                <a:spcPts val="2915"/>
              </a:lnSpc>
            </a:pPr>
            <a:endParaRPr lang="en-US" sz="2699">
              <a:solidFill>
                <a:srgbClr val="000000"/>
              </a:solidFill>
              <a:latin typeface="Arial"/>
              <a:ea typeface="Arial"/>
              <a:cs typeface="Arial"/>
              <a:sym typeface="Arial"/>
            </a:endParaRPr>
          </a:p>
          <a:p>
            <a:pPr algn="l">
              <a:lnSpc>
                <a:spcPts val="2915"/>
              </a:lnSpc>
            </a:pPr>
            <a:r>
              <a:rPr lang="en-US" sz="2699">
                <a:solidFill>
                  <a:srgbClr val="000000"/>
                </a:solidFill>
                <a:latin typeface="Arial"/>
                <a:ea typeface="Arial"/>
                <a:cs typeface="Arial"/>
                <a:sym typeface="Arial"/>
              </a:rPr>
              <a:t>People with substance use disorder</a:t>
            </a:r>
          </a:p>
          <a:p>
            <a:pPr algn="l">
              <a:lnSpc>
                <a:spcPts val="2915"/>
              </a:lnSpc>
            </a:pPr>
            <a:r>
              <a:rPr lang="en-US" sz="2699">
                <a:solidFill>
                  <a:srgbClr val="000000"/>
                </a:solidFill>
                <a:latin typeface="Arial"/>
                <a:ea typeface="Arial"/>
                <a:cs typeface="Arial"/>
                <a:sym typeface="Arial"/>
              </a:rPr>
              <a:t>People struggling with their substance use</a:t>
            </a:r>
          </a:p>
          <a:p>
            <a:pPr algn="l">
              <a:lnSpc>
                <a:spcPts val="2915"/>
              </a:lnSpc>
            </a:pPr>
            <a:endParaRPr lang="en-US" sz="2699">
              <a:solidFill>
                <a:srgbClr val="000000"/>
              </a:solidFill>
              <a:latin typeface="Arial"/>
              <a:ea typeface="Arial"/>
              <a:cs typeface="Arial"/>
              <a:sym typeface="Arial"/>
            </a:endParaRPr>
          </a:p>
          <a:p>
            <a:pPr algn="l">
              <a:lnSpc>
                <a:spcPts val="2915"/>
              </a:lnSpc>
              <a:spcBef>
                <a:spcPct val="0"/>
              </a:spcBef>
            </a:pPr>
            <a:r>
              <a:rPr lang="en-US" sz="2699">
                <a:solidFill>
                  <a:srgbClr val="000000"/>
                </a:solidFill>
                <a:latin typeface="Arial"/>
                <a:ea typeface="Arial"/>
                <a:cs typeface="Arial"/>
                <a:sym typeface="Arial"/>
              </a:rPr>
              <a:t>People with alcohol use disorder</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CA"/>
          </a:p>
        </p:txBody>
      </p:sp>
      <p:grpSp>
        <p:nvGrpSpPr>
          <p:cNvPr id="3" name="Group 3"/>
          <p:cNvGrpSpPr/>
          <p:nvPr/>
        </p:nvGrpSpPr>
        <p:grpSpPr>
          <a:xfrm>
            <a:off x="500408" y="3898449"/>
            <a:ext cx="15773400" cy="1377125"/>
            <a:chOff x="0" y="0"/>
            <a:chExt cx="21031200" cy="1836166"/>
          </a:xfrm>
        </p:grpSpPr>
        <p:sp>
          <p:nvSpPr>
            <p:cNvPr id="4" name="Freeform 4"/>
            <p:cNvSpPr/>
            <p:nvPr/>
          </p:nvSpPr>
          <p:spPr>
            <a:xfrm>
              <a:off x="0" y="0"/>
              <a:ext cx="21031200" cy="1836166"/>
            </a:xfrm>
            <a:custGeom>
              <a:avLst/>
              <a:gdLst/>
              <a:ahLst/>
              <a:cxnLst/>
              <a:rect l="l" t="t" r="r" b="b"/>
              <a:pathLst>
                <a:path w="21031200" h="1836166">
                  <a:moveTo>
                    <a:pt x="0" y="0"/>
                  </a:moveTo>
                  <a:lnTo>
                    <a:pt x="21031200" y="0"/>
                  </a:lnTo>
                  <a:lnTo>
                    <a:pt x="21031200" y="1836166"/>
                  </a:lnTo>
                  <a:lnTo>
                    <a:pt x="0" y="1836166"/>
                  </a:lnTo>
                  <a:close/>
                </a:path>
              </a:pathLst>
            </a:custGeom>
            <a:solidFill>
              <a:srgbClr val="000000">
                <a:alpha val="0"/>
              </a:srgbClr>
            </a:solidFill>
            <a:ln cap="sq">
              <a:noFill/>
              <a:prstDash val="solid"/>
              <a:miter/>
            </a:ln>
          </p:spPr>
          <p:txBody>
            <a:bodyPr/>
            <a:lstStyle/>
            <a:p>
              <a:endParaRPr lang="en-CA"/>
            </a:p>
          </p:txBody>
        </p:sp>
        <p:sp>
          <p:nvSpPr>
            <p:cNvPr id="5" name="TextBox 5"/>
            <p:cNvSpPr txBox="1"/>
            <p:nvPr/>
          </p:nvSpPr>
          <p:spPr>
            <a:xfrm>
              <a:off x="0" y="-123825"/>
              <a:ext cx="21031200" cy="1959991"/>
            </a:xfrm>
            <a:prstGeom prst="rect">
              <a:avLst/>
            </a:prstGeom>
          </p:spPr>
          <p:txBody>
            <a:bodyPr lIns="0" tIns="0" rIns="0" bIns="0" rtlCol="0" anchor="ctr"/>
            <a:lstStyle/>
            <a:p>
              <a:pPr marL="0" lvl="0" indent="0" algn="just">
                <a:lnSpc>
                  <a:spcPts val="7200"/>
                </a:lnSpc>
                <a:spcBef>
                  <a:spcPct val="0"/>
                </a:spcBef>
              </a:pPr>
              <a:r>
                <a:rPr lang="en-US" sz="6000" b="1" u="none" strike="noStrike">
                  <a:solidFill>
                    <a:srgbClr val="761D8F"/>
                  </a:solidFill>
                  <a:latin typeface="Arial Bold"/>
                  <a:ea typeface="Arial Bold"/>
                  <a:cs typeface="Arial Bold"/>
                  <a:sym typeface="Arial Bold"/>
                </a:rPr>
                <a:t>Activity!	</a:t>
              </a:r>
            </a:p>
          </p:txBody>
        </p:sp>
      </p:grpSp>
      <p:sp>
        <p:nvSpPr>
          <p:cNvPr id="6" name="Freeform 6"/>
          <p:cNvSpPr/>
          <p:nvPr/>
        </p:nvSpPr>
        <p:spPr>
          <a:xfrm>
            <a:off x="6731159" y="1160773"/>
            <a:ext cx="10217336" cy="8229600"/>
          </a:xfrm>
          <a:custGeom>
            <a:avLst/>
            <a:gdLst/>
            <a:ahLst/>
            <a:cxnLst/>
            <a:rect l="l" t="t" r="r" b="b"/>
            <a:pathLst>
              <a:path w="10217336" h="8229600">
                <a:moveTo>
                  <a:pt x="0" y="0"/>
                </a:moveTo>
                <a:lnTo>
                  <a:pt x="10217336" y="0"/>
                </a:lnTo>
                <a:lnTo>
                  <a:pt x="10217336" y="8229600"/>
                </a:lnTo>
                <a:lnTo>
                  <a:pt x="0" y="82296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7" name="Freeform 7"/>
          <p:cNvSpPr/>
          <p:nvPr/>
        </p:nvSpPr>
        <p:spPr>
          <a:xfrm rot="708176">
            <a:off x="2992374" y="2650646"/>
            <a:ext cx="4425010" cy="1890686"/>
          </a:xfrm>
          <a:custGeom>
            <a:avLst/>
            <a:gdLst/>
            <a:ahLst/>
            <a:cxnLst/>
            <a:rect l="l" t="t" r="r" b="b"/>
            <a:pathLst>
              <a:path w="4425010" h="1890686">
                <a:moveTo>
                  <a:pt x="0" y="0"/>
                </a:moveTo>
                <a:lnTo>
                  <a:pt x="4425010" y="0"/>
                </a:lnTo>
                <a:lnTo>
                  <a:pt x="4425010" y="1890686"/>
                </a:lnTo>
                <a:lnTo>
                  <a:pt x="0" y="18906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8" name="Freeform 8"/>
          <p:cNvSpPr/>
          <p:nvPr/>
        </p:nvSpPr>
        <p:spPr>
          <a:xfrm>
            <a:off x="6752356" y="9389024"/>
            <a:ext cx="4783288" cy="608161"/>
          </a:xfrm>
          <a:custGeom>
            <a:avLst/>
            <a:gdLst/>
            <a:ahLst/>
            <a:cxnLst/>
            <a:rect l="l" t="t" r="r" b="b"/>
            <a:pathLst>
              <a:path w="4783288" h="608161">
                <a:moveTo>
                  <a:pt x="0" y="0"/>
                </a:moveTo>
                <a:lnTo>
                  <a:pt x="4783288" y="0"/>
                </a:lnTo>
                <a:lnTo>
                  <a:pt x="4783288" y="608161"/>
                </a:lnTo>
                <a:lnTo>
                  <a:pt x="0" y="608161"/>
                </a:lnTo>
                <a:lnTo>
                  <a:pt x="0" y="0"/>
                </a:lnTo>
                <a:close/>
              </a:path>
            </a:pathLst>
          </a:custGeom>
          <a:blipFill>
            <a:blip r:embed="rId8">
              <a:extLst>
                <a:ext uri="{96DAC541-7B7A-43D3-8B79-37D633B846F1}">
                  <asvg:svgBlip xmlns:asvg="http://schemas.microsoft.com/office/drawing/2016/SVG/main" r:embed="rId9"/>
                </a:ext>
              </a:extLst>
            </a:blip>
            <a:stretch>
              <a:fillRect t="-818" b="-818"/>
            </a:stretch>
          </a:blipFill>
        </p:spPr>
        <p:txBody>
          <a:bodyPr/>
          <a:lstStyle/>
          <a:p>
            <a:endParaRPr lang="en-CA"/>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4861" y="346314"/>
            <a:ext cx="15773400" cy="1988345"/>
            <a:chOff x="0" y="0"/>
            <a:chExt cx="21031200" cy="2651126"/>
          </a:xfrm>
        </p:grpSpPr>
        <p:sp>
          <p:nvSpPr>
            <p:cNvPr id="3" name="Freeform 3"/>
            <p:cNvSpPr/>
            <p:nvPr/>
          </p:nvSpPr>
          <p:spPr>
            <a:xfrm>
              <a:off x="0" y="0"/>
              <a:ext cx="21031200" cy="2651126"/>
            </a:xfrm>
            <a:custGeom>
              <a:avLst/>
              <a:gdLst/>
              <a:ahLst/>
              <a:cxnLst/>
              <a:rect l="l" t="t" r="r" b="b"/>
              <a:pathLst>
                <a:path w="21031200" h="2651126">
                  <a:moveTo>
                    <a:pt x="0" y="0"/>
                  </a:moveTo>
                  <a:lnTo>
                    <a:pt x="21031200" y="0"/>
                  </a:lnTo>
                  <a:lnTo>
                    <a:pt x="21031200" y="2651126"/>
                  </a:lnTo>
                  <a:lnTo>
                    <a:pt x="0" y="2651126"/>
                  </a:lnTo>
                  <a:close/>
                </a:path>
              </a:pathLst>
            </a:custGeom>
            <a:solidFill>
              <a:srgbClr val="000000">
                <a:alpha val="0"/>
              </a:srgbClr>
            </a:solidFill>
          </p:spPr>
          <p:txBody>
            <a:bodyPr/>
            <a:lstStyle/>
            <a:p>
              <a:endParaRPr lang="en-CA"/>
            </a:p>
          </p:txBody>
        </p:sp>
        <p:sp>
          <p:nvSpPr>
            <p:cNvPr id="4" name="TextBox 4"/>
            <p:cNvSpPr txBox="1"/>
            <p:nvPr/>
          </p:nvSpPr>
          <p:spPr>
            <a:xfrm>
              <a:off x="0" y="85725"/>
              <a:ext cx="21031200" cy="2565401"/>
            </a:xfrm>
            <a:prstGeom prst="rect">
              <a:avLst/>
            </a:prstGeom>
          </p:spPr>
          <p:txBody>
            <a:bodyPr lIns="0" tIns="0" rIns="0" bIns="0" rtlCol="0" anchor="ctr"/>
            <a:lstStyle/>
            <a:p>
              <a:pPr algn="l">
                <a:lnSpc>
                  <a:spcPts val="8747"/>
                </a:lnSpc>
              </a:pPr>
              <a:r>
                <a:rPr lang="en-US" sz="8099">
                  <a:solidFill>
                    <a:srgbClr val="60BB46"/>
                  </a:solidFill>
                  <a:latin typeface="Hitchcut"/>
                  <a:ea typeface="Hitchcut"/>
                  <a:cs typeface="Hitchcut"/>
                  <a:sym typeface="Hitchcut"/>
                </a:rPr>
                <a:t>What is Stress?</a:t>
              </a:r>
              <a:r>
                <a:rPr lang="en-US" sz="8099">
                  <a:solidFill>
                    <a:srgbClr val="000000"/>
                  </a:solidFill>
                  <a:latin typeface="Hitchcut"/>
                  <a:ea typeface="Hitchcut"/>
                  <a:cs typeface="Hitchcut"/>
                  <a:sym typeface="Hitchcut"/>
                </a:rPr>
                <a:t> </a:t>
              </a:r>
            </a:p>
          </p:txBody>
        </p:sp>
      </p:grpSp>
      <p:sp>
        <p:nvSpPr>
          <p:cNvPr id="5" name="Freeform 5"/>
          <p:cNvSpPr/>
          <p:nvPr/>
        </p:nvSpPr>
        <p:spPr>
          <a:xfrm>
            <a:off x="9285525" y="223258"/>
            <a:ext cx="9002475" cy="10063742"/>
          </a:xfrm>
          <a:custGeom>
            <a:avLst/>
            <a:gdLst/>
            <a:ahLst/>
            <a:cxnLst/>
            <a:rect l="l" t="t" r="r" b="b"/>
            <a:pathLst>
              <a:path w="9002475" h="10063742">
                <a:moveTo>
                  <a:pt x="0" y="0"/>
                </a:moveTo>
                <a:lnTo>
                  <a:pt x="9002475" y="0"/>
                </a:lnTo>
                <a:lnTo>
                  <a:pt x="9002475" y="10063742"/>
                </a:lnTo>
                <a:lnTo>
                  <a:pt x="0" y="100637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grpSp>
        <p:nvGrpSpPr>
          <p:cNvPr id="6" name="Group 6"/>
          <p:cNvGrpSpPr/>
          <p:nvPr/>
        </p:nvGrpSpPr>
        <p:grpSpPr>
          <a:xfrm>
            <a:off x="567585" y="2334658"/>
            <a:ext cx="9022286" cy="8231785"/>
            <a:chOff x="0" y="0"/>
            <a:chExt cx="12029715" cy="10975714"/>
          </a:xfrm>
        </p:grpSpPr>
        <p:sp>
          <p:nvSpPr>
            <p:cNvPr id="7" name="Freeform 7"/>
            <p:cNvSpPr/>
            <p:nvPr/>
          </p:nvSpPr>
          <p:spPr>
            <a:xfrm>
              <a:off x="0" y="0"/>
              <a:ext cx="12029715" cy="10028986"/>
            </a:xfrm>
            <a:custGeom>
              <a:avLst/>
              <a:gdLst/>
              <a:ahLst/>
              <a:cxnLst/>
              <a:rect l="l" t="t" r="r" b="b"/>
              <a:pathLst>
                <a:path w="12029715" h="10028986">
                  <a:moveTo>
                    <a:pt x="0" y="0"/>
                  </a:moveTo>
                  <a:lnTo>
                    <a:pt x="12029715" y="0"/>
                  </a:lnTo>
                  <a:lnTo>
                    <a:pt x="12029715" y="10028986"/>
                  </a:lnTo>
                  <a:lnTo>
                    <a:pt x="0" y="10028986"/>
                  </a:lnTo>
                  <a:close/>
                </a:path>
              </a:pathLst>
            </a:custGeom>
            <a:solidFill>
              <a:srgbClr val="000000">
                <a:alpha val="0"/>
              </a:srgbClr>
            </a:solidFill>
          </p:spPr>
          <p:txBody>
            <a:bodyPr/>
            <a:lstStyle/>
            <a:p>
              <a:endParaRPr lang="en-CA"/>
            </a:p>
          </p:txBody>
        </p:sp>
        <p:sp>
          <p:nvSpPr>
            <p:cNvPr id="8" name="TextBox 8"/>
            <p:cNvSpPr txBox="1"/>
            <p:nvPr/>
          </p:nvSpPr>
          <p:spPr>
            <a:xfrm>
              <a:off x="0" y="918152"/>
              <a:ext cx="12029715" cy="10057562"/>
            </a:xfrm>
            <a:prstGeom prst="rect">
              <a:avLst/>
            </a:prstGeom>
          </p:spPr>
          <p:txBody>
            <a:bodyPr lIns="0" tIns="0" rIns="0" bIns="0" rtlCol="0" anchor="t"/>
            <a:lstStyle/>
            <a:p>
              <a:pPr marL="702945" lvl="1" indent="-351155" algn="l">
                <a:lnSpc>
                  <a:spcPct val="200000"/>
                </a:lnSpc>
                <a:buFont typeface="Arial"/>
                <a:buChar char="•"/>
              </a:pPr>
              <a:r>
                <a:rPr lang="en-US" sz="3850">
                  <a:solidFill>
                    <a:srgbClr val="000000"/>
                  </a:solidFill>
                  <a:latin typeface="Arial"/>
                  <a:ea typeface="Arial"/>
                  <a:cs typeface="Arial"/>
                  <a:sym typeface="Arial"/>
                </a:rPr>
                <a:t>A part of everyday life</a:t>
              </a:r>
              <a:endParaRPr lang="en-US" sz="3850">
                <a:ea typeface="Calibri"/>
                <a:cs typeface="Calibri"/>
              </a:endParaRPr>
            </a:p>
            <a:p>
              <a:pPr marL="702945" lvl="1" indent="-351155" algn="l">
                <a:buFont typeface="Arial"/>
                <a:buChar char="•"/>
              </a:pPr>
              <a:r>
                <a:rPr lang="en-US" sz="3850">
                  <a:solidFill>
                    <a:srgbClr val="000000"/>
                  </a:solidFill>
                  <a:latin typeface="Arial"/>
                  <a:ea typeface="Arial"/>
                  <a:cs typeface="Arial"/>
                  <a:sym typeface="Arial"/>
                </a:rPr>
                <a:t>A response in the body to a demand or challenge</a:t>
              </a:r>
              <a:endParaRPr lang="en-US" sz="3850">
                <a:solidFill>
                  <a:srgbClr val="000000"/>
                </a:solidFill>
                <a:latin typeface="Arial"/>
                <a:ea typeface="Arial"/>
                <a:cs typeface="Arial"/>
              </a:endParaRPr>
            </a:p>
            <a:p>
              <a:pPr marL="702945" lvl="1" indent="-351155" algn="l">
                <a:lnSpc>
                  <a:spcPct val="200000"/>
                </a:lnSpc>
                <a:buFont typeface="Arial"/>
                <a:buChar char="•"/>
              </a:pPr>
              <a:r>
                <a:rPr lang="en-US" sz="3850">
                  <a:solidFill>
                    <a:srgbClr val="000000"/>
                  </a:solidFill>
                  <a:latin typeface="Arial"/>
                  <a:ea typeface="Arial"/>
                  <a:cs typeface="Arial"/>
                  <a:sym typeface="Arial"/>
                </a:rPr>
                <a:t>Can be real or imagined</a:t>
              </a:r>
              <a:endParaRPr lang="en-US" sz="3850">
                <a:solidFill>
                  <a:srgbClr val="000000"/>
                </a:solidFill>
                <a:latin typeface="Arial"/>
                <a:ea typeface="Arial"/>
                <a:cs typeface="Arial"/>
              </a:endParaRPr>
            </a:p>
            <a:p>
              <a:pPr marL="702945" lvl="1" indent="-351155" algn="l">
                <a:lnSpc>
                  <a:spcPct val="200000"/>
                </a:lnSpc>
                <a:buFont typeface="Arial"/>
                <a:buChar char="•"/>
              </a:pPr>
              <a:r>
                <a:rPr lang="en-US" sz="3850">
                  <a:solidFill>
                    <a:srgbClr val="000000"/>
                  </a:solidFill>
                  <a:latin typeface="Arial"/>
                  <a:ea typeface="Arial"/>
                  <a:cs typeface="Arial"/>
                  <a:sym typeface="Arial"/>
                </a:rPr>
                <a:t>Is highly subjective</a:t>
              </a:r>
              <a:endParaRPr lang="en-US" sz="3850">
                <a:solidFill>
                  <a:srgbClr val="000000"/>
                </a:solidFill>
                <a:latin typeface="Arial"/>
                <a:ea typeface="Arial"/>
                <a:cs typeface="Arial"/>
              </a:endParaRPr>
            </a:p>
            <a:p>
              <a:pPr marL="702945" lvl="1" indent="-351155" algn="l">
                <a:lnSpc>
                  <a:spcPts val="4195"/>
                </a:lnSpc>
                <a:buFont typeface="Arial"/>
                <a:buChar char="•"/>
              </a:pPr>
              <a:endParaRPr lang="en-US" sz="3850">
                <a:solidFill>
                  <a:srgbClr val="000000"/>
                </a:solidFill>
                <a:latin typeface="Arial"/>
                <a:ea typeface="Arial"/>
                <a:cs typeface="Arial"/>
              </a:endParaRPr>
            </a:p>
          </p:txBody>
        </p:sp>
      </p:grpSp>
      <p:sp>
        <p:nvSpPr>
          <p:cNvPr id="9" name="TextBox 9"/>
          <p:cNvSpPr txBox="1"/>
          <p:nvPr/>
        </p:nvSpPr>
        <p:spPr>
          <a:xfrm rot="3156374">
            <a:off x="9297114" y="1084869"/>
            <a:ext cx="1382911" cy="453389"/>
          </a:xfrm>
          <a:prstGeom prst="rect">
            <a:avLst/>
          </a:prstGeom>
        </p:spPr>
        <p:txBody>
          <a:bodyPr lIns="0" tIns="0" rIns="0" bIns="0" rtlCol="0" anchor="t">
            <a:spAutoFit/>
          </a:bodyPr>
          <a:lstStyle/>
          <a:p>
            <a:pPr algn="ctr">
              <a:lnSpc>
                <a:spcPts val="3360"/>
              </a:lnSpc>
            </a:pPr>
            <a:r>
              <a:rPr lang="en-US" sz="2400">
                <a:solidFill>
                  <a:srgbClr val="000000"/>
                </a:solidFill>
                <a:latin typeface="Arial"/>
                <a:ea typeface="Arial"/>
                <a:cs typeface="Arial"/>
                <a:sym typeface="Arial"/>
              </a:rPr>
              <a:t>grades</a:t>
            </a:r>
          </a:p>
        </p:txBody>
      </p:sp>
      <p:sp>
        <p:nvSpPr>
          <p:cNvPr id="10" name="TextBox 10"/>
          <p:cNvSpPr txBox="1"/>
          <p:nvPr/>
        </p:nvSpPr>
        <p:spPr>
          <a:xfrm rot="-641675">
            <a:off x="15851207" y="1247254"/>
            <a:ext cx="2339543" cy="486257"/>
          </a:xfrm>
          <a:prstGeom prst="rect">
            <a:avLst/>
          </a:prstGeom>
        </p:spPr>
        <p:txBody>
          <a:bodyPr lIns="0" tIns="0" rIns="0" bIns="0" rtlCol="0" anchor="t">
            <a:spAutoFit/>
          </a:bodyPr>
          <a:lstStyle/>
          <a:p>
            <a:pPr algn="ctr">
              <a:lnSpc>
                <a:spcPts val="3541"/>
              </a:lnSpc>
            </a:pPr>
            <a:r>
              <a:rPr lang="en-US" sz="2529">
                <a:solidFill>
                  <a:srgbClr val="000000"/>
                </a:solidFill>
                <a:latin typeface="Arial"/>
                <a:ea typeface="Arial"/>
                <a:cs typeface="Arial"/>
                <a:sym typeface="Arial"/>
              </a:rPr>
              <a:t>expectations</a:t>
            </a:r>
          </a:p>
        </p:txBody>
      </p:sp>
      <p:sp>
        <p:nvSpPr>
          <p:cNvPr id="11" name="TextBox 11"/>
          <p:cNvSpPr txBox="1"/>
          <p:nvPr/>
        </p:nvSpPr>
        <p:spPr>
          <a:xfrm rot="-601930">
            <a:off x="10428243" y="7429919"/>
            <a:ext cx="1382911" cy="722757"/>
          </a:xfrm>
          <a:prstGeom prst="rect">
            <a:avLst/>
          </a:prstGeom>
        </p:spPr>
        <p:txBody>
          <a:bodyPr lIns="0" tIns="0" rIns="0" bIns="0" rtlCol="0" anchor="t">
            <a:spAutoFit/>
          </a:bodyPr>
          <a:lstStyle/>
          <a:p>
            <a:pPr algn="ctr">
              <a:lnSpc>
                <a:spcPts val="2664"/>
              </a:lnSpc>
            </a:pPr>
            <a:r>
              <a:rPr lang="en-US" sz="2400">
                <a:solidFill>
                  <a:srgbClr val="000000"/>
                </a:solidFill>
                <a:latin typeface="Arial"/>
                <a:ea typeface="Arial"/>
                <a:cs typeface="Arial"/>
                <a:sym typeface="Arial"/>
              </a:rPr>
              <a:t>who am I?!</a:t>
            </a:r>
          </a:p>
        </p:txBody>
      </p:sp>
      <p:sp>
        <p:nvSpPr>
          <p:cNvPr id="12" name="Freeform 12"/>
          <p:cNvSpPr/>
          <p:nvPr/>
        </p:nvSpPr>
        <p:spPr>
          <a:xfrm>
            <a:off x="7198227" y="9612163"/>
            <a:ext cx="4783288" cy="608161"/>
          </a:xfrm>
          <a:custGeom>
            <a:avLst/>
            <a:gdLst/>
            <a:ahLst/>
            <a:cxnLst/>
            <a:rect l="l" t="t" r="r" b="b"/>
            <a:pathLst>
              <a:path w="4783288" h="608161">
                <a:moveTo>
                  <a:pt x="0" y="0"/>
                </a:moveTo>
                <a:lnTo>
                  <a:pt x="4783288" y="0"/>
                </a:lnTo>
                <a:lnTo>
                  <a:pt x="4783288" y="608162"/>
                </a:lnTo>
                <a:lnTo>
                  <a:pt x="0" y="608162"/>
                </a:lnTo>
                <a:lnTo>
                  <a:pt x="0" y="0"/>
                </a:lnTo>
                <a:close/>
              </a:path>
            </a:pathLst>
          </a:custGeom>
          <a:blipFill>
            <a:blip r:embed="rId5">
              <a:extLst>
                <a:ext uri="{96DAC541-7B7A-43D3-8B79-37D633B846F1}">
                  <asvg:svgBlip xmlns:asvg="http://schemas.microsoft.com/office/drawing/2016/SVG/main" r:embed="rId6"/>
                </a:ext>
              </a:extLst>
            </a:blip>
            <a:stretch>
              <a:fillRect t="-818" b="-818"/>
            </a:stretch>
          </a:blipFill>
        </p:spPr>
        <p:txBody>
          <a:bodyPr/>
          <a:lstStyle/>
          <a:p>
            <a:endParaRPr lang="en-CA"/>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30FED-5C90-D741-AC23-6BEC19FFED7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D32C915-45D8-34DC-F606-09E4791B12DB}"/>
              </a:ext>
            </a:extLst>
          </p:cNvPr>
          <p:cNvGrpSpPr/>
          <p:nvPr/>
        </p:nvGrpSpPr>
        <p:grpSpPr>
          <a:xfrm>
            <a:off x="464861" y="346314"/>
            <a:ext cx="15773400" cy="1988345"/>
            <a:chOff x="0" y="0"/>
            <a:chExt cx="21031200" cy="2651126"/>
          </a:xfrm>
        </p:grpSpPr>
        <p:sp>
          <p:nvSpPr>
            <p:cNvPr id="3" name="Freeform 3">
              <a:extLst>
                <a:ext uri="{FF2B5EF4-FFF2-40B4-BE49-F238E27FC236}">
                  <a16:creationId xmlns:a16="http://schemas.microsoft.com/office/drawing/2014/main" id="{3AD90A9F-37E6-6DE2-0738-B5755A9069A7}"/>
                </a:ext>
              </a:extLst>
            </p:cNvPr>
            <p:cNvSpPr/>
            <p:nvPr/>
          </p:nvSpPr>
          <p:spPr>
            <a:xfrm>
              <a:off x="0" y="0"/>
              <a:ext cx="21031200" cy="2651126"/>
            </a:xfrm>
            <a:custGeom>
              <a:avLst/>
              <a:gdLst/>
              <a:ahLst/>
              <a:cxnLst/>
              <a:rect l="l" t="t" r="r" b="b"/>
              <a:pathLst>
                <a:path w="21031200" h="2651126">
                  <a:moveTo>
                    <a:pt x="0" y="0"/>
                  </a:moveTo>
                  <a:lnTo>
                    <a:pt x="21031200" y="0"/>
                  </a:lnTo>
                  <a:lnTo>
                    <a:pt x="21031200" y="2651126"/>
                  </a:lnTo>
                  <a:lnTo>
                    <a:pt x="0" y="2651126"/>
                  </a:lnTo>
                  <a:close/>
                </a:path>
              </a:pathLst>
            </a:custGeom>
            <a:solidFill>
              <a:srgbClr val="000000">
                <a:alpha val="0"/>
              </a:srgbClr>
            </a:solidFill>
          </p:spPr>
          <p:txBody>
            <a:bodyPr/>
            <a:lstStyle/>
            <a:p>
              <a:endParaRPr lang="en-CA"/>
            </a:p>
          </p:txBody>
        </p:sp>
        <p:sp>
          <p:nvSpPr>
            <p:cNvPr id="4" name="TextBox 4">
              <a:extLst>
                <a:ext uri="{FF2B5EF4-FFF2-40B4-BE49-F238E27FC236}">
                  <a16:creationId xmlns:a16="http://schemas.microsoft.com/office/drawing/2014/main" id="{4814BD19-6059-5E08-211C-69D34802738B}"/>
                </a:ext>
              </a:extLst>
            </p:cNvPr>
            <p:cNvSpPr txBox="1"/>
            <p:nvPr/>
          </p:nvSpPr>
          <p:spPr>
            <a:xfrm>
              <a:off x="0" y="85725"/>
              <a:ext cx="21031200" cy="2565401"/>
            </a:xfrm>
            <a:prstGeom prst="rect">
              <a:avLst/>
            </a:prstGeom>
          </p:spPr>
          <p:txBody>
            <a:bodyPr lIns="0" tIns="0" rIns="0" bIns="0" rtlCol="0" anchor="ctr"/>
            <a:lstStyle/>
            <a:p>
              <a:pPr algn="l">
                <a:lnSpc>
                  <a:spcPts val="8747"/>
                </a:lnSpc>
              </a:pPr>
              <a:r>
                <a:rPr lang="en-US" sz="8099">
                  <a:solidFill>
                    <a:srgbClr val="60BB46"/>
                  </a:solidFill>
                  <a:latin typeface="Hitchcut"/>
                  <a:ea typeface="Hitchcut"/>
                  <a:cs typeface="Hitchcut"/>
                  <a:sym typeface="Hitchcut"/>
                </a:rPr>
                <a:t>What is Stress?</a:t>
              </a:r>
              <a:r>
                <a:rPr lang="en-US" sz="8099">
                  <a:solidFill>
                    <a:srgbClr val="000000"/>
                  </a:solidFill>
                  <a:latin typeface="Hitchcut"/>
                  <a:ea typeface="Hitchcut"/>
                  <a:cs typeface="Hitchcut"/>
                  <a:sym typeface="Hitchcut"/>
                </a:rPr>
                <a:t> </a:t>
              </a:r>
            </a:p>
          </p:txBody>
        </p:sp>
      </p:grpSp>
      <p:sp>
        <p:nvSpPr>
          <p:cNvPr id="5" name="Freeform 5">
            <a:extLst>
              <a:ext uri="{FF2B5EF4-FFF2-40B4-BE49-F238E27FC236}">
                <a16:creationId xmlns:a16="http://schemas.microsoft.com/office/drawing/2014/main" id="{27665703-A58C-0939-AF1E-9BA4CACB69BA}"/>
              </a:ext>
            </a:extLst>
          </p:cNvPr>
          <p:cNvSpPr/>
          <p:nvPr/>
        </p:nvSpPr>
        <p:spPr>
          <a:xfrm>
            <a:off x="9285525" y="223258"/>
            <a:ext cx="9002475" cy="10063742"/>
          </a:xfrm>
          <a:custGeom>
            <a:avLst/>
            <a:gdLst/>
            <a:ahLst/>
            <a:cxnLst/>
            <a:rect l="l" t="t" r="r" b="b"/>
            <a:pathLst>
              <a:path w="9002475" h="10063742">
                <a:moveTo>
                  <a:pt x="0" y="0"/>
                </a:moveTo>
                <a:lnTo>
                  <a:pt x="9002475" y="0"/>
                </a:lnTo>
                <a:lnTo>
                  <a:pt x="9002475" y="10063742"/>
                </a:lnTo>
                <a:lnTo>
                  <a:pt x="0" y="100637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grpSp>
        <p:nvGrpSpPr>
          <p:cNvPr id="6" name="Group 6">
            <a:extLst>
              <a:ext uri="{FF2B5EF4-FFF2-40B4-BE49-F238E27FC236}">
                <a16:creationId xmlns:a16="http://schemas.microsoft.com/office/drawing/2014/main" id="{F1456F86-0F60-921B-71A7-6A1CA124939E}"/>
              </a:ext>
            </a:extLst>
          </p:cNvPr>
          <p:cNvGrpSpPr/>
          <p:nvPr/>
        </p:nvGrpSpPr>
        <p:grpSpPr>
          <a:xfrm>
            <a:off x="363146" y="2192422"/>
            <a:ext cx="9226725" cy="8621121"/>
            <a:chOff x="-272585" y="-1465842"/>
            <a:chExt cx="12302300" cy="11494828"/>
          </a:xfrm>
        </p:grpSpPr>
        <p:sp>
          <p:nvSpPr>
            <p:cNvPr id="7" name="Freeform 7">
              <a:extLst>
                <a:ext uri="{FF2B5EF4-FFF2-40B4-BE49-F238E27FC236}">
                  <a16:creationId xmlns:a16="http://schemas.microsoft.com/office/drawing/2014/main" id="{7786A29E-56C8-C03E-FE1B-9EE70694B92E}"/>
                </a:ext>
              </a:extLst>
            </p:cNvPr>
            <p:cNvSpPr/>
            <p:nvPr/>
          </p:nvSpPr>
          <p:spPr>
            <a:xfrm>
              <a:off x="0" y="0"/>
              <a:ext cx="12029715" cy="10028986"/>
            </a:xfrm>
            <a:custGeom>
              <a:avLst/>
              <a:gdLst/>
              <a:ahLst/>
              <a:cxnLst/>
              <a:rect l="l" t="t" r="r" b="b"/>
              <a:pathLst>
                <a:path w="12029715" h="10028986">
                  <a:moveTo>
                    <a:pt x="0" y="0"/>
                  </a:moveTo>
                  <a:lnTo>
                    <a:pt x="12029715" y="0"/>
                  </a:lnTo>
                  <a:lnTo>
                    <a:pt x="12029715" y="10028986"/>
                  </a:lnTo>
                  <a:lnTo>
                    <a:pt x="0" y="10028986"/>
                  </a:lnTo>
                  <a:close/>
                </a:path>
              </a:pathLst>
            </a:custGeom>
            <a:solidFill>
              <a:srgbClr val="000000">
                <a:alpha val="0"/>
              </a:srgbClr>
            </a:solidFill>
          </p:spPr>
          <p:txBody>
            <a:bodyPr/>
            <a:lstStyle/>
            <a:p>
              <a:endParaRPr lang="en-CA"/>
            </a:p>
          </p:txBody>
        </p:sp>
        <p:sp>
          <p:nvSpPr>
            <p:cNvPr id="8" name="TextBox 8">
              <a:extLst>
                <a:ext uri="{FF2B5EF4-FFF2-40B4-BE49-F238E27FC236}">
                  <a16:creationId xmlns:a16="http://schemas.microsoft.com/office/drawing/2014/main" id="{25E5566E-3064-16DE-0E73-7F945B4F6445}"/>
                </a:ext>
              </a:extLst>
            </p:cNvPr>
            <p:cNvSpPr txBox="1"/>
            <p:nvPr/>
          </p:nvSpPr>
          <p:spPr>
            <a:xfrm>
              <a:off x="-272585" y="-1465842"/>
              <a:ext cx="12029715" cy="10057562"/>
            </a:xfrm>
            <a:prstGeom prst="rect">
              <a:avLst/>
            </a:prstGeom>
          </p:spPr>
          <p:txBody>
            <a:bodyPr lIns="0" tIns="0" rIns="0" bIns="0" rtlCol="0" anchor="t"/>
            <a:lstStyle/>
            <a:p>
              <a:pPr marL="351790" lvl="1" algn="l">
                <a:lnSpc>
                  <a:spcPts val="4195"/>
                </a:lnSpc>
              </a:pPr>
              <a:endParaRPr lang="en-US" sz="3850">
                <a:solidFill>
                  <a:srgbClr val="000000"/>
                </a:solidFill>
                <a:latin typeface="Arial"/>
                <a:ea typeface="Arial"/>
                <a:cs typeface="Arial"/>
              </a:endParaRPr>
            </a:p>
            <a:p>
              <a:pPr marL="702945" lvl="1" indent="-351155" algn="l">
                <a:buFont typeface="Arial"/>
                <a:buChar char="•"/>
              </a:pPr>
              <a:r>
                <a:rPr lang="en-US" sz="3850">
                  <a:solidFill>
                    <a:srgbClr val="000000"/>
                  </a:solidFill>
                  <a:latin typeface="Arial"/>
                  <a:ea typeface="Arial"/>
                  <a:cs typeface="Arial"/>
                  <a:sym typeface="Arial"/>
                </a:rPr>
                <a:t>Some stress is necessary to keep us alert, energized and help us perform better</a:t>
              </a:r>
              <a:endParaRPr lang="en-US" sz="3850">
                <a:solidFill>
                  <a:srgbClr val="000000"/>
                </a:solidFill>
                <a:latin typeface="Arial"/>
                <a:ea typeface="Arial"/>
                <a:cs typeface="Arial"/>
              </a:endParaRPr>
            </a:p>
            <a:p>
              <a:pPr marL="702945" lvl="1" indent="-351155">
                <a:buFont typeface="Arial"/>
                <a:buChar char="•"/>
              </a:pPr>
              <a:endParaRPr lang="en-US" sz="3850">
                <a:solidFill>
                  <a:srgbClr val="000000"/>
                </a:solidFill>
                <a:latin typeface="Arial"/>
                <a:ea typeface="Arial"/>
                <a:cs typeface="Arial"/>
                <a:sym typeface="Arial"/>
              </a:endParaRPr>
            </a:p>
            <a:p>
              <a:pPr marL="702945" lvl="1" indent="-351155" algn="l">
                <a:buFont typeface="Arial"/>
                <a:buChar char="•"/>
              </a:pPr>
              <a:r>
                <a:rPr lang="en-US" sz="3850">
                  <a:solidFill>
                    <a:srgbClr val="000000"/>
                  </a:solidFill>
                  <a:latin typeface="Arial"/>
                  <a:ea typeface="Arial"/>
                  <a:cs typeface="Arial"/>
                  <a:sym typeface="Arial"/>
                </a:rPr>
                <a:t>Too much stress and not coping with those stressors in our life can interfere with our ability to do normal tasks</a:t>
              </a:r>
              <a:endParaRPr lang="en-US" sz="3850">
                <a:solidFill>
                  <a:srgbClr val="000000"/>
                </a:solidFill>
                <a:latin typeface="Arial"/>
                <a:ea typeface="Arial"/>
                <a:cs typeface="Arial"/>
              </a:endParaRPr>
            </a:p>
            <a:p>
              <a:pPr marL="702945" lvl="1" indent="-351155">
                <a:buFont typeface="Arial"/>
                <a:buChar char="•"/>
              </a:pPr>
              <a:endParaRPr lang="en-US" sz="3850">
                <a:solidFill>
                  <a:srgbClr val="000000"/>
                </a:solidFill>
                <a:latin typeface="Arial"/>
                <a:ea typeface="Arial"/>
                <a:cs typeface="Arial"/>
                <a:sym typeface="Arial"/>
              </a:endParaRPr>
            </a:p>
            <a:p>
              <a:pPr marL="702945" lvl="1" indent="-351155" algn="l">
                <a:buFont typeface="Arial"/>
                <a:buChar char="•"/>
              </a:pPr>
              <a:r>
                <a:rPr lang="en-US" sz="3885">
                  <a:solidFill>
                    <a:srgbClr val="000000"/>
                  </a:solidFill>
                  <a:latin typeface="Arial"/>
                  <a:ea typeface="Arial"/>
                  <a:cs typeface="Arial"/>
                  <a:sym typeface="Arial"/>
                </a:rPr>
                <a:t>Overall stress impacts our mental health and well-being!</a:t>
              </a:r>
              <a:endParaRPr lang="en-US" sz="3885">
                <a:solidFill>
                  <a:srgbClr val="000000"/>
                </a:solidFill>
                <a:latin typeface="Arial"/>
                <a:ea typeface="Arial"/>
                <a:cs typeface="Arial"/>
              </a:endParaRPr>
            </a:p>
          </p:txBody>
        </p:sp>
      </p:grpSp>
      <p:sp>
        <p:nvSpPr>
          <p:cNvPr id="9" name="TextBox 9">
            <a:extLst>
              <a:ext uri="{FF2B5EF4-FFF2-40B4-BE49-F238E27FC236}">
                <a16:creationId xmlns:a16="http://schemas.microsoft.com/office/drawing/2014/main" id="{9951D450-B674-1190-EA70-208281A431C2}"/>
              </a:ext>
            </a:extLst>
          </p:cNvPr>
          <p:cNvSpPr txBox="1"/>
          <p:nvPr/>
        </p:nvSpPr>
        <p:spPr>
          <a:xfrm rot="3156374">
            <a:off x="9297114" y="1084869"/>
            <a:ext cx="1382911" cy="453389"/>
          </a:xfrm>
          <a:prstGeom prst="rect">
            <a:avLst/>
          </a:prstGeom>
        </p:spPr>
        <p:txBody>
          <a:bodyPr lIns="0" tIns="0" rIns="0" bIns="0" rtlCol="0" anchor="t">
            <a:spAutoFit/>
          </a:bodyPr>
          <a:lstStyle/>
          <a:p>
            <a:pPr algn="ctr">
              <a:lnSpc>
                <a:spcPts val="3360"/>
              </a:lnSpc>
            </a:pPr>
            <a:r>
              <a:rPr lang="en-US" sz="2400">
                <a:solidFill>
                  <a:srgbClr val="000000"/>
                </a:solidFill>
                <a:latin typeface="Arial"/>
                <a:ea typeface="Arial"/>
                <a:cs typeface="Arial"/>
                <a:sym typeface="Arial"/>
              </a:rPr>
              <a:t>grades</a:t>
            </a:r>
          </a:p>
        </p:txBody>
      </p:sp>
      <p:sp>
        <p:nvSpPr>
          <p:cNvPr id="10" name="TextBox 10">
            <a:extLst>
              <a:ext uri="{FF2B5EF4-FFF2-40B4-BE49-F238E27FC236}">
                <a16:creationId xmlns:a16="http://schemas.microsoft.com/office/drawing/2014/main" id="{302300C7-4104-253F-FF52-BC8BD5476E68}"/>
              </a:ext>
            </a:extLst>
          </p:cNvPr>
          <p:cNvSpPr txBox="1"/>
          <p:nvPr/>
        </p:nvSpPr>
        <p:spPr>
          <a:xfrm rot="-641675">
            <a:off x="15851207" y="1247254"/>
            <a:ext cx="2339543" cy="486257"/>
          </a:xfrm>
          <a:prstGeom prst="rect">
            <a:avLst/>
          </a:prstGeom>
        </p:spPr>
        <p:txBody>
          <a:bodyPr lIns="0" tIns="0" rIns="0" bIns="0" rtlCol="0" anchor="t">
            <a:spAutoFit/>
          </a:bodyPr>
          <a:lstStyle/>
          <a:p>
            <a:pPr algn="ctr">
              <a:lnSpc>
                <a:spcPts val="3541"/>
              </a:lnSpc>
            </a:pPr>
            <a:r>
              <a:rPr lang="en-US" sz="2529">
                <a:solidFill>
                  <a:srgbClr val="000000"/>
                </a:solidFill>
                <a:latin typeface="Arial"/>
                <a:ea typeface="Arial"/>
                <a:cs typeface="Arial"/>
                <a:sym typeface="Arial"/>
              </a:rPr>
              <a:t>expectations</a:t>
            </a:r>
          </a:p>
        </p:txBody>
      </p:sp>
      <p:sp>
        <p:nvSpPr>
          <p:cNvPr id="11" name="TextBox 11">
            <a:extLst>
              <a:ext uri="{FF2B5EF4-FFF2-40B4-BE49-F238E27FC236}">
                <a16:creationId xmlns:a16="http://schemas.microsoft.com/office/drawing/2014/main" id="{B7EB2211-41FE-6E86-B997-9C0FD555BA40}"/>
              </a:ext>
            </a:extLst>
          </p:cNvPr>
          <p:cNvSpPr txBox="1"/>
          <p:nvPr/>
        </p:nvSpPr>
        <p:spPr>
          <a:xfrm rot="-601930">
            <a:off x="10428243" y="7429919"/>
            <a:ext cx="1382911" cy="722757"/>
          </a:xfrm>
          <a:prstGeom prst="rect">
            <a:avLst/>
          </a:prstGeom>
        </p:spPr>
        <p:txBody>
          <a:bodyPr lIns="0" tIns="0" rIns="0" bIns="0" rtlCol="0" anchor="t">
            <a:spAutoFit/>
          </a:bodyPr>
          <a:lstStyle/>
          <a:p>
            <a:pPr algn="ctr">
              <a:lnSpc>
                <a:spcPts val="2664"/>
              </a:lnSpc>
            </a:pPr>
            <a:r>
              <a:rPr lang="en-US" sz="2400">
                <a:solidFill>
                  <a:srgbClr val="000000"/>
                </a:solidFill>
                <a:latin typeface="Arial"/>
                <a:ea typeface="Arial"/>
                <a:cs typeface="Arial"/>
                <a:sym typeface="Arial"/>
              </a:rPr>
              <a:t>who am I?!</a:t>
            </a:r>
          </a:p>
        </p:txBody>
      </p:sp>
      <p:sp>
        <p:nvSpPr>
          <p:cNvPr id="12" name="Freeform 12">
            <a:extLst>
              <a:ext uri="{FF2B5EF4-FFF2-40B4-BE49-F238E27FC236}">
                <a16:creationId xmlns:a16="http://schemas.microsoft.com/office/drawing/2014/main" id="{998CFE4D-21F3-063C-C182-5E737883F018}"/>
              </a:ext>
            </a:extLst>
          </p:cNvPr>
          <p:cNvSpPr/>
          <p:nvPr/>
        </p:nvSpPr>
        <p:spPr>
          <a:xfrm>
            <a:off x="7198227" y="9612163"/>
            <a:ext cx="4783288" cy="608161"/>
          </a:xfrm>
          <a:custGeom>
            <a:avLst/>
            <a:gdLst/>
            <a:ahLst/>
            <a:cxnLst/>
            <a:rect l="l" t="t" r="r" b="b"/>
            <a:pathLst>
              <a:path w="4783288" h="608161">
                <a:moveTo>
                  <a:pt x="0" y="0"/>
                </a:moveTo>
                <a:lnTo>
                  <a:pt x="4783288" y="0"/>
                </a:lnTo>
                <a:lnTo>
                  <a:pt x="4783288" y="608162"/>
                </a:lnTo>
                <a:lnTo>
                  <a:pt x="0" y="608162"/>
                </a:lnTo>
                <a:lnTo>
                  <a:pt x="0" y="0"/>
                </a:lnTo>
                <a:close/>
              </a:path>
            </a:pathLst>
          </a:custGeom>
          <a:blipFill>
            <a:blip r:embed="rId5">
              <a:extLst>
                <a:ext uri="{96DAC541-7B7A-43D3-8B79-37D633B846F1}">
                  <asvg:svgBlip xmlns:asvg="http://schemas.microsoft.com/office/drawing/2016/SVG/main" r:embed="rId6"/>
                </a:ext>
              </a:extLst>
            </a:blip>
            <a:stretch>
              <a:fillRect t="-818" b="-818"/>
            </a:stretch>
          </a:blipFill>
        </p:spPr>
        <p:txBody>
          <a:bodyPr/>
          <a:lstStyle/>
          <a:p>
            <a:endParaRPr lang="en-CA"/>
          </a:p>
        </p:txBody>
      </p:sp>
    </p:spTree>
    <p:extLst>
      <p:ext uri="{BB962C8B-B14F-4D97-AF65-F5344CB8AC3E}">
        <p14:creationId xmlns:p14="http://schemas.microsoft.com/office/powerpoint/2010/main" val="1526426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4305"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3" name="Freeform 3"/>
          <p:cNvSpPr/>
          <p:nvPr/>
        </p:nvSpPr>
        <p:spPr>
          <a:xfrm>
            <a:off x="6752355" y="9221997"/>
            <a:ext cx="4783288" cy="608161"/>
          </a:xfrm>
          <a:custGeom>
            <a:avLst/>
            <a:gdLst/>
            <a:ahLst/>
            <a:cxnLst/>
            <a:rect l="l" t="t" r="r" b="b"/>
            <a:pathLst>
              <a:path w="4783288" h="608161">
                <a:moveTo>
                  <a:pt x="0" y="0"/>
                </a:moveTo>
                <a:lnTo>
                  <a:pt x="4783289" y="0"/>
                </a:lnTo>
                <a:lnTo>
                  <a:pt x="4783289" y="608161"/>
                </a:lnTo>
                <a:lnTo>
                  <a:pt x="0" y="608161"/>
                </a:lnTo>
                <a:lnTo>
                  <a:pt x="0" y="0"/>
                </a:lnTo>
                <a:close/>
              </a:path>
            </a:pathLst>
          </a:custGeom>
          <a:blipFill>
            <a:blip r:embed="rId5">
              <a:extLst>
                <a:ext uri="{96DAC541-7B7A-43D3-8B79-37D633B846F1}">
                  <asvg:svgBlip xmlns:asvg="http://schemas.microsoft.com/office/drawing/2016/SVG/main" r:embed="rId6"/>
                </a:ext>
              </a:extLst>
            </a:blip>
            <a:stretch>
              <a:fillRect t="-818" b="-818"/>
            </a:stretch>
          </a:blipFill>
        </p:spPr>
        <p:txBody>
          <a:bodyPr/>
          <a:lstStyle/>
          <a:p>
            <a:endParaRPr lang="en-CA"/>
          </a:p>
        </p:txBody>
      </p:sp>
      <p:sp>
        <p:nvSpPr>
          <p:cNvPr id="4" name="Freeform 4"/>
          <p:cNvSpPr/>
          <p:nvPr/>
        </p:nvSpPr>
        <p:spPr>
          <a:xfrm>
            <a:off x="258013" y="223547"/>
            <a:ext cx="2588583" cy="4114800"/>
          </a:xfrm>
          <a:custGeom>
            <a:avLst/>
            <a:gdLst/>
            <a:ahLst/>
            <a:cxnLst/>
            <a:rect l="l" t="t" r="r" b="b"/>
            <a:pathLst>
              <a:path w="2588583" h="4114800">
                <a:moveTo>
                  <a:pt x="0" y="0"/>
                </a:moveTo>
                <a:lnTo>
                  <a:pt x="2588583" y="0"/>
                </a:lnTo>
                <a:lnTo>
                  <a:pt x="2588583"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5" name="TextBox 5"/>
          <p:cNvSpPr txBox="1"/>
          <p:nvPr/>
        </p:nvSpPr>
        <p:spPr>
          <a:xfrm>
            <a:off x="1028700" y="2042822"/>
            <a:ext cx="5885706" cy="1152525"/>
          </a:xfrm>
          <a:prstGeom prst="rect">
            <a:avLst/>
          </a:prstGeom>
        </p:spPr>
        <p:txBody>
          <a:bodyPr lIns="0" tIns="0" rIns="0" bIns="0" rtlCol="0" anchor="t">
            <a:spAutoFit/>
          </a:bodyPr>
          <a:lstStyle/>
          <a:p>
            <a:pPr algn="ctr">
              <a:lnSpc>
                <a:spcPts val="8400"/>
              </a:lnSpc>
            </a:pPr>
            <a:r>
              <a:rPr lang="en-US" sz="6000" b="1">
                <a:solidFill>
                  <a:srgbClr val="000000"/>
                </a:solidFill>
                <a:latin typeface="Arial Bold"/>
                <a:ea typeface="Arial Bold"/>
                <a:cs typeface="Arial Bold"/>
                <a:sym typeface="Arial Bold"/>
              </a:rPr>
              <a:t>Today’s Agenda</a:t>
            </a:r>
          </a:p>
        </p:txBody>
      </p:sp>
      <p:sp>
        <p:nvSpPr>
          <p:cNvPr id="6" name="TextBox 6"/>
          <p:cNvSpPr txBox="1"/>
          <p:nvPr/>
        </p:nvSpPr>
        <p:spPr>
          <a:xfrm>
            <a:off x="7061545" y="2073275"/>
            <a:ext cx="7935294" cy="6035675"/>
          </a:xfrm>
          <a:prstGeom prst="rect">
            <a:avLst/>
          </a:prstGeom>
        </p:spPr>
        <p:txBody>
          <a:bodyPr lIns="0" tIns="0" rIns="0" bIns="0" rtlCol="0" anchor="t">
            <a:spAutoFit/>
          </a:bodyPr>
          <a:lstStyle/>
          <a:p>
            <a:pPr marL="593722" lvl="1" indent="-296861" algn="l">
              <a:lnSpc>
                <a:spcPts val="3739"/>
              </a:lnSpc>
              <a:buAutoNum type="arabicPeriod"/>
            </a:pPr>
            <a:r>
              <a:rPr lang="en-US" sz="2749">
                <a:solidFill>
                  <a:srgbClr val="000000"/>
                </a:solidFill>
                <a:latin typeface="Arial"/>
                <a:ea typeface="Arial"/>
                <a:cs typeface="Arial"/>
                <a:sym typeface="Arial"/>
              </a:rPr>
              <a:t>Welcome and Agenda Overview</a:t>
            </a:r>
          </a:p>
          <a:p>
            <a:pPr marL="593722" lvl="1" indent="-296861" algn="l">
              <a:lnSpc>
                <a:spcPts val="3739"/>
              </a:lnSpc>
              <a:buAutoNum type="arabicPeriod"/>
            </a:pPr>
            <a:r>
              <a:rPr lang="en-US" sz="2749">
                <a:solidFill>
                  <a:srgbClr val="000000"/>
                </a:solidFill>
                <a:latin typeface="Arial"/>
                <a:ea typeface="Arial"/>
                <a:cs typeface="Arial"/>
                <a:sym typeface="Arial"/>
              </a:rPr>
              <a:t>Safer Space Guidelines</a:t>
            </a:r>
          </a:p>
          <a:p>
            <a:pPr marL="593722" lvl="1" indent="-296861" algn="l">
              <a:lnSpc>
                <a:spcPts val="3739"/>
              </a:lnSpc>
              <a:buAutoNum type="arabicPeriod"/>
            </a:pPr>
            <a:r>
              <a:rPr lang="en-US" sz="2749">
                <a:solidFill>
                  <a:srgbClr val="000000"/>
                </a:solidFill>
                <a:latin typeface="Arial"/>
                <a:ea typeface="Arial"/>
                <a:cs typeface="Arial"/>
                <a:sym typeface="Arial"/>
              </a:rPr>
              <a:t>Introductions </a:t>
            </a:r>
          </a:p>
          <a:p>
            <a:pPr marL="593722" lvl="1" indent="-296861" algn="l">
              <a:lnSpc>
                <a:spcPts val="3739"/>
              </a:lnSpc>
              <a:buAutoNum type="arabicPeriod"/>
            </a:pPr>
            <a:r>
              <a:rPr lang="en-US" sz="2749">
                <a:solidFill>
                  <a:srgbClr val="000000"/>
                </a:solidFill>
                <a:latin typeface="Arial"/>
                <a:ea typeface="Arial"/>
                <a:cs typeface="Arial"/>
                <a:sym typeface="Arial"/>
              </a:rPr>
              <a:t>Icebreaker activity</a:t>
            </a:r>
          </a:p>
          <a:p>
            <a:pPr marL="593722" lvl="1" indent="-296861" algn="l">
              <a:lnSpc>
                <a:spcPts val="3739"/>
              </a:lnSpc>
              <a:buAutoNum type="arabicPeriod"/>
            </a:pPr>
            <a:r>
              <a:rPr lang="en-US" sz="2749">
                <a:solidFill>
                  <a:srgbClr val="000000"/>
                </a:solidFill>
                <a:latin typeface="Arial"/>
                <a:ea typeface="Arial"/>
                <a:cs typeface="Arial"/>
                <a:sym typeface="Arial"/>
              </a:rPr>
              <a:t>What is YWC and Why are we here today?</a:t>
            </a:r>
          </a:p>
          <a:p>
            <a:pPr marL="593722" lvl="1" indent="-296861" algn="l">
              <a:lnSpc>
                <a:spcPts val="3739"/>
              </a:lnSpc>
              <a:buAutoNum type="arabicPeriod"/>
            </a:pPr>
            <a:r>
              <a:rPr lang="en-US" sz="2749">
                <a:solidFill>
                  <a:srgbClr val="000000"/>
                </a:solidFill>
                <a:latin typeface="Arial"/>
                <a:ea typeface="Arial"/>
                <a:cs typeface="Arial"/>
                <a:sym typeface="Arial"/>
              </a:rPr>
              <a:t>What’s in it for me?</a:t>
            </a:r>
          </a:p>
          <a:p>
            <a:pPr marL="593722" lvl="1" indent="-296861" algn="l">
              <a:lnSpc>
                <a:spcPts val="3739"/>
              </a:lnSpc>
              <a:buAutoNum type="arabicPeriod"/>
            </a:pPr>
            <a:r>
              <a:rPr lang="en-US" sz="2749">
                <a:solidFill>
                  <a:srgbClr val="000000"/>
                </a:solidFill>
                <a:latin typeface="Arial"/>
                <a:ea typeface="Arial"/>
                <a:cs typeface="Arial"/>
                <a:sym typeface="Arial"/>
              </a:rPr>
              <a:t>Mental Health Continuum</a:t>
            </a:r>
          </a:p>
          <a:p>
            <a:pPr marL="593722" lvl="1" indent="-296861" algn="l">
              <a:lnSpc>
                <a:spcPts val="3739"/>
              </a:lnSpc>
              <a:buAutoNum type="arabicPeriod"/>
            </a:pPr>
            <a:r>
              <a:rPr lang="en-US" sz="2749">
                <a:solidFill>
                  <a:srgbClr val="000000"/>
                </a:solidFill>
                <a:latin typeface="Arial"/>
                <a:ea typeface="Arial"/>
                <a:cs typeface="Arial"/>
                <a:sym typeface="Arial"/>
              </a:rPr>
              <a:t>Mental Health, Mental Illness &amp; Stigma</a:t>
            </a:r>
          </a:p>
          <a:p>
            <a:pPr marL="593722" lvl="1" indent="-296861" algn="l">
              <a:lnSpc>
                <a:spcPts val="3739"/>
              </a:lnSpc>
              <a:buAutoNum type="arabicPeriod"/>
            </a:pPr>
            <a:r>
              <a:rPr lang="en-US" sz="2749">
                <a:solidFill>
                  <a:srgbClr val="000000"/>
                </a:solidFill>
                <a:latin typeface="Arial"/>
                <a:ea typeface="Arial"/>
                <a:cs typeface="Arial"/>
                <a:sym typeface="Arial"/>
              </a:rPr>
              <a:t>Substance Use </a:t>
            </a:r>
          </a:p>
          <a:p>
            <a:pPr marL="593722" lvl="1" indent="-296861" algn="l">
              <a:lnSpc>
                <a:spcPts val="3739"/>
              </a:lnSpc>
              <a:buAutoNum type="arabicPeriod"/>
            </a:pPr>
            <a:r>
              <a:rPr lang="en-US" sz="2749">
                <a:solidFill>
                  <a:srgbClr val="000000"/>
                </a:solidFill>
                <a:latin typeface="Arial"/>
                <a:ea typeface="Arial"/>
                <a:cs typeface="Arial"/>
                <a:sym typeface="Arial"/>
              </a:rPr>
              <a:t>Wellbeing</a:t>
            </a:r>
          </a:p>
          <a:p>
            <a:pPr marL="593722" lvl="1" indent="-296861" algn="l">
              <a:lnSpc>
                <a:spcPts val="3739"/>
              </a:lnSpc>
              <a:buAutoNum type="arabicPeriod"/>
            </a:pPr>
            <a:r>
              <a:rPr lang="en-US" sz="2749">
                <a:solidFill>
                  <a:srgbClr val="000000"/>
                </a:solidFill>
                <a:latin typeface="Arial"/>
                <a:ea typeface="Arial"/>
                <a:cs typeface="Arial"/>
                <a:sym typeface="Arial"/>
              </a:rPr>
              <a:t>Stigma – what is it? Why does it happen?</a:t>
            </a:r>
          </a:p>
          <a:p>
            <a:pPr marL="593722" lvl="1" indent="-296861" algn="l">
              <a:lnSpc>
                <a:spcPts val="3739"/>
              </a:lnSpc>
              <a:buAutoNum type="arabicPeriod"/>
            </a:pPr>
            <a:r>
              <a:rPr lang="en-US" sz="2749">
                <a:solidFill>
                  <a:srgbClr val="000000"/>
                </a:solidFill>
                <a:latin typeface="Arial"/>
                <a:ea typeface="Arial"/>
                <a:cs typeface="Arial"/>
                <a:sym typeface="Arial"/>
              </a:rPr>
              <a:t>Stress &amp; Sources of Support </a:t>
            </a:r>
          </a:p>
          <a:p>
            <a:pPr algn="l">
              <a:lnSpc>
                <a:spcPts val="3060"/>
              </a:lnSpc>
            </a:pPr>
            <a:endParaRPr lang="en-US" sz="2749">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7820"/>
            <a:ext cx="18438539" cy="10334820"/>
          </a:xfrm>
          <a:custGeom>
            <a:avLst/>
            <a:gdLst/>
            <a:ahLst/>
            <a:cxnLst/>
            <a:rect l="l" t="t" r="r" b="b"/>
            <a:pathLst>
              <a:path w="18438539" h="10334820">
                <a:moveTo>
                  <a:pt x="0" y="0"/>
                </a:moveTo>
                <a:lnTo>
                  <a:pt x="18438539" y="0"/>
                </a:lnTo>
                <a:lnTo>
                  <a:pt x="18438539" y="10334820"/>
                </a:lnTo>
                <a:lnTo>
                  <a:pt x="0" y="10334820"/>
                </a:lnTo>
                <a:lnTo>
                  <a:pt x="0" y="0"/>
                </a:lnTo>
                <a:close/>
              </a:path>
            </a:pathLst>
          </a:custGeom>
          <a:blipFill>
            <a:blip r:embed="rId3"/>
            <a:stretch>
              <a:fillRect t="-178" b="-178"/>
            </a:stretch>
          </a:blipFill>
        </p:spPr>
        <p:txBody>
          <a:bodyPr/>
          <a:lstStyle/>
          <a:p>
            <a:endParaRPr lang="en-CA"/>
          </a:p>
        </p:txBody>
      </p:sp>
      <p:grpSp>
        <p:nvGrpSpPr>
          <p:cNvPr id="3" name="Group 3"/>
          <p:cNvGrpSpPr/>
          <p:nvPr/>
        </p:nvGrpSpPr>
        <p:grpSpPr>
          <a:xfrm>
            <a:off x="11034210" y="7870906"/>
            <a:ext cx="2916324" cy="904318"/>
            <a:chOff x="0" y="0"/>
            <a:chExt cx="3888432" cy="1205758"/>
          </a:xfrm>
        </p:grpSpPr>
        <p:sp>
          <p:nvSpPr>
            <p:cNvPr id="4" name="Freeform 4"/>
            <p:cNvSpPr/>
            <p:nvPr/>
          </p:nvSpPr>
          <p:spPr>
            <a:xfrm>
              <a:off x="0" y="0"/>
              <a:ext cx="3888432" cy="1205758"/>
            </a:xfrm>
            <a:custGeom>
              <a:avLst/>
              <a:gdLst/>
              <a:ahLst/>
              <a:cxnLst/>
              <a:rect l="l" t="t" r="r" b="b"/>
              <a:pathLst>
                <a:path w="3888432" h="1205758">
                  <a:moveTo>
                    <a:pt x="0" y="0"/>
                  </a:moveTo>
                  <a:lnTo>
                    <a:pt x="3888432" y="0"/>
                  </a:lnTo>
                  <a:lnTo>
                    <a:pt x="3888432" y="1205758"/>
                  </a:lnTo>
                  <a:lnTo>
                    <a:pt x="0" y="1205758"/>
                  </a:lnTo>
                  <a:close/>
                </a:path>
              </a:pathLst>
            </a:custGeom>
            <a:solidFill>
              <a:srgbClr val="000000">
                <a:alpha val="0"/>
              </a:srgbClr>
            </a:solidFill>
          </p:spPr>
          <p:txBody>
            <a:bodyPr/>
            <a:lstStyle/>
            <a:p>
              <a:endParaRPr lang="en-CA"/>
            </a:p>
          </p:txBody>
        </p:sp>
        <p:sp>
          <p:nvSpPr>
            <p:cNvPr id="5" name="TextBox 5"/>
            <p:cNvSpPr txBox="1"/>
            <p:nvPr/>
          </p:nvSpPr>
          <p:spPr>
            <a:xfrm>
              <a:off x="0" y="-19050"/>
              <a:ext cx="3888432" cy="1224808"/>
            </a:xfrm>
            <a:prstGeom prst="rect">
              <a:avLst/>
            </a:prstGeom>
          </p:spPr>
          <p:txBody>
            <a:bodyPr lIns="0" tIns="0" rIns="0" bIns="0" rtlCol="0" anchor="ctr"/>
            <a:lstStyle/>
            <a:p>
              <a:pPr algn="l">
                <a:lnSpc>
                  <a:spcPts val="1782"/>
                </a:lnSpc>
              </a:pPr>
              <a:r>
                <a:rPr lang="en-US" sz="1650">
                  <a:solidFill>
                    <a:srgbClr val="808080"/>
                  </a:solidFill>
                  <a:latin typeface="Arial"/>
                  <a:ea typeface="Arial"/>
                  <a:cs typeface="Arial"/>
                  <a:sym typeface="Arial"/>
                </a:rPr>
                <a:t>Source: Adobe Stock</a:t>
              </a:r>
            </a:p>
          </p:txBody>
        </p:sp>
      </p:grpSp>
      <p:sp>
        <p:nvSpPr>
          <p:cNvPr id="6" name="Freeform 6" descr="A diagram of stress and stress  Description automatically generated"/>
          <p:cNvSpPr/>
          <p:nvPr/>
        </p:nvSpPr>
        <p:spPr>
          <a:xfrm>
            <a:off x="7507761" y="1551625"/>
            <a:ext cx="10370260" cy="7678819"/>
          </a:xfrm>
          <a:custGeom>
            <a:avLst/>
            <a:gdLst/>
            <a:ahLst/>
            <a:cxnLst/>
            <a:rect l="l" t="t" r="r" b="b"/>
            <a:pathLst>
              <a:path w="10370260" h="7678819">
                <a:moveTo>
                  <a:pt x="0" y="0"/>
                </a:moveTo>
                <a:lnTo>
                  <a:pt x="10370259" y="0"/>
                </a:lnTo>
                <a:lnTo>
                  <a:pt x="10370259" y="7678819"/>
                </a:lnTo>
                <a:lnTo>
                  <a:pt x="0" y="7678819"/>
                </a:lnTo>
                <a:lnTo>
                  <a:pt x="0" y="0"/>
                </a:lnTo>
                <a:close/>
              </a:path>
            </a:pathLst>
          </a:custGeom>
          <a:blipFill>
            <a:blip r:embed="rId4"/>
            <a:stretch>
              <a:fillRect l="-10283" t="-7596" r="-6889" b="-6992"/>
            </a:stretch>
          </a:blipFill>
          <a:ln w="47625" cap="sq">
            <a:solidFill>
              <a:srgbClr val="A3DCF3"/>
            </a:solidFill>
            <a:prstDash val="solid"/>
            <a:miter/>
          </a:ln>
        </p:spPr>
        <p:txBody>
          <a:bodyPr/>
          <a:lstStyle/>
          <a:p>
            <a:endParaRPr lang="en-CA"/>
          </a:p>
        </p:txBody>
      </p:sp>
      <p:grpSp>
        <p:nvGrpSpPr>
          <p:cNvPr id="7" name="Group 7"/>
          <p:cNvGrpSpPr/>
          <p:nvPr/>
        </p:nvGrpSpPr>
        <p:grpSpPr>
          <a:xfrm>
            <a:off x="661663" y="697892"/>
            <a:ext cx="6648296" cy="3696341"/>
            <a:chOff x="0" y="0"/>
            <a:chExt cx="8864395" cy="4928454"/>
          </a:xfrm>
        </p:grpSpPr>
        <p:sp>
          <p:nvSpPr>
            <p:cNvPr id="8" name="Freeform 8"/>
            <p:cNvSpPr/>
            <p:nvPr/>
          </p:nvSpPr>
          <p:spPr>
            <a:xfrm>
              <a:off x="0" y="0"/>
              <a:ext cx="8864395" cy="4928454"/>
            </a:xfrm>
            <a:custGeom>
              <a:avLst/>
              <a:gdLst/>
              <a:ahLst/>
              <a:cxnLst/>
              <a:rect l="l" t="t" r="r" b="b"/>
              <a:pathLst>
                <a:path w="8864395" h="4928454">
                  <a:moveTo>
                    <a:pt x="0" y="0"/>
                  </a:moveTo>
                  <a:lnTo>
                    <a:pt x="8864395" y="0"/>
                  </a:lnTo>
                  <a:lnTo>
                    <a:pt x="8864395" y="4928454"/>
                  </a:lnTo>
                  <a:lnTo>
                    <a:pt x="0" y="4928454"/>
                  </a:lnTo>
                  <a:close/>
                </a:path>
              </a:pathLst>
            </a:custGeom>
            <a:solidFill>
              <a:srgbClr val="000000">
                <a:alpha val="0"/>
              </a:srgbClr>
            </a:solidFill>
            <a:ln cap="sq">
              <a:noFill/>
              <a:prstDash val="solid"/>
              <a:miter/>
            </a:ln>
          </p:spPr>
          <p:txBody>
            <a:bodyPr/>
            <a:lstStyle/>
            <a:p>
              <a:endParaRPr lang="en-CA"/>
            </a:p>
          </p:txBody>
        </p:sp>
        <p:sp>
          <p:nvSpPr>
            <p:cNvPr id="9" name="TextBox 9"/>
            <p:cNvSpPr txBox="1"/>
            <p:nvPr/>
          </p:nvSpPr>
          <p:spPr>
            <a:xfrm>
              <a:off x="0" y="85725"/>
              <a:ext cx="8864395" cy="4842729"/>
            </a:xfrm>
            <a:prstGeom prst="rect">
              <a:avLst/>
            </a:prstGeom>
          </p:spPr>
          <p:txBody>
            <a:bodyPr lIns="0" tIns="0" rIns="0" bIns="0" rtlCol="0" anchor="b"/>
            <a:lstStyle/>
            <a:p>
              <a:pPr marL="0" lvl="0" indent="0" algn="l">
                <a:lnSpc>
                  <a:spcPts val="8747"/>
                </a:lnSpc>
                <a:spcBef>
                  <a:spcPct val="0"/>
                </a:spcBef>
              </a:pPr>
              <a:r>
                <a:rPr lang="en-US" sz="8099" u="none" strike="noStrike">
                  <a:solidFill>
                    <a:srgbClr val="60BB46"/>
                  </a:solidFill>
                  <a:latin typeface="Hitchcut"/>
                  <a:ea typeface="Hitchcut"/>
                  <a:cs typeface="Hitchcut"/>
                  <a:sym typeface="Hitchcut"/>
                </a:rPr>
                <a:t>Stress performance curve</a:t>
              </a:r>
            </a:p>
          </p:txBody>
        </p:sp>
      </p:grpSp>
      <p:sp>
        <p:nvSpPr>
          <p:cNvPr id="10" name="Freeform 10"/>
          <p:cNvSpPr/>
          <p:nvPr/>
        </p:nvSpPr>
        <p:spPr>
          <a:xfrm>
            <a:off x="6752356" y="9389024"/>
            <a:ext cx="4783288" cy="608161"/>
          </a:xfrm>
          <a:custGeom>
            <a:avLst/>
            <a:gdLst/>
            <a:ahLst/>
            <a:cxnLst/>
            <a:rect l="l" t="t" r="r" b="b"/>
            <a:pathLst>
              <a:path w="4783288" h="608161">
                <a:moveTo>
                  <a:pt x="0" y="0"/>
                </a:moveTo>
                <a:lnTo>
                  <a:pt x="4783288" y="0"/>
                </a:lnTo>
                <a:lnTo>
                  <a:pt x="4783288" y="608161"/>
                </a:lnTo>
                <a:lnTo>
                  <a:pt x="0" y="608161"/>
                </a:lnTo>
                <a:lnTo>
                  <a:pt x="0" y="0"/>
                </a:lnTo>
                <a:close/>
              </a:path>
            </a:pathLst>
          </a:custGeom>
          <a:blipFill>
            <a:blip r:embed="rId5">
              <a:extLst>
                <a:ext uri="{96DAC541-7B7A-43D3-8B79-37D633B846F1}">
                  <asvg:svgBlip xmlns:asvg="http://schemas.microsoft.com/office/drawing/2016/SVG/main" r:embed="rId6"/>
                </a:ext>
              </a:extLst>
            </a:blip>
            <a:stretch>
              <a:fillRect t="-818" b="-818"/>
            </a:stretch>
          </a:blipFill>
        </p:spPr>
        <p:txBody>
          <a:bodyPr/>
          <a:lstStyle/>
          <a:p>
            <a:endParaRPr lang="en-CA"/>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100000">
              <a:srgbClr val="94B9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0514460" y="3130919"/>
            <a:ext cx="7188647" cy="4025162"/>
            <a:chOff x="0" y="0"/>
            <a:chExt cx="9584863" cy="5366883"/>
          </a:xfrm>
        </p:grpSpPr>
        <p:sp>
          <p:nvSpPr>
            <p:cNvPr id="3" name="Freeform 3"/>
            <p:cNvSpPr/>
            <p:nvPr/>
          </p:nvSpPr>
          <p:spPr>
            <a:xfrm>
              <a:off x="0" y="0"/>
              <a:ext cx="9584863" cy="5366883"/>
            </a:xfrm>
            <a:custGeom>
              <a:avLst/>
              <a:gdLst/>
              <a:ahLst/>
              <a:cxnLst/>
              <a:rect l="l" t="t" r="r" b="b"/>
              <a:pathLst>
                <a:path w="9584863" h="5366883">
                  <a:moveTo>
                    <a:pt x="0" y="0"/>
                  </a:moveTo>
                  <a:lnTo>
                    <a:pt x="9584863" y="0"/>
                  </a:lnTo>
                  <a:lnTo>
                    <a:pt x="9584863" y="5366883"/>
                  </a:lnTo>
                  <a:lnTo>
                    <a:pt x="0" y="5366883"/>
                  </a:lnTo>
                  <a:close/>
                </a:path>
              </a:pathLst>
            </a:custGeom>
            <a:solidFill>
              <a:srgbClr val="000000">
                <a:alpha val="0"/>
              </a:srgbClr>
            </a:solidFill>
          </p:spPr>
          <p:txBody>
            <a:bodyPr/>
            <a:lstStyle/>
            <a:p>
              <a:endParaRPr lang="en-CA"/>
            </a:p>
          </p:txBody>
        </p:sp>
        <p:sp>
          <p:nvSpPr>
            <p:cNvPr id="4" name="TextBox 4"/>
            <p:cNvSpPr txBox="1"/>
            <p:nvPr/>
          </p:nvSpPr>
          <p:spPr>
            <a:xfrm>
              <a:off x="0" y="-76200"/>
              <a:ext cx="9584863" cy="5443083"/>
            </a:xfrm>
            <a:prstGeom prst="rect">
              <a:avLst/>
            </a:prstGeom>
          </p:spPr>
          <p:txBody>
            <a:bodyPr lIns="0" tIns="0" rIns="0" bIns="0" rtlCol="0" anchor="t"/>
            <a:lstStyle/>
            <a:p>
              <a:pPr algn="ctr">
                <a:lnSpc>
                  <a:spcPts val="9504"/>
                </a:lnSpc>
              </a:pPr>
              <a:r>
                <a:rPr lang="en-US" sz="8800" b="1">
                  <a:solidFill>
                    <a:srgbClr val="761D8F"/>
                  </a:solidFill>
                  <a:latin typeface="Arial Bold"/>
                  <a:ea typeface="Arial Bold"/>
                  <a:cs typeface="Arial Bold"/>
                  <a:sym typeface="Arial Bold"/>
                </a:rPr>
                <a:t>Human Continuum Activity</a:t>
              </a:r>
            </a:p>
          </p:txBody>
        </p:sp>
      </p:grpSp>
      <p:sp>
        <p:nvSpPr>
          <p:cNvPr id="5" name="Freeform 5"/>
          <p:cNvSpPr/>
          <p:nvPr/>
        </p:nvSpPr>
        <p:spPr>
          <a:xfrm>
            <a:off x="662027" y="1028700"/>
            <a:ext cx="9597201" cy="8229600"/>
          </a:xfrm>
          <a:custGeom>
            <a:avLst/>
            <a:gdLst/>
            <a:ahLst/>
            <a:cxnLst/>
            <a:rect l="l" t="t" r="r" b="b"/>
            <a:pathLst>
              <a:path w="9597201" h="8229600">
                <a:moveTo>
                  <a:pt x="0" y="0"/>
                </a:moveTo>
                <a:lnTo>
                  <a:pt x="9597201" y="0"/>
                </a:lnTo>
                <a:lnTo>
                  <a:pt x="9597201" y="8229600"/>
                </a:lnTo>
                <a:lnTo>
                  <a:pt x="0" y="8229600"/>
                </a:lnTo>
                <a:lnTo>
                  <a:pt x="0" y="0"/>
                </a:lnTo>
                <a:close/>
              </a:path>
            </a:pathLst>
          </a:custGeom>
          <a:blipFill>
            <a:blip r:embed="rId3"/>
            <a:stretch>
              <a:fillRect/>
            </a:stretch>
          </a:blipFill>
        </p:spPr>
        <p:txBody>
          <a:bodyPr/>
          <a:lstStyle/>
          <a:p>
            <a:endParaRPr lang="en-CA"/>
          </a:p>
        </p:txBody>
      </p:sp>
      <p:sp>
        <p:nvSpPr>
          <p:cNvPr id="6" name="Freeform 6"/>
          <p:cNvSpPr/>
          <p:nvPr/>
        </p:nvSpPr>
        <p:spPr>
          <a:xfrm>
            <a:off x="6752356" y="9389024"/>
            <a:ext cx="4783288" cy="608161"/>
          </a:xfrm>
          <a:custGeom>
            <a:avLst/>
            <a:gdLst/>
            <a:ahLst/>
            <a:cxnLst/>
            <a:rect l="l" t="t" r="r" b="b"/>
            <a:pathLst>
              <a:path w="4783288" h="608161">
                <a:moveTo>
                  <a:pt x="0" y="0"/>
                </a:moveTo>
                <a:lnTo>
                  <a:pt x="4783288" y="0"/>
                </a:lnTo>
                <a:lnTo>
                  <a:pt x="4783288" y="608161"/>
                </a:lnTo>
                <a:lnTo>
                  <a:pt x="0" y="608161"/>
                </a:lnTo>
                <a:lnTo>
                  <a:pt x="0" y="0"/>
                </a:lnTo>
                <a:close/>
              </a:path>
            </a:pathLst>
          </a:custGeom>
          <a:blipFill>
            <a:blip r:embed="rId4">
              <a:extLst>
                <a:ext uri="{96DAC541-7B7A-43D3-8B79-37D633B846F1}">
                  <asvg:svgBlip xmlns:asvg="http://schemas.microsoft.com/office/drawing/2016/SVG/main" r:embed="rId5"/>
                </a:ext>
              </a:extLst>
            </a:blip>
            <a:stretch>
              <a:fillRect t="-818" b="-818"/>
            </a:stretch>
          </a:blipFill>
        </p:spPr>
        <p:txBody>
          <a:bodyPr/>
          <a:lstStyle/>
          <a:p>
            <a:endParaRPr lang="en-CA"/>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6162" y="0"/>
            <a:ext cx="18384162" cy="10287000"/>
          </a:xfrm>
          <a:custGeom>
            <a:avLst/>
            <a:gdLst/>
            <a:ahLst/>
            <a:cxnLst/>
            <a:rect l="l" t="t" r="r" b="b"/>
            <a:pathLst>
              <a:path w="18384162" h="10287000">
                <a:moveTo>
                  <a:pt x="0" y="0"/>
                </a:moveTo>
                <a:lnTo>
                  <a:pt x="18384162" y="0"/>
                </a:lnTo>
                <a:lnTo>
                  <a:pt x="18384162" y="10287000"/>
                </a:lnTo>
                <a:lnTo>
                  <a:pt x="0" y="10287000"/>
                </a:lnTo>
                <a:lnTo>
                  <a:pt x="0" y="0"/>
                </a:lnTo>
                <a:close/>
              </a:path>
            </a:pathLst>
          </a:custGeom>
          <a:blipFill>
            <a:blip r:embed="rId3"/>
            <a:stretch>
              <a:fillRect b="-525"/>
            </a:stretch>
          </a:blipFill>
        </p:spPr>
        <p:txBody>
          <a:bodyPr/>
          <a:lstStyle/>
          <a:p>
            <a:endParaRPr lang="en-CA"/>
          </a:p>
        </p:txBody>
      </p:sp>
      <p:sp>
        <p:nvSpPr>
          <p:cNvPr id="3" name="Freeform 3"/>
          <p:cNvSpPr/>
          <p:nvPr/>
        </p:nvSpPr>
        <p:spPr>
          <a:xfrm>
            <a:off x="6752356" y="9389024"/>
            <a:ext cx="4783288" cy="608161"/>
          </a:xfrm>
          <a:custGeom>
            <a:avLst/>
            <a:gdLst/>
            <a:ahLst/>
            <a:cxnLst/>
            <a:rect l="l" t="t" r="r" b="b"/>
            <a:pathLst>
              <a:path w="4783288" h="608161">
                <a:moveTo>
                  <a:pt x="0" y="0"/>
                </a:moveTo>
                <a:lnTo>
                  <a:pt x="4783288" y="0"/>
                </a:lnTo>
                <a:lnTo>
                  <a:pt x="4783288" y="608161"/>
                </a:lnTo>
                <a:lnTo>
                  <a:pt x="0" y="608161"/>
                </a:lnTo>
                <a:lnTo>
                  <a:pt x="0" y="0"/>
                </a:lnTo>
                <a:close/>
              </a:path>
            </a:pathLst>
          </a:custGeom>
          <a:blipFill>
            <a:blip r:embed="rId4">
              <a:extLst>
                <a:ext uri="{96DAC541-7B7A-43D3-8B79-37D633B846F1}">
                  <asvg:svgBlip xmlns:asvg="http://schemas.microsoft.com/office/drawing/2016/SVG/main" r:embed="rId5"/>
                </a:ext>
              </a:extLst>
            </a:blip>
            <a:stretch>
              <a:fillRect t="-818" b="-818"/>
            </a:stretch>
          </a:blipFill>
        </p:spPr>
        <p:txBody>
          <a:bodyPr/>
          <a:lstStyle/>
          <a:p>
            <a:endParaRPr lang="en-CA"/>
          </a:p>
        </p:txBody>
      </p:sp>
      <p:grpSp>
        <p:nvGrpSpPr>
          <p:cNvPr id="4" name="Group 4"/>
          <p:cNvGrpSpPr/>
          <p:nvPr/>
        </p:nvGrpSpPr>
        <p:grpSpPr>
          <a:xfrm>
            <a:off x="2199768" y="2827067"/>
            <a:ext cx="14080611" cy="3953562"/>
            <a:chOff x="0" y="0"/>
            <a:chExt cx="18774149" cy="5271415"/>
          </a:xfrm>
        </p:grpSpPr>
        <p:grpSp>
          <p:nvGrpSpPr>
            <p:cNvPr id="5" name="Group 5"/>
            <p:cNvGrpSpPr/>
            <p:nvPr/>
          </p:nvGrpSpPr>
          <p:grpSpPr>
            <a:xfrm>
              <a:off x="0" y="0"/>
              <a:ext cx="18252773" cy="5271415"/>
              <a:chOff x="0" y="0"/>
              <a:chExt cx="18252773" cy="5271415"/>
            </a:xfrm>
          </p:grpSpPr>
          <p:sp>
            <p:nvSpPr>
              <p:cNvPr id="6" name="Freeform 6"/>
              <p:cNvSpPr/>
              <p:nvPr/>
            </p:nvSpPr>
            <p:spPr>
              <a:xfrm>
                <a:off x="0" y="0"/>
                <a:ext cx="18252773" cy="5271415"/>
              </a:xfrm>
              <a:custGeom>
                <a:avLst/>
                <a:gdLst/>
                <a:ahLst/>
                <a:cxnLst/>
                <a:rect l="l" t="t" r="r" b="b"/>
                <a:pathLst>
                  <a:path w="18252773" h="5271415">
                    <a:moveTo>
                      <a:pt x="0" y="0"/>
                    </a:moveTo>
                    <a:lnTo>
                      <a:pt x="18252773" y="0"/>
                    </a:lnTo>
                    <a:lnTo>
                      <a:pt x="18252773" y="5271415"/>
                    </a:lnTo>
                    <a:lnTo>
                      <a:pt x="0" y="5271415"/>
                    </a:lnTo>
                    <a:close/>
                  </a:path>
                </a:pathLst>
              </a:custGeom>
              <a:solidFill>
                <a:srgbClr val="000000">
                  <a:alpha val="0"/>
                </a:srgbClr>
              </a:solidFill>
              <a:ln cap="sq">
                <a:noFill/>
                <a:prstDash val="solid"/>
                <a:miter/>
              </a:ln>
            </p:spPr>
            <p:txBody>
              <a:bodyPr/>
              <a:lstStyle/>
              <a:p>
                <a:endParaRPr lang="en-CA"/>
              </a:p>
            </p:txBody>
          </p:sp>
          <p:sp>
            <p:nvSpPr>
              <p:cNvPr id="7" name="TextBox 7"/>
              <p:cNvSpPr txBox="1"/>
              <p:nvPr/>
            </p:nvSpPr>
            <p:spPr>
              <a:xfrm>
                <a:off x="0" y="114300"/>
                <a:ext cx="18252773" cy="5157115"/>
              </a:xfrm>
              <a:prstGeom prst="rect">
                <a:avLst/>
              </a:prstGeom>
            </p:spPr>
            <p:txBody>
              <a:bodyPr lIns="0" tIns="0" rIns="0" bIns="0" rtlCol="0" anchor="ctr"/>
              <a:lstStyle/>
              <a:p>
                <a:pPr marL="0" lvl="0" indent="0" algn="ctr">
                  <a:lnSpc>
                    <a:spcPts val="10799"/>
                  </a:lnSpc>
                  <a:spcBef>
                    <a:spcPct val="0"/>
                  </a:spcBef>
                </a:pPr>
                <a:r>
                  <a:rPr lang="en-US" sz="9999" u="none" strike="noStrike">
                    <a:solidFill>
                      <a:srgbClr val="60BB46"/>
                    </a:solidFill>
                    <a:latin typeface="Hitchcut"/>
                    <a:ea typeface="Hitchcut"/>
                    <a:cs typeface="Hitchcut"/>
                    <a:sym typeface="Hitchcut"/>
                  </a:rPr>
                  <a:t>Good  Bad </a:t>
                </a:r>
              </a:p>
              <a:p>
                <a:pPr marL="0" lvl="0" indent="0" algn="ctr">
                  <a:lnSpc>
                    <a:spcPts val="9504"/>
                  </a:lnSpc>
                  <a:spcBef>
                    <a:spcPct val="0"/>
                  </a:spcBef>
                </a:pPr>
                <a:r>
                  <a:rPr lang="en-US" sz="8800" u="none" strike="noStrike">
                    <a:solidFill>
                      <a:srgbClr val="60BB46"/>
                    </a:solidFill>
                    <a:latin typeface="Hitchcut"/>
                    <a:ea typeface="Hitchcut"/>
                    <a:cs typeface="Hitchcut"/>
                    <a:sym typeface="Hitchcut"/>
                  </a:rPr>
                  <a:t>STRESS</a:t>
                </a:r>
              </a:p>
            </p:txBody>
          </p:sp>
        </p:grpSp>
        <p:sp>
          <p:nvSpPr>
            <p:cNvPr id="8" name="TextBox 8"/>
            <p:cNvSpPr txBox="1"/>
            <p:nvPr/>
          </p:nvSpPr>
          <p:spPr>
            <a:xfrm>
              <a:off x="521376" y="1625421"/>
              <a:ext cx="18252773" cy="1010286"/>
            </a:xfrm>
            <a:prstGeom prst="rect">
              <a:avLst/>
            </a:prstGeom>
          </p:spPr>
          <p:txBody>
            <a:bodyPr lIns="0" tIns="0" rIns="0" bIns="0" rtlCol="0" anchor="t">
              <a:spAutoFit/>
            </a:bodyPr>
            <a:lstStyle/>
            <a:p>
              <a:pPr algn="ctr">
                <a:lnSpc>
                  <a:spcPts val="5879"/>
                </a:lnSpc>
              </a:pPr>
              <a:r>
                <a:rPr lang="en-US" sz="4199">
                  <a:solidFill>
                    <a:srgbClr val="61007D"/>
                  </a:solidFill>
                  <a:latin typeface="Arial"/>
                  <a:ea typeface="Arial"/>
                  <a:cs typeface="Arial"/>
                  <a:sym typeface="Arial"/>
                </a:rPr>
                <a:t>and</a:t>
              </a:r>
            </a:p>
          </p:txBody>
        </p:sp>
      </p:grpSp>
      <p:sp>
        <p:nvSpPr>
          <p:cNvPr id="9" name="TextBox 9"/>
          <p:cNvSpPr txBox="1"/>
          <p:nvPr/>
        </p:nvSpPr>
        <p:spPr>
          <a:xfrm>
            <a:off x="294226" y="2252286"/>
            <a:ext cx="9775160" cy="883920"/>
          </a:xfrm>
          <a:prstGeom prst="rect">
            <a:avLst/>
          </a:prstGeom>
        </p:spPr>
        <p:txBody>
          <a:bodyPr lIns="0" tIns="0" rIns="0" bIns="0" rtlCol="0" anchor="t">
            <a:spAutoFit/>
          </a:bodyPr>
          <a:lstStyle/>
          <a:p>
            <a:pPr algn="l">
              <a:lnSpc>
                <a:spcPts val="5939"/>
              </a:lnSpc>
              <a:spcBef>
                <a:spcPct val="0"/>
              </a:spcBef>
            </a:pPr>
            <a:r>
              <a:rPr lang="en-US" sz="5499" b="1">
                <a:solidFill>
                  <a:srgbClr val="61007D"/>
                </a:solidFill>
                <a:latin typeface="Arial Bold"/>
                <a:ea typeface="Arial Bold"/>
                <a:cs typeface="Arial Bold"/>
                <a:sym typeface="Arial Bold"/>
              </a:rPr>
              <a:t>Group Activity</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5757">
                <a:alpha val="100000"/>
              </a:srgbClr>
            </a:gs>
            <a:gs pos="100000">
              <a:srgbClr val="8C52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793634" y="3586433"/>
            <a:ext cx="16700737" cy="1624093"/>
            <a:chOff x="0" y="0"/>
            <a:chExt cx="22267650" cy="2165457"/>
          </a:xfrm>
        </p:grpSpPr>
        <p:sp>
          <p:nvSpPr>
            <p:cNvPr id="3" name="Freeform 3"/>
            <p:cNvSpPr/>
            <p:nvPr/>
          </p:nvSpPr>
          <p:spPr>
            <a:xfrm>
              <a:off x="0" y="0"/>
              <a:ext cx="22267650" cy="2165457"/>
            </a:xfrm>
            <a:custGeom>
              <a:avLst/>
              <a:gdLst/>
              <a:ahLst/>
              <a:cxnLst/>
              <a:rect l="l" t="t" r="r" b="b"/>
              <a:pathLst>
                <a:path w="22267650" h="2165457">
                  <a:moveTo>
                    <a:pt x="0" y="0"/>
                  </a:moveTo>
                  <a:lnTo>
                    <a:pt x="22267650" y="0"/>
                  </a:lnTo>
                  <a:lnTo>
                    <a:pt x="22267650" y="2165457"/>
                  </a:lnTo>
                  <a:lnTo>
                    <a:pt x="0" y="2165457"/>
                  </a:lnTo>
                  <a:close/>
                </a:path>
              </a:pathLst>
            </a:custGeom>
            <a:solidFill>
              <a:srgbClr val="000000">
                <a:alpha val="0"/>
              </a:srgbClr>
            </a:solidFill>
          </p:spPr>
          <p:txBody>
            <a:bodyPr/>
            <a:lstStyle/>
            <a:p>
              <a:endParaRPr lang="en-CA"/>
            </a:p>
          </p:txBody>
        </p:sp>
        <p:sp>
          <p:nvSpPr>
            <p:cNvPr id="4" name="TextBox 4"/>
            <p:cNvSpPr txBox="1"/>
            <p:nvPr/>
          </p:nvSpPr>
          <p:spPr>
            <a:xfrm>
              <a:off x="0" y="-171450"/>
              <a:ext cx="22267650" cy="2336907"/>
            </a:xfrm>
            <a:prstGeom prst="rect">
              <a:avLst/>
            </a:prstGeom>
          </p:spPr>
          <p:txBody>
            <a:bodyPr lIns="0" tIns="0" rIns="0" bIns="0" rtlCol="0" anchor="t"/>
            <a:lstStyle/>
            <a:p>
              <a:pPr algn="ctr">
                <a:lnSpc>
                  <a:spcPts val="10560"/>
                </a:lnSpc>
              </a:pPr>
              <a:r>
                <a:rPr lang="en-US" sz="8800" b="1">
                  <a:solidFill>
                    <a:srgbClr val="FFFFFF"/>
                  </a:solidFill>
                  <a:latin typeface="Arial Bold"/>
                  <a:ea typeface="Arial Bold"/>
                  <a:cs typeface="Arial Bold"/>
                  <a:sym typeface="Arial Bold"/>
                </a:rPr>
                <a:t>How do you cope with stress?</a:t>
              </a:r>
            </a:p>
          </p:txBody>
        </p:sp>
      </p:grpSp>
      <p:grpSp>
        <p:nvGrpSpPr>
          <p:cNvPr id="5" name="Group 5"/>
          <p:cNvGrpSpPr/>
          <p:nvPr/>
        </p:nvGrpSpPr>
        <p:grpSpPr>
          <a:xfrm>
            <a:off x="12833216" y="9263568"/>
            <a:ext cx="5314800" cy="821957"/>
            <a:chOff x="0" y="0"/>
            <a:chExt cx="7086401" cy="1095943"/>
          </a:xfrm>
        </p:grpSpPr>
        <p:grpSp>
          <p:nvGrpSpPr>
            <p:cNvPr id="6" name="Group 6"/>
            <p:cNvGrpSpPr/>
            <p:nvPr/>
          </p:nvGrpSpPr>
          <p:grpSpPr>
            <a:xfrm>
              <a:off x="0" y="0"/>
              <a:ext cx="7086401" cy="1095943"/>
              <a:chOff x="0" y="0"/>
              <a:chExt cx="1399783" cy="216483"/>
            </a:xfrm>
          </p:grpSpPr>
          <p:sp>
            <p:nvSpPr>
              <p:cNvPr id="7" name="Freeform 7"/>
              <p:cNvSpPr/>
              <p:nvPr/>
            </p:nvSpPr>
            <p:spPr>
              <a:xfrm>
                <a:off x="0" y="0"/>
                <a:ext cx="1399783" cy="216483"/>
              </a:xfrm>
              <a:custGeom>
                <a:avLst/>
                <a:gdLst/>
                <a:ahLst/>
                <a:cxnLst/>
                <a:rect l="l" t="t" r="r" b="b"/>
                <a:pathLst>
                  <a:path w="1399783" h="216483">
                    <a:moveTo>
                      <a:pt x="74290" y="0"/>
                    </a:moveTo>
                    <a:lnTo>
                      <a:pt x="1325493" y="0"/>
                    </a:lnTo>
                    <a:cubicBezTo>
                      <a:pt x="1366522" y="0"/>
                      <a:pt x="1399783" y="33261"/>
                      <a:pt x="1399783" y="74290"/>
                    </a:cubicBezTo>
                    <a:lnTo>
                      <a:pt x="1399783" y="142192"/>
                    </a:lnTo>
                    <a:cubicBezTo>
                      <a:pt x="1399783" y="183222"/>
                      <a:pt x="1366522" y="216483"/>
                      <a:pt x="1325493" y="216483"/>
                    </a:cubicBezTo>
                    <a:lnTo>
                      <a:pt x="74290" y="216483"/>
                    </a:lnTo>
                    <a:cubicBezTo>
                      <a:pt x="33261" y="216483"/>
                      <a:pt x="0" y="183222"/>
                      <a:pt x="0" y="142192"/>
                    </a:cubicBezTo>
                    <a:lnTo>
                      <a:pt x="0" y="74290"/>
                    </a:lnTo>
                    <a:cubicBezTo>
                      <a:pt x="0" y="33261"/>
                      <a:pt x="33261" y="0"/>
                      <a:pt x="74290" y="0"/>
                    </a:cubicBezTo>
                    <a:close/>
                  </a:path>
                </a:pathLst>
              </a:custGeom>
              <a:solidFill>
                <a:srgbClr val="FFFFFF"/>
              </a:solidFill>
            </p:spPr>
            <p:txBody>
              <a:bodyPr/>
              <a:lstStyle/>
              <a:p>
                <a:endParaRPr lang="en-CA"/>
              </a:p>
            </p:txBody>
          </p:sp>
          <p:sp>
            <p:nvSpPr>
              <p:cNvPr id="8" name="TextBox 8"/>
              <p:cNvSpPr txBox="1"/>
              <p:nvPr/>
            </p:nvSpPr>
            <p:spPr>
              <a:xfrm>
                <a:off x="0" y="-104775"/>
                <a:ext cx="1399783" cy="321258"/>
              </a:xfrm>
              <a:prstGeom prst="rect">
                <a:avLst/>
              </a:prstGeom>
            </p:spPr>
            <p:txBody>
              <a:bodyPr lIns="50800" tIns="50800" rIns="50800" bIns="50800" rtlCol="0" anchor="ctr"/>
              <a:lstStyle/>
              <a:p>
                <a:pPr algn="ctr">
                  <a:lnSpc>
                    <a:spcPts val="3500"/>
                  </a:lnSpc>
                </a:pPr>
                <a:endParaRPr/>
              </a:p>
            </p:txBody>
          </p:sp>
        </p:grpSp>
        <p:sp>
          <p:nvSpPr>
            <p:cNvPr id="9" name="Freeform 9"/>
            <p:cNvSpPr/>
            <p:nvPr/>
          </p:nvSpPr>
          <p:spPr>
            <a:xfrm>
              <a:off x="433279" y="142530"/>
              <a:ext cx="6377718" cy="810882"/>
            </a:xfrm>
            <a:custGeom>
              <a:avLst/>
              <a:gdLst/>
              <a:ahLst/>
              <a:cxnLst/>
              <a:rect l="l" t="t" r="r" b="b"/>
              <a:pathLst>
                <a:path w="6377718" h="810882">
                  <a:moveTo>
                    <a:pt x="0" y="0"/>
                  </a:moveTo>
                  <a:lnTo>
                    <a:pt x="6377718" y="0"/>
                  </a:lnTo>
                  <a:lnTo>
                    <a:pt x="6377718" y="810882"/>
                  </a:lnTo>
                  <a:lnTo>
                    <a:pt x="0" y="810882"/>
                  </a:lnTo>
                  <a:lnTo>
                    <a:pt x="0" y="0"/>
                  </a:lnTo>
                  <a:close/>
                </a:path>
              </a:pathLst>
            </a:custGeom>
            <a:blipFill>
              <a:blip r:embed="rId3">
                <a:extLst>
                  <a:ext uri="{96DAC541-7B7A-43D3-8B79-37D633B846F1}">
                    <asvg:svgBlip xmlns:asvg="http://schemas.microsoft.com/office/drawing/2016/SVG/main" r:embed="rId4"/>
                  </a:ext>
                </a:extLst>
              </a:blip>
              <a:stretch>
                <a:fillRect t="-818" b="-818"/>
              </a:stretch>
            </a:blipFill>
          </p:spPr>
          <p:txBody>
            <a:bodyPr/>
            <a:lstStyle/>
            <a:p>
              <a:endParaRPr lang="en-CA"/>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 group of people with different emotions  Description automatically generated with medium confidence"/>
          <p:cNvSpPr/>
          <p:nvPr/>
        </p:nvSpPr>
        <p:spPr>
          <a:xfrm>
            <a:off x="0" y="3579"/>
            <a:ext cx="18288000" cy="10283421"/>
          </a:xfrm>
          <a:custGeom>
            <a:avLst/>
            <a:gdLst/>
            <a:ahLst/>
            <a:cxnLst/>
            <a:rect l="l" t="t" r="r" b="b"/>
            <a:pathLst>
              <a:path w="18288000" h="10283421">
                <a:moveTo>
                  <a:pt x="0" y="0"/>
                </a:moveTo>
                <a:lnTo>
                  <a:pt x="18288000" y="0"/>
                </a:lnTo>
                <a:lnTo>
                  <a:pt x="18288000" y="10283421"/>
                </a:lnTo>
                <a:lnTo>
                  <a:pt x="0" y="10283421"/>
                </a:lnTo>
                <a:lnTo>
                  <a:pt x="0" y="0"/>
                </a:lnTo>
                <a:close/>
              </a:path>
            </a:pathLst>
          </a:custGeom>
          <a:blipFill>
            <a:blip r:embed="rId3"/>
            <a:stretch>
              <a:fillRect l="-17" r="-17"/>
            </a:stretch>
          </a:blipFill>
        </p:spPr>
        <p:txBody>
          <a:bodyPr/>
          <a:lstStyle/>
          <a:p>
            <a:endParaRPr lang="en-CA"/>
          </a:p>
        </p:txBody>
      </p:sp>
      <p:grpSp>
        <p:nvGrpSpPr>
          <p:cNvPr id="3" name="Group 3"/>
          <p:cNvGrpSpPr/>
          <p:nvPr/>
        </p:nvGrpSpPr>
        <p:grpSpPr>
          <a:xfrm>
            <a:off x="14921844" y="9586583"/>
            <a:ext cx="3226173" cy="498942"/>
            <a:chOff x="0" y="0"/>
            <a:chExt cx="4301564" cy="665256"/>
          </a:xfrm>
        </p:grpSpPr>
        <p:grpSp>
          <p:nvGrpSpPr>
            <p:cNvPr id="4" name="Group 4"/>
            <p:cNvGrpSpPr/>
            <p:nvPr/>
          </p:nvGrpSpPr>
          <p:grpSpPr>
            <a:xfrm>
              <a:off x="0" y="0"/>
              <a:ext cx="4301564" cy="665256"/>
              <a:chOff x="0" y="0"/>
              <a:chExt cx="1399783" cy="216483"/>
            </a:xfrm>
          </p:grpSpPr>
          <p:sp>
            <p:nvSpPr>
              <p:cNvPr id="5" name="Freeform 5"/>
              <p:cNvSpPr/>
              <p:nvPr/>
            </p:nvSpPr>
            <p:spPr>
              <a:xfrm>
                <a:off x="0" y="0"/>
                <a:ext cx="1399783" cy="216483"/>
              </a:xfrm>
              <a:custGeom>
                <a:avLst/>
                <a:gdLst/>
                <a:ahLst/>
                <a:cxnLst/>
                <a:rect l="l" t="t" r="r" b="b"/>
                <a:pathLst>
                  <a:path w="1399783" h="216483">
                    <a:moveTo>
                      <a:pt x="74290" y="0"/>
                    </a:moveTo>
                    <a:lnTo>
                      <a:pt x="1325493" y="0"/>
                    </a:lnTo>
                    <a:cubicBezTo>
                      <a:pt x="1366522" y="0"/>
                      <a:pt x="1399783" y="33261"/>
                      <a:pt x="1399783" y="74290"/>
                    </a:cubicBezTo>
                    <a:lnTo>
                      <a:pt x="1399783" y="142192"/>
                    </a:lnTo>
                    <a:cubicBezTo>
                      <a:pt x="1399783" y="183222"/>
                      <a:pt x="1366522" y="216483"/>
                      <a:pt x="1325493" y="216483"/>
                    </a:cubicBezTo>
                    <a:lnTo>
                      <a:pt x="74290" y="216483"/>
                    </a:lnTo>
                    <a:cubicBezTo>
                      <a:pt x="33261" y="216483"/>
                      <a:pt x="0" y="183222"/>
                      <a:pt x="0" y="142192"/>
                    </a:cubicBezTo>
                    <a:lnTo>
                      <a:pt x="0" y="74290"/>
                    </a:lnTo>
                    <a:cubicBezTo>
                      <a:pt x="0" y="33261"/>
                      <a:pt x="33261" y="0"/>
                      <a:pt x="74290" y="0"/>
                    </a:cubicBezTo>
                    <a:close/>
                  </a:path>
                </a:pathLst>
              </a:custGeom>
              <a:solidFill>
                <a:srgbClr val="FFFFFF"/>
              </a:solidFill>
            </p:spPr>
            <p:txBody>
              <a:bodyPr/>
              <a:lstStyle/>
              <a:p>
                <a:endParaRPr lang="en-CA"/>
              </a:p>
            </p:txBody>
          </p:sp>
          <p:sp>
            <p:nvSpPr>
              <p:cNvPr id="6" name="TextBox 6"/>
              <p:cNvSpPr txBox="1"/>
              <p:nvPr/>
            </p:nvSpPr>
            <p:spPr>
              <a:xfrm>
                <a:off x="0" y="-104775"/>
                <a:ext cx="1399783" cy="321258"/>
              </a:xfrm>
              <a:prstGeom prst="rect">
                <a:avLst/>
              </a:prstGeom>
            </p:spPr>
            <p:txBody>
              <a:bodyPr lIns="50800" tIns="50800" rIns="50800" bIns="50800" rtlCol="0" anchor="ctr"/>
              <a:lstStyle/>
              <a:p>
                <a:pPr algn="ctr">
                  <a:lnSpc>
                    <a:spcPts val="3500"/>
                  </a:lnSpc>
                </a:pPr>
                <a:endParaRPr/>
              </a:p>
            </p:txBody>
          </p:sp>
        </p:grpSp>
        <p:sp>
          <p:nvSpPr>
            <p:cNvPr id="7" name="Freeform 7"/>
            <p:cNvSpPr/>
            <p:nvPr/>
          </p:nvSpPr>
          <p:spPr>
            <a:xfrm>
              <a:off x="263008" y="86518"/>
              <a:ext cx="3871382" cy="492219"/>
            </a:xfrm>
            <a:custGeom>
              <a:avLst/>
              <a:gdLst/>
              <a:ahLst/>
              <a:cxnLst/>
              <a:rect l="l" t="t" r="r" b="b"/>
              <a:pathLst>
                <a:path w="3871382" h="492219">
                  <a:moveTo>
                    <a:pt x="0" y="0"/>
                  </a:moveTo>
                  <a:lnTo>
                    <a:pt x="3871382" y="0"/>
                  </a:lnTo>
                  <a:lnTo>
                    <a:pt x="3871382" y="492219"/>
                  </a:lnTo>
                  <a:lnTo>
                    <a:pt x="0" y="492219"/>
                  </a:lnTo>
                  <a:lnTo>
                    <a:pt x="0" y="0"/>
                  </a:lnTo>
                  <a:close/>
                </a:path>
              </a:pathLst>
            </a:custGeom>
            <a:blipFill>
              <a:blip r:embed="rId4">
                <a:extLst>
                  <a:ext uri="{96DAC541-7B7A-43D3-8B79-37D633B846F1}">
                    <asvg:svgBlip xmlns:asvg="http://schemas.microsoft.com/office/drawing/2016/SVG/main" r:embed="rId5"/>
                  </a:ext>
                </a:extLst>
              </a:blip>
              <a:stretch>
                <a:fillRect t="-818" b="-818"/>
              </a:stretch>
            </a:blipFill>
          </p:spPr>
          <p:txBody>
            <a:bodyPr/>
            <a:lstStyle/>
            <a:p>
              <a:endParaRPr lang="en-CA"/>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 list of words on a green background  Description automatically generated"/>
          <p:cNvSpPr/>
          <p:nvPr/>
        </p:nvSpPr>
        <p:spPr>
          <a:xfrm>
            <a:off x="0" y="2085"/>
            <a:ext cx="18288000" cy="10282830"/>
          </a:xfrm>
          <a:custGeom>
            <a:avLst/>
            <a:gdLst/>
            <a:ahLst/>
            <a:cxnLst/>
            <a:rect l="l" t="t" r="r" b="b"/>
            <a:pathLst>
              <a:path w="18288000" h="10282830">
                <a:moveTo>
                  <a:pt x="0" y="0"/>
                </a:moveTo>
                <a:lnTo>
                  <a:pt x="18288000" y="0"/>
                </a:lnTo>
                <a:lnTo>
                  <a:pt x="18288000" y="10282830"/>
                </a:lnTo>
                <a:lnTo>
                  <a:pt x="0" y="10282830"/>
                </a:lnTo>
                <a:lnTo>
                  <a:pt x="0" y="0"/>
                </a:lnTo>
                <a:close/>
              </a:path>
            </a:pathLst>
          </a:custGeom>
          <a:blipFill>
            <a:blip r:embed="rId3"/>
            <a:stretch>
              <a:fillRect/>
            </a:stretch>
          </a:blipFill>
        </p:spPr>
        <p:txBody>
          <a:bodyPr/>
          <a:lstStyle/>
          <a:p>
            <a:endParaRPr lang="en-CA"/>
          </a:p>
        </p:txBody>
      </p:sp>
      <p:grpSp>
        <p:nvGrpSpPr>
          <p:cNvPr id="3" name="Group 3"/>
          <p:cNvGrpSpPr/>
          <p:nvPr/>
        </p:nvGrpSpPr>
        <p:grpSpPr>
          <a:xfrm>
            <a:off x="323181" y="9044368"/>
            <a:ext cx="5314800" cy="821957"/>
            <a:chOff x="0" y="0"/>
            <a:chExt cx="7086401" cy="1095943"/>
          </a:xfrm>
        </p:grpSpPr>
        <p:grpSp>
          <p:nvGrpSpPr>
            <p:cNvPr id="4" name="Group 4"/>
            <p:cNvGrpSpPr/>
            <p:nvPr/>
          </p:nvGrpSpPr>
          <p:grpSpPr>
            <a:xfrm>
              <a:off x="0" y="0"/>
              <a:ext cx="7086401" cy="1095943"/>
              <a:chOff x="0" y="0"/>
              <a:chExt cx="1399783" cy="216483"/>
            </a:xfrm>
          </p:grpSpPr>
          <p:sp>
            <p:nvSpPr>
              <p:cNvPr id="5" name="Freeform 5"/>
              <p:cNvSpPr/>
              <p:nvPr/>
            </p:nvSpPr>
            <p:spPr>
              <a:xfrm>
                <a:off x="0" y="0"/>
                <a:ext cx="1399783" cy="216483"/>
              </a:xfrm>
              <a:custGeom>
                <a:avLst/>
                <a:gdLst/>
                <a:ahLst/>
                <a:cxnLst/>
                <a:rect l="l" t="t" r="r" b="b"/>
                <a:pathLst>
                  <a:path w="1399783" h="216483">
                    <a:moveTo>
                      <a:pt x="74290" y="0"/>
                    </a:moveTo>
                    <a:lnTo>
                      <a:pt x="1325493" y="0"/>
                    </a:lnTo>
                    <a:cubicBezTo>
                      <a:pt x="1366522" y="0"/>
                      <a:pt x="1399783" y="33261"/>
                      <a:pt x="1399783" y="74290"/>
                    </a:cubicBezTo>
                    <a:lnTo>
                      <a:pt x="1399783" y="142192"/>
                    </a:lnTo>
                    <a:cubicBezTo>
                      <a:pt x="1399783" y="183222"/>
                      <a:pt x="1366522" y="216483"/>
                      <a:pt x="1325493" y="216483"/>
                    </a:cubicBezTo>
                    <a:lnTo>
                      <a:pt x="74290" y="216483"/>
                    </a:lnTo>
                    <a:cubicBezTo>
                      <a:pt x="33261" y="216483"/>
                      <a:pt x="0" y="183222"/>
                      <a:pt x="0" y="142192"/>
                    </a:cubicBezTo>
                    <a:lnTo>
                      <a:pt x="0" y="74290"/>
                    </a:lnTo>
                    <a:cubicBezTo>
                      <a:pt x="0" y="33261"/>
                      <a:pt x="33261" y="0"/>
                      <a:pt x="74290" y="0"/>
                    </a:cubicBezTo>
                    <a:close/>
                  </a:path>
                </a:pathLst>
              </a:custGeom>
              <a:solidFill>
                <a:srgbClr val="FFFFFF"/>
              </a:solidFill>
            </p:spPr>
            <p:txBody>
              <a:bodyPr/>
              <a:lstStyle/>
              <a:p>
                <a:endParaRPr lang="en-CA"/>
              </a:p>
            </p:txBody>
          </p:sp>
          <p:sp>
            <p:nvSpPr>
              <p:cNvPr id="6" name="TextBox 6"/>
              <p:cNvSpPr txBox="1"/>
              <p:nvPr/>
            </p:nvSpPr>
            <p:spPr>
              <a:xfrm>
                <a:off x="0" y="-104775"/>
                <a:ext cx="1399783" cy="321258"/>
              </a:xfrm>
              <a:prstGeom prst="rect">
                <a:avLst/>
              </a:prstGeom>
            </p:spPr>
            <p:txBody>
              <a:bodyPr lIns="50800" tIns="50800" rIns="50800" bIns="50800" rtlCol="0" anchor="ctr"/>
              <a:lstStyle/>
              <a:p>
                <a:pPr algn="ctr">
                  <a:lnSpc>
                    <a:spcPts val="3500"/>
                  </a:lnSpc>
                </a:pPr>
                <a:endParaRPr/>
              </a:p>
            </p:txBody>
          </p:sp>
        </p:grpSp>
        <p:sp>
          <p:nvSpPr>
            <p:cNvPr id="7" name="Freeform 7"/>
            <p:cNvSpPr/>
            <p:nvPr/>
          </p:nvSpPr>
          <p:spPr>
            <a:xfrm>
              <a:off x="433279" y="142530"/>
              <a:ext cx="6377718" cy="810882"/>
            </a:xfrm>
            <a:custGeom>
              <a:avLst/>
              <a:gdLst/>
              <a:ahLst/>
              <a:cxnLst/>
              <a:rect l="l" t="t" r="r" b="b"/>
              <a:pathLst>
                <a:path w="6377718" h="810882">
                  <a:moveTo>
                    <a:pt x="0" y="0"/>
                  </a:moveTo>
                  <a:lnTo>
                    <a:pt x="6377718" y="0"/>
                  </a:lnTo>
                  <a:lnTo>
                    <a:pt x="6377718" y="810882"/>
                  </a:lnTo>
                  <a:lnTo>
                    <a:pt x="0" y="810882"/>
                  </a:lnTo>
                  <a:lnTo>
                    <a:pt x="0" y="0"/>
                  </a:lnTo>
                  <a:close/>
                </a:path>
              </a:pathLst>
            </a:custGeom>
            <a:blipFill>
              <a:blip r:embed="rId4">
                <a:extLst>
                  <a:ext uri="{96DAC541-7B7A-43D3-8B79-37D633B846F1}">
                    <asvg:svgBlip xmlns:asvg="http://schemas.microsoft.com/office/drawing/2016/SVG/main" r:embed="rId5"/>
                  </a:ext>
                </a:extLst>
              </a:blip>
              <a:stretch>
                <a:fillRect t="-818" b="-818"/>
              </a:stretch>
            </a:blipFill>
          </p:spPr>
          <p:txBody>
            <a:bodyPr/>
            <a:lstStyle/>
            <a:p>
              <a:endParaRPr lang="en-CA"/>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4355" y="2003095"/>
            <a:ext cx="3519949" cy="8775192"/>
            <a:chOff x="0" y="0"/>
            <a:chExt cx="4693266" cy="11700256"/>
          </a:xfrm>
        </p:grpSpPr>
        <p:sp>
          <p:nvSpPr>
            <p:cNvPr id="3" name="Freeform 3"/>
            <p:cNvSpPr/>
            <p:nvPr/>
          </p:nvSpPr>
          <p:spPr>
            <a:xfrm>
              <a:off x="0" y="0"/>
              <a:ext cx="4693266" cy="11700256"/>
            </a:xfrm>
            <a:custGeom>
              <a:avLst/>
              <a:gdLst/>
              <a:ahLst/>
              <a:cxnLst/>
              <a:rect l="l" t="t" r="r" b="b"/>
              <a:pathLst>
                <a:path w="4693266" h="11700256">
                  <a:moveTo>
                    <a:pt x="0" y="0"/>
                  </a:moveTo>
                  <a:lnTo>
                    <a:pt x="4693266" y="0"/>
                  </a:lnTo>
                  <a:lnTo>
                    <a:pt x="4693266" y="11700256"/>
                  </a:lnTo>
                  <a:lnTo>
                    <a:pt x="0" y="11700256"/>
                  </a:lnTo>
                  <a:close/>
                </a:path>
              </a:pathLst>
            </a:custGeom>
            <a:solidFill>
              <a:srgbClr val="000000">
                <a:alpha val="0"/>
              </a:srgbClr>
            </a:solidFill>
          </p:spPr>
          <p:txBody>
            <a:bodyPr/>
            <a:lstStyle/>
            <a:p>
              <a:endParaRPr lang="en-CA"/>
            </a:p>
          </p:txBody>
        </p:sp>
        <p:sp>
          <p:nvSpPr>
            <p:cNvPr id="4" name="TextBox 4"/>
            <p:cNvSpPr txBox="1"/>
            <p:nvPr/>
          </p:nvSpPr>
          <p:spPr>
            <a:xfrm>
              <a:off x="0" y="-38100"/>
              <a:ext cx="4693266" cy="11738356"/>
            </a:xfrm>
            <a:prstGeom prst="rect">
              <a:avLst/>
            </a:prstGeom>
          </p:spPr>
          <p:txBody>
            <a:bodyPr lIns="0" tIns="0" rIns="0" bIns="0" rtlCol="0" anchor="t"/>
            <a:lstStyle/>
            <a:p>
              <a:pPr algn="l">
                <a:lnSpc>
                  <a:spcPts val="4536"/>
                </a:lnSpc>
              </a:pPr>
              <a:r>
                <a:rPr lang="en-US" sz="4200">
                  <a:solidFill>
                    <a:srgbClr val="000000"/>
                  </a:solidFill>
                  <a:latin typeface="Arial"/>
                  <a:ea typeface="Arial"/>
                  <a:cs typeface="Arial"/>
                  <a:sym typeface="Arial"/>
                </a:rPr>
                <a:t>Many people deal with stress using coping mechanisms.</a:t>
              </a:r>
            </a:p>
            <a:p>
              <a:pPr algn="l">
                <a:lnSpc>
                  <a:spcPts val="4536"/>
                </a:lnSpc>
              </a:pPr>
              <a:r>
                <a:rPr lang="en-US" sz="4200">
                  <a:solidFill>
                    <a:srgbClr val="000000"/>
                  </a:solidFill>
                  <a:latin typeface="Arial"/>
                  <a:ea typeface="Arial"/>
                  <a:cs typeface="Arial"/>
                  <a:sym typeface="Arial"/>
                </a:rPr>
                <a:t> </a:t>
              </a:r>
            </a:p>
            <a:p>
              <a:pPr algn="l">
                <a:lnSpc>
                  <a:spcPts val="4536"/>
                </a:lnSpc>
              </a:pPr>
              <a:r>
                <a:rPr lang="en-US" sz="4200">
                  <a:solidFill>
                    <a:srgbClr val="000000"/>
                  </a:solidFill>
                  <a:latin typeface="Arial"/>
                  <a:ea typeface="Arial"/>
                  <a:cs typeface="Arial"/>
                  <a:sym typeface="Arial"/>
                </a:rPr>
                <a:t>What are some healthy coping mechanisms you use?  (Think, Pair, Share)</a:t>
              </a:r>
            </a:p>
            <a:p>
              <a:pPr algn="l">
                <a:lnSpc>
                  <a:spcPts val="4536"/>
                </a:lnSpc>
              </a:pPr>
              <a:endParaRPr lang="en-US" sz="4200">
                <a:solidFill>
                  <a:srgbClr val="000000"/>
                </a:solidFill>
                <a:latin typeface="Arial"/>
                <a:ea typeface="Arial"/>
                <a:cs typeface="Arial"/>
                <a:sym typeface="Arial"/>
              </a:endParaRPr>
            </a:p>
            <a:p>
              <a:pPr algn="l">
                <a:lnSpc>
                  <a:spcPts val="4536"/>
                </a:lnSpc>
              </a:pPr>
              <a:endParaRPr lang="en-US" sz="4200">
                <a:solidFill>
                  <a:srgbClr val="000000"/>
                </a:solidFill>
                <a:latin typeface="Arial"/>
                <a:ea typeface="Arial"/>
                <a:cs typeface="Arial"/>
                <a:sym typeface="Arial"/>
              </a:endParaRPr>
            </a:p>
          </p:txBody>
        </p:sp>
      </p:grpSp>
      <p:sp>
        <p:nvSpPr>
          <p:cNvPr id="5" name="Freeform 5"/>
          <p:cNvSpPr/>
          <p:nvPr/>
        </p:nvSpPr>
        <p:spPr>
          <a:xfrm>
            <a:off x="8642416" y="694716"/>
            <a:ext cx="9167493" cy="9592284"/>
          </a:xfrm>
          <a:custGeom>
            <a:avLst/>
            <a:gdLst/>
            <a:ahLst/>
            <a:cxnLst/>
            <a:rect l="l" t="t" r="r" b="b"/>
            <a:pathLst>
              <a:path w="9167493" h="9592284">
                <a:moveTo>
                  <a:pt x="0" y="0"/>
                </a:moveTo>
                <a:lnTo>
                  <a:pt x="9167493" y="0"/>
                </a:lnTo>
                <a:lnTo>
                  <a:pt x="9167493" y="9592284"/>
                </a:lnTo>
                <a:lnTo>
                  <a:pt x="0" y="9592284"/>
                </a:lnTo>
                <a:lnTo>
                  <a:pt x="0" y="0"/>
                </a:lnTo>
                <a:close/>
              </a:path>
            </a:pathLst>
          </a:custGeom>
          <a:blipFill>
            <a:blip r:embed="rId3"/>
            <a:stretch>
              <a:fillRect l="-1074" r="-1074"/>
            </a:stretch>
          </a:blipFill>
        </p:spPr>
        <p:txBody>
          <a:bodyPr/>
          <a:lstStyle/>
          <a:p>
            <a:endParaRPr lang="en-CA"/>
          </a:p>
        </p:txBody>
      </p:sp>
      <p:grpSp>
        <p:nvGrpSpPr>
          <p:cNvPr id="6" name="Group 6"/>
          <p:cNvGrpSpPr/>
          <p:nvPr/>
        </p:nvGrpSpPr>
        <p:grpSpPr>
          <a:xfrm>
            <a:off x="554355" y="158756"/>
            <a:ext cx="15773400" cy="1988344"/>
            <a:chOff x="0" y="0"/>
            <a:chExt cx="21031200" cy="2651126"/>
          </a:xfrm>
        </p:grpSpPr>
        <p:sp>
          <p:nvSpPr>
            <p:cNvPr id="7" name="Freeform 7"/>
            <p:cNvSpPr/>
            <p:nvPr/>
          </p:nvSpPr>
          <p:spPr>
            <a:xfrm>
              <a:off x="0" y="0"/>
              <a:ext cx="21031200" cy="2651126"/>
            </a:xfrm>
            <a:custGeom>
              <a:avLst/>
              <a:gdLst/>
              <a:ahLst/>
              <a:cxnLst/>
              <a:rect l="l" t="t" r="r" b="b"/>
              <a:pathLst>
                <a:path w="21031200" h="2651126">
                  <a:moveTo>
                    <a:pt x="0" y="0"/>
                  </a:moveTo>
                  <a:lnTo>
                    <a:pt x="21031200" y="0"/>
                  </a:lnTo>
                  <a:lnTo>
                    <a:pt x="21031200" y="2651126"/>
                  </a:lnTo>
                  <a:lnTo>
                    <a:pt x="0" y="2651126"/>
                  </a:lnTo>
                  <a:close/>
                </a:path>
              </a:pathLst>
            </a:custGeom>
            <a:solidFill>
              <a:srgbClr val="000000">
                <a:alpha val="0"/>
              </a:srgbClr>
            </a:solidFill>
            <a:ln cap="sq">
              <a:noFill/>
              <a:prstDash val="solid"/>
              <a:miter/>
            </a:ln>
          </p:spPr>
          <p:txBody>
            <a:bodyPr/>
            <a:lstStyle/>
            <a:p>
              <a:endParaRPr lang="en-CA"/>
            </a:p>
          </p:txBody>
        </p:sp>
        <p:sp>
          <p:nvSpPr>
            <p:cNvPr id="8" name="TextBox 8"/>
            <p:cNvSpPr txBox="1"/>
            <p:nvPr/>
          </p:nvSpPr>
          <p:spPr>
            <a:xfrm>
              <a:off x="0" y="-57150"/>
              <a:ext cx="21031200" cy="2708276"/>
            </a:xfrm>
            <a:prstGeom prst="rect">
              <a:avLst/>
            </a:prstGeom>
          </p:spPr>
          <p:txBody>
            <a:bodyPr lIns="0" tIns="0" rIns="0" bIns="0" rtlCol="0" anchor="ctr"/>
            <a:lstStyle/>
            <a:p>
              <a:pPr marL="0" lvl="0" indent="0" algn="ctr">
                <a:lnSpc>
                  <a:spcPts val="7559"/>
                </a:lnSpc>
                <a:spcBef>
                  <a:spcPct val="0"/>
                </a:spcBef>
              </a:pPr>
              <a:r>
                <a:rPr lang="en-US" sz="6999" b="1" u="none" strike="noStrike">
                  <a:solidFill>
                    <a:srgbClr val="761D8F"/>
                  </a:solidFill>
                  <a:latin typeface="Arial Bold"/>
                  <a:ea typeface="Arial Bold"/>
                  <a:cs typeface="Arial Bold"/>
                  <a:sym typeface="Arial Bold"/>
                </a:rPr>
                <a:t>Healthy Coping Strategies for Stress </a:t>
              </a:r>
            </a:p>
          </p:txBody>
        </p:sp>
      </p:grpSp>
      <p:sp>
        <p:nvSpPr>
          <p:cNvPr id="9" name="Freeform 9"/>
          <p:cNvSpPr/>
          <p:nvPr/>
        </p:nvSpPr>
        <p:spPr>
          <a:xfrm>
            <a:off x="6049411" y="9477073"/>
            <a:ext cx="4783289" cy="608161"/>
          </a:xfrm>
          <a:custGeom>
            <a:avLst/>
            <a:gdLst/>
            <a:ahLst/>
            <a:cxnLst/>
            <a:rect l="l" t="t" r="r" b="b"/>
            <a:pathLst>
              <a:path w="4783289" h="608161">
                <a:moveTo>
                  <a:pt x="0" y="0"/>
                </a:moveTo>
                <a:lnTo>
                  <a:pt x="4783288" y="0"/>
                </a:lnTo>
                <a:lnTo>
                  <a:pt x="4783288" y="608161"/>
                </a:lnTo>
                <a:lnTo>
                  <a:pt x="0" y="608161"/>
                </a:lnTo>
                <a:lnTo>
                  <a:pt x="0" y="0"/>
                </a:lnTo>
                <a:close/>
              </a:path>
            </a:pathLst>
          </a:custGeom>
          <a:blipFill>
            <a:blip r:embed="rId4">
              <a:extLst>
                <a:ext uri="{96DAC541-7B7A-43D3-8B79-37D633B846F1}">
                  <asvg:svgBlip xmlns:asvg="http://schemas.microsoft.com/office/drawing/2016/SVG/main" r:embed="rId5"/>
                </a:ext>
              </a:extLst>
            </a:blip>
            <a:stretch>
              <a:fillRect t="-818" b="-818"/>
            </a:stretch>
          </a:blipFill>
        </p:spPr>
        <p:txBody>
          <a:bodyPr/>
          <a:lstStyle/>
          <a:p>
            <a:endParaRPr lang="en-CA"/>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4355" y="2003095"/>
            <a:ext cx="3519949" cy="8775192"/>
            <a:chOff x="0" y="0"/>
            <a:chExt cx="4693266" cy="11700256"/>
          </a:xfrm>
        </p:grpSpPr>
        <p:sp>
          <p:nvSpPr>
            <p:cNvPr id="3" name="Freeform 3"/>
            <p:cNvSpPr/>
            <p:nvPr/>
          </p:nvSpPr>
          <p:spPr>
            <a:xfrm>
              <a:off x="0" y="0"/>
              <a:ext cx="4693266" cy="11700256"/>
            </a:xfrm>
            <a:custGeom>
              <a:avLst/>
              <a:gdLst/>
              <a:ahLst/>
              <a:cxnLst/>
              <a:rect l="l" t="t" r="r" b="b"/>
              <a:pathLst>
                <a:path w="4693266" h="11700256">
                  <a:moveTo>
                    <a:pt x="0" y="0"/>
                  </a:moveTo>
                  <a:lnTo>
                    <a:pt x="4693266" y="0"/>
                  </a:lnTo>
                  <a:lnTo>
                    <a:pt x="4693266" y="11700256"/>
                  </a:lnTo>
                  <a:lnTo>
                    <a:pt x="0" y="11700256"/>
                  </a:lnTo>
                  <a:close/>
                </a:path>
              </a:pathLst>
            </a:custGeom>
            <a:solidFill>
              <a:srgbClr val="000000">
                <a:alpha val="0"/>
              </a:srgbClr>
            </a:solidFill>
          </p:spPr>
          <p:txBody>
            <a:bodyPr/>
            <a:lstStyle/>
            <a:p>
              <a:endParaRPr lang="en-CA"/>
            </a:p>
          </p:txBody>
        </p:sp>
        <p:sp>
          <p:nvSpPr>
            <p:cNvPr id="4" name="TextBox 4"/>
            <p:cNvSpPr txBox="1"/>
            <p:nvPr/>
          </p:nvSpPr>
          <p:spPr>
            <a:xfrm>
              <a:off x="0" y="-38100"/>
              <a:ext cx="4693266" cy="11738356"/>
            </a:xfrm>
            <a:prstGeom prst="rect">
              <a:avLst/>
            </a:prstGeom>
          </p:spPr>
          <p:txBody>
            <a:bodyPr lIns="0" tIns="0" rIns="0" bIns="0" rtlCol="0" anchor="t"/>
            <a:lstStyle/>
            <a:p>
              <a:pPr algn="l">
                <a:lnSpc>
                  <a:spcPts val="4536"/>
                </a:lnSpc>
              </a:pPr>
              <a:r>
                <a:rPr lang="en-US" sz="4200">
                  <a:solidFill>
                    <a:srgbClr val="000000"/>
                  </a:solidFill>
                  <a:latin typeface="Arial"/>
                  <a:ea typeface="Arial"/>
                  <a:cs typeface="Arial"/>
                  <a:sym typeface="Arial"/>
                </a:rPr>
                <a:t>Many people deal with stress using coping mechanisms.</a:t>
              </a:r>
            </a:p>
            <a:p>
              <a:pPr algn="l">
                <a:lnSpc>
                  <a:spcPts val="4536"/>
                </a:lnSpc>
              </a:pPr>
              <a:r>
                <a:rPr lang="en-US" sz="4200">
                  <a:solidFill>
                    <a:srgbClr val="000000"/>
                  </a:solidFill>
                  <a:latin typeface="Arial"/>
                  <a:ea typeface="Arial"/>
                  <a:cs typeface="Arial"/>
                  <a:sym typeface="Arial"/>
                </a:rPr>
                <a:t> </a:t>
              </a:r>
            </a:p>
            <a:p>
              <a:pPr algn="l">
                <a:lnSpc>
                  <a:spcPts val="4536"/>
                </a:lnSpc>
              </a:pPr>
              <a:r>
                <a:rPr lang="en-US" sz="4200">
                  <a:solidFill>
                    <a:srgbClr val="000000"/>
                  </a:solidFill>
                  <a:latin typeface="Arial"/>
                  <a:ea typeface="Arial"/>
                  <a:cs typeface="Arial"/>
                  <a:sym typeface="Arial"/>
                </a:rPr>
                <a:t>What are some healthy coping mechanisms you use?  (Think, Pair, Share)</a:t>
              </a:r>
            </a:p>
            <a:p>
              <a:pPr algn="l">
                <a:lnSpc>
                  <a:spcPts val="4536"/>
                </a:lnSpc>
              </a:pPr>
              <a:endParaRPr lang="en-US" sz="4200">
                <a:solidFill>
                  <a:srgbClr val="000000"/>
                </a:solidFill>
                <a:latin typeface="Arial"/>
                <a:ea typeface="Arial"/>
                <a:cs typeface="Arial"/>
                <a:sym typeface="Arial"/>
              </a:endParaRPr>
            </a:p>
            <a:p>
              <a:pPr algn="l">
                <a:lnSpc>
                  <a:spcPts val="4536"/>
                </a:lnSpc>
              </a:pPr>
              <a:endParaRPr lang="en-US" sz="4200">
                <a:solidFill>
                  <a:srgbClr val="000000"/>
                </a:solidFill>
                <a:latin typeface="Arial"/>
                <a:ea typeface="Arial"/>
                <a:cs typeface="Arial"/>
                <a:sym typeface="Arial"/>
              </a:endParaRPr>
            </a:p>
          </p:txBody>
        </p:sp>
      </p:grpSp>
      <p:sp>
        <p:nvSpPr>
          <p:cNvPr id="5" name="Freeform 5"/>
          <p:cNvSpPr/>
          <p:nvPr/>
        </p:nvSpPr>
        <p:spPr>
          <a:xfrm>
            <a:off x="8642416" y="694716"/>
            <a:ext cx="9167493" cy="9592284"/>
          </a:xfrm>
          <a:custGeom>
            <a:avLst/>
            <a:gdLst/>
            <a:ahLst/>
            <a:cxnLst/>
            <a:rect l="l" t="t" r="r" b="b"/>
            <a:pathLst>
              <a:path w="9167493" h="9592284">
                <a:moveTo>
                  <a:pt x="0" y="0"/>
                </a:moveTo>
                <a:lnTo>
                  <a:pt x="9167493" y="0"/>
                </a:lnTo>
                <a:lnTo>
                  <a:pt x="9167493" y="9592284"/>
                </a:lnTo>
                <a:lnTo>
                  <a:pt x="0" y="9592284"/>
                </a:lnTo>
                <a:lnTo>
                  <a:pt x="0" y="0"/>
                </a:lnTo>
                <a:close/>
              </a:path>
            </a:pathLst>
          </a:custGeom>
          <a:blipFill>
            <a:blip r:embed="rId3"/>
            <a:stretch>
              <a:fillRect l="-1074" r="-1074"/>
            </a:stretch>
          </a:blipFill>
        </p:spPr>
        <p:txBody>
          <a:bodyPr/>
          <a:lstStyle/>
          <a:p>
            <a:endParaRPr lang="en-CA"/>
          </a:p>
        </p:txBody>
      </p:sp>
      <p:sp>
        <p:nvSpPr>
          <p:cNvPr id="6" name="Freeform 6"/>
          <p:cNvSpPr/>
          <p:nvPr/>
        </p:nvSpPr>
        <p:spPr>
          <a:xfrm>
            <a:off x="4647178" y="2147101"/>
            <a:ext cx="12758870" cy="6978981"/>
          </a:xfrm>
          <a:custGeom>
            <a:avLst/>
            <a:gdLst/>
            <a:ahLst/>
            <a:cxnLst/>
            <a:rect l="l" t="t" r="r" b="b"/>
            <a:pathLst>
              <a:path w="12758870" h="6978981">
                <a:moveTo>
                  <a:pt x="0" y="0"/>
                </a:moveTo>
                <a:lnTo>
                  <a:pt x="12758870" y="0"/>
                </a:lnTo>
                <a:lnTo>
                  <a:pt x="12758870" y="6978981"/>
                </a:lnTo>
                <a:lnTo>
                  <a:pt x="0" y="6978981"/>
                </a:lnTo>
                <a:lnTo>
                  <a:pt x="0" y="0"/>
                </a:lnTo>
                <a:close/>
              </a:path>
            </a:pathLst>
          </a:custGeom>
          <a:blipFill>
            <a:blip r:embed="rId4"/>
            <a:stretch>
              <a:fillRect/>
            </a:stretch>
          </a:blipFill>
          <a:ln w="38100" cap="sq">
            <a:solidFill>
              <a:srgbClr val="000000"/>
            </a:solidFill>
            <a:prstDash val="solid"/>
            <a:miter/>
          </a:ln>
        </p:spPr>
        <p:txBody>
          <a:bodyPr/>
          <a:lstStyle/>
          <a:p>
            <a:endParaRPr lang="en-CA"/>
          </a:p>
        </p:txBody>
      </p:sp>
      <p:grpSp>
        <p:nvGrpSpPr>
          <p:cNvPr id="7" name="Group 7"/>
          <p:cNvGrpSpPr/>
          <p:nvPr/>
        </p:nvGrpSpPr>
        <p:grpSpPr>
          <a:xfrm>
            <a:off x="554355" y="158756"/>
            <a:ext cx="15773400" cy="1988344"/>
            <a:chOff x="0" y="0"/>
            <a:chExt cx="21031200" cy="2651126"/>
          </a:xfrm>
        </p:grpSpPr>
        <p:sp>
          <p:nvSpPr>
            <p:cNvPr id="8" name="Freeform 8"/>
            <p:cNvSpPr/>
            <p:nvPr/>
          </p:nvSpPr>
          <p:spPr>
            <a:xfrm>
              <a:off x="0" y="0"/>
              <a:ext cx="21031200" cy="2651126"/>
            </a:xfrm>
            <a:custGeom>
              <a:avLst/>
              <a:gdLst/>
              <a:ahLst/>
              <a:cxnLst/>
              <a:rect l="l" t="t" r="r" b="b"/>
              <a:pathLst>
                <a:path w="21031200" h="2651126">
                  <a:moveTo>
                    <a:pt x="0" y="0"/>
                  </a:moveTo>
                  <a:lnTo>
                    <a:pt x="21031200" y="0"/>
                  </a:lnTo>
                  <a:lnTo>
                    <a:pt x="21031200" y="2651126"/>
                  </a:lnTo>
                  <a:lnTo>
                    <a:pt x="0" y="2651126"/>
                  </a:lnTo>
                  <a:close/>
                </a:path>
              </a:pathLst>
            </a:custGeom>
            <a:solidFill>
              <a:srgbClr val="000000">
                <a:alpha val="0"/>
              </a:srgbClr>
            </a:solidFill>
            <a:ln cap="sq">
              <a:noFill/>
              <a:prstDash val="solid"/>
              <a:miter/>
            </a:ln>
          </p:spPr>
          <p:txBody>
            <a:bodyPr/>
            <a:lstStyle/>
            <a:p>
              <a:endParaRPr lang="en-CA"/>
            </a:p>
          </p:txBody>
        </p:sp>
        <p:sp>
          <p:nvSpPr>
            <p:cNvPr id="9" name="TextBox 9"/>
            <p:cNvSpPr txBox="1"/>
            <p:nvPr/>
          </p:nvSpPr>
          <p:spPr>
            <a:xfrm>
              <a:off x="0" y="-57150"/>
              <a:ext cx="21031200" cy="2708276"/>
            </a:xfrm>
            <a:prstGeom prst="rect">
              <a:avLst/>
            </a:prstGeom>
          </p:spPr>
          <p:txBody>
            <a:bodyPr lIns="0" tIns="0" rIns="0" bIns="0" rtlCol="0" anchor="ctr"/>
            <a:lstStyle/>
            <a:p>
              <a:pPr marL="0" lvl="0" indent="0" algn="ctr">
                <a:lnSpc>
                  <a:spcPts val="7559"/>
                </a:lnSpc>
                <a:spcBef>
                  <a:spcPct val="0"/>
                </a:spcBef>
              </a:pPr>
              <a:r>
                <a:rPr lang="en-US" sz="6999" b="1" u="none" strike="noStrike">
                  <a:solidFill>
                    <a:srgbClr val="761D8F"/>
                  </a:solidFill>
                  <a:latin typeface="Arial Bold"/>
                  <a:ea typeface="Arial Bold"/>
                  <a:cs typeface="Arial Bold"/>
                  <a:sym typeface="Arial Bold"/>
                </a:rPr>
                <a:t>Healthy Coping Strategies for Stress </a:t>
              </a:r>
            </a:p>
          </p:txBody>
        </p:sp>
      </p:grpSp>
      <p:sp>
        <p:nvSpPr>
          <p:cNvPr id="10" name="Freeform 10"/>
          <p:cNvSpPr/>
          <p:nvPr/>
        </p:nvSpPr>
        <p:spPr>
          <a:xfrm>
            <a:off x="6049411" y="9477073"/>
            <a:ext cx="4783289" cy="608161"/>
          </a:xfrm>
          <a:custGeom>
            <a:avLst/>
            <a:gdLst/>
            <a:ahLst/>
            <a:cxnLst/>
            <a:rect l="l" t="t" r="r" b="b"/>
            <a:pathLst>
              <a:path w="4783289" h="608161">
                <a:moveTo>
                  <a:pt x="0" y="0"/>
                </a:moveTo>
                <a:lnTo>
                  <a:pt x="4783288" y="0"/>
                </a:lnTo>
                <a:lnTo>
                  <a:pt x="4783288" y="608161"/>
                </a:lnTo>
                <a:lnTo>
                  <a:pt x="0" y="608161"/>
                </a:lnTo>
                <a:lnTo>
                  <a:pt x="0" y="0"/>
                </a:lnTo>
                <a:close/>
              </a:path>
            </a:pathLst>
          </a:custGeom>
          <a:blipFill>
            <a:blip r:embed="rId5">
              <a:extLst>
                <a:ext uri="{96DAC541-7B7A-43D3-8B79-37D633B846F1}">
                  <asvg:svgBlip xmlns:asvg="http://schemas.microsoft.com/office/drawing/2016/SVG/main" r:embed="rId6"/>
                </a:ext>
              </a:extLst>
            </a:blip>
            <a:stretch>
              <a:fillRect t="-818" b="-818"/>
            </a:stretch>
          </a:blipFill>
        </p:spPr>
        <p:txBody>
          <a:bodyPr/>
          <a:lstStyle/>
          <a:p>
            <a:endParaRPr lang="en-CA"/>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CA"/>
          </a:p>
        </p:txBody>
      </p:sp>
      <p:grpSp>
        <p:nvGrpSpPr>
          <p:cNvPr id="3" name="Group 3"/>
          <p:cNvGrpSpPr/>
          <p:nvPr/>
        </p:nvGrpSpPr>
        <p:grpSpPr>
          <a:xfrm>
            <a:off x="10430076" y="2997954"/>
            <a:ext cx="7492052" cy="4291093"/>
            <a:chOff x="0" y="0"/>
            <a:chExt cx="9989403" cy="5721457"/>
          </a:xfrm>
        </p:grpSpPr>
        <p:sp>
          <p:nvSpPr>
            <p:cNvPr id="4" name="Freeform 4"/>
            <p:cNvSpPr/>
            <p:nvPr/>
          </p:nvSpPr>
          <p:spPr>
            <a:xfrm>
              <a:off x="0" y="0"/>
              <a:ext cx="9989403" cy="5721457"/>
            </a:xfrm>
            <a:custGeom>
              <a:avLst/>
              <a:gdLst/>
              <a:ahLst/>
              <a:cxnLst/>
              <a:rect l="l" t="t" r="r" b="b"/>
              <a:pathLst>
                <a:path w="9989403" h="5721457">
                  <a:moveTo>
                    <a:pt x="0" y="0"/>
                  </a:moveTo>
                  <a:lnTo>
                    <a:pt x="9989403" y="0"/>
                  </a:lnTo>
                  <a:lnTo>
                    <a:pt x="9989403" y="5721457"/>
                  </a:lnTo>
                  <a:lnTo>
                    <a:pt x="0" y="5721457"/>
                  </a:lnTo>
                  <a:close/>
                </a:path>
              </a:pathLst>
            </a:custGeom>
            <a:solidFill>
              <a:srgbClr val="000000">
                <a:alpha val="0"/>
              </a:srgbClr>
            </a:solidFill>
          </p:spPr>
          <p:txBody>
            <a:bodyPr/>
            <a:lstStyle/>
            <a:p>
              <a:endParaRPr lang="en-CA"/>
            </a:p>
          </p:txBody>
        </p:sp>
        <p:sp>
          <p:nvSpPr>
            <p:cNvPr id="5" name="TextBox 5"/>
            <p:cNvSpPr txBox="1"/>
            <p:nvPr/>
          </p:nvSpPr>
          <p:spPr>
            <a:xfrm>
              <a:off x="0" y="-171450"/>
              <a:ext cx="9989403" cy="5892907"/>
            </a:xfrm>
            <a:prstGeom prst="rect">
              <a:avLst/>
            </a:prstGeom>
          </p:spPr>
          <p:txBody>
            <a:bodyPr lIns="0" tIns="0" rIns="0" bIns="0" rtlCol="0" anchor="t"/>
            <a:lstStyle/>
            <a:p>
              <a:pPr algn="ctr">
                <a:lnSpc>
                  <a:spcPts val="10560"/>
                </a:lnSpc>
              </a:pPr>
              <a:r>
                <a:rPr lang="en-US" sz="8800" b="1">
                  <a:solidFill>
                    <a:srgbClr val="761D8F"/>
                  </a:solidFill>
                  <a:latin typeface="Arial Bold"/>
                  <a:ea typeface="Arial Bold"/>
                  <a:cs typeface="Arial Bold"/>
                  <a:sym typeface="Arial Bold"/>
                </a:rPr>
                <a:t>Deep Breathing &amp;</a:t>
              </a:r>
            </a:p>
            <a:p>
              <a:pPr algn="ctr">
                <a:lnSpc>
                  <a:spcPts val="10560"/>
                </a:lnSpc>
              </a:pPr>
              <a:r>
                <a:rPr lang="en-US" sz="8800" b="1">
                  <a:solidFill>
                    <a:srgbClr val="761D8F"/>
                  </a:solidFill>
                  <a:latin typeface="Arial Bold"/>
                  <a:ea typeface="Arial Bold"/>
                  <a:cs typeface="Arial Bold"/>
                  <a:sym typeface="Arial Bold"/>
                </a:rPr>
                <a:t>Mindfulness</a:t>
              </a:r>
            </a:p>
          </p:txBody>
        </p:sp>
      </p:grpSp>
      <p:sp>
        <p:nvSpPr>
          <p:cNvPr id="6" name="Freeform 6"/>
          <p:cNvSpPr/>
          <p:nvPr/>
        </p:nvSpPr>
        <p:spPr>
          <a:xfrm>
            <a:off x="6752356" y="9389024"/>
            <a:ext cx="4783288" cy="608161"/>
          </a:xfrm>
          <a:custGeom>
            <a:avLst/>
            <a:gdLst/>
            <a:ahLst/>
            <a:cxnLst/>
            <a:rect l="l" t="t" r="r" b="b"/>
            <a:pathLst>
              <a:path w="4783288" h="608161">
                <a:moveTo>
                  <a:pt x="0" y="0"/>
                </a:moveTo>
                <a:lnTo>
                  <a:pt x="4783288" y="0"/>
                </a:lnTo>
                <a:lnTo>
                  <a:pt x="4783288" y="608161"/>
                </a:lnTo>
                <a:lnTo>
                  <a:pt x="0" y="608161"/>
                </a:lnTo>
                <a:lnTo>
                  <a:pt x="0" y="0"/>
                </a:lnTo>
                <a:close/>
              </a:path>
            </a:pathLst>
          </a:custGeom>
          <a:blipFill>
            <a:blip r:embed="rId4">
              <a:extLst>
                <a:ext uri="{96DAC541-7B7A-43D3-8B79-37D633B846F1}">
                  <asvg:svgBlip xmlns:asvg="http://schemas.microsoft.com/office/drawing/2016/SVG/main" r:embed="rId5"/>
                </a:ext>
              </a:extLst>
            </a:blip>
            <a:stretch>
              <a:fillRect t="-818" b="-818"/>
            </a:stretch>
          </a:blipFill>
        </p:spPr>
        <p:txBody>
          <a:bodyPr/>
          <a:lstStyle/>
          <a:p>
            <a:endParaRPr lang="en-CA"/>
          </a:p>
        </p:txBody>
      </p:sp>
      <p:sp>
        <p:nvSpPr>
          <p:cNvPr id="7" name="Freeform 7"/>
          <p:cNvSpPr/>
          <p:nvPr/>
        </p:nvSpPr>
        <p:spPr>
          <a:xfrm>
            <a:off x="285731" y="1028700"/>
            <a:ext cx="10144345" cy="8229600"/>
          </a:xfrm>
          <a:custGeom>
            <a:avLst/>
            <a:gdLst/>
            <a:ahLst/>
            <a:cxnLst/>
            <a:rect l="l" t="t" r="r" b="b"/>
            <a:pathLst>
              <a:path w="10144345" h="8229600">
                <a:moveTo>
                  <a:pt x="0" y="0"/>
                </a:moveTo>
                <a:lnTo>
                  <a:pt x="10144345" y="0"/>
                </a:lnTo>
                <a:lnTo>
                  <a:pt x="10144345" y="8229600"/>
                </a:lnTo>
                <a:lnTo>
                  <a:pt x="0" y="8229600"/>
                </a:lnTo>
                <a:lnTo>
                  <a:pt x="0" y="0"/>
                </a:lnTo>
                <a:close/>
              </a:path>
            </a:pathLst>
          </a:custGeom>
          <a:blipFill>
            <a:blip r:embed="rId6"/>
            <a:stretch>
              <a:fillRect/>
            </a:stretch>
          </a:blipFill>
        </p:spPr>
        <p:txBody>
          <a:bodyPr/>
          <a:lstStyle/>
          <a:p>
            <a:endParaRPr lang="en-CA"/>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0">
              <a:srgbClr val="0CC0DF">
                <a:alpha val="100000"/>
              </a:srgbClr>
            </a:gs>
            <a:gs pos="100000">
              <a:srgbClr val="FFDE59">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9492391" y="2278574"/>
            <a:ext cx="8518988" cy="5729852"/>
            <a:chOff x="0" y="0"/>
            <a:chExt cx="11358650" cy="7639802"/>
          </a:xfrm>
        </p:grpSpPr>
        <p:sp>
          <p:nvSpPr>
            <p:cNvPr id="3" name="Freeform 3"/>
            <p:cNvSpPr/>
            <p:nvPr/>
          </p:nvSpPr>
          <p:spPr>
            <a:xfrm>
              <a:off x="0" y="0"/>
              <a:ext cx="11358651" cy="7639802"/>
            </a:xfrm>
            <a:custGeom>
              <a:avLst/>
              <a:gdLst/>
              <a:ahLst/>
              <a:cxnLst/>
              <a:rect l="l" t="t" r="r" b="b"/>
              <a:pathLst>
                <a:path w="11358651" h="7639802">
                  <a:moveTo>
                    <a:pt x="0" y="0"/>
                  </a:moveTo>
                  <a:lnTo>
                    <a:pt x="11358651" y="0"/>
                  </a:lnTo>
                  <a:lnTo>
                    <a:pt x="11358651" y="7639802"/>
                  </a:lnTo>
                  <a:lnTo>
                    <a:pt x="0" y="7639802"/>
                  </a:lnTo>
                  <a:close/>
                </a:path>
              </a:pathLst>
            </a:custGeom>
            <a:solidFill>
              <a:srgbClr val="000000">
                <a:alpha val="0"/>
              </a:srgbClr>
            </a:solidFill>
          </p:spPr>
          <p:txBody>
            <a:bodyPr/>
            <a:lstStyle/>
            <a:p>
              <a:endParaRPr lang="en-CA"/>
            </a:p>
          </p:txBody>
        </p:sp>
        <p:sp>
          <p:nvSpPr>
            <p:cNvPr id="4" name="TextBox 4"/>
            <p:cNvSpPr txBox="1"/>
            <p:nvPr/>
          </p:nvSpPr>
          <p:spPr>
            <a:xfrm>
              <a:off x="0" y="-228600"/>
              <a:ext cx="11358650" cy="7868402"/>
            </a:xfrm>
            <a:prstGeom prst="rect">
              <a:avLst/>
            </a:prstGeom>
          </p:spPr>
          <p:txBody>
            <a:bodyPr lIns="0" tIns="0" rIns="0" bIns="0" rtlCol="0" anchor="t"/>
            <a:lstStyle/>
            <a:p>
              <a:pPr algn="ctr">
                <a:lnSpc>
                  <a:spcPts val="14039"/>
                </a:lnSpc>
              </a:pPr>
              <a:r>
                <a:rPr lang="en-US" sz="11699" b="1">
                  <a:solidFill>
                    <a:srgbClr val="761D8F"/>
                  </a:solidFill>
                  <a:latin typeface="Arial Bold"/>
                  <a:ea typeface="Arial Bold"/>
                  <a:cs typeface="Arial Bold"/>
                  <a:sym typeface="Arial Bold"/>
                </a:rPr>
                <a:t>Stress-Busting Mural</a:t>
              </a:r>
            </a:p>
          </p:txBody>
        </p:sp>
      </p:grpSp>
      <p:grpSp>
        <p:nvGrpSpPr>
          <p:cNvPr id="5" name="Group 5"/>
          <p:cNvGrpSpPr/>
          <p:nvPr/>
        </p:nvGrpSpPr>
        <p:grpSpPr>
          <a:xfrm>
            <a:off x="6486600" y="9258300"/>
            <a:ext cx="5314800" cy="821957"/>
            <a:chOff x="0" y="0"/>
            <a:chExt cx="7086401" cy="1095943"/>
          </a:xfrm>
        </p:grpSpPr>
        <p:grpSp>
          <p:nvGrpSpPr>
            <p:cNvPr id="6" name="Group 6"/>
            <p:cNvGrpSpPr/>
            <p:nvPr/>
          </p:nvGrpSpPr>
          <p:grpSpPr>
            <a:xfrm>
              <a:off x="0" y="0"/>
              <a:ext cx="7086401" cy="1095943"/>
              <a:chOff x="0" y="0"/>
              <a:chExt cx="1399783" cy="216483"/>
            </a:xfrm>
          </p:grpSpPr>
          <p:sp>
            <p:nvSpPr>
              <p:cNvPr id="7" name="Freeform 7"/>
              <p:cNvSpPr/>
              <p:nvPr/>
            </p:nvSpPr>
            <p:spPr>
              <a:xfrm>
                <a:off x="0" y="0"/>
                <a:ext cx="1399783" cy="216483"/>
              </a:xfrm>
              <a:custGeom>
                <a:avLst/>
                <a:gdLst/>
                <a:ahLst/>
                <a:cxnLst/>
                <a:rect l="l" t="t" r="r" b="b"/>
                <a:pathLst>
                  <a:path w="1399783" h="216483">
                    <a:moveTo>
                      <a:pt x="74290" y="0"/>
                    </a:moveTo>
                    <a:lnTo>
                      <a:pt x="1325493" y="0"/>
                    </a:lnTo>
                    <a:cubicBezTo>
                      <a:pt x="1366522" y="0"/>
                      <a:pt x="1399783" y="33261"/>
                      <a:pt x="1399783" y="74290"/>
                    </a:cubicBezTo>
                    <a:lnTo>
                      <a:pt x="1399783" y="142192"/>
                    </a:lnTo>
                    <a:cubicBezTo>
                      <a:pt x="1399783" y="183222"/>
                      <a:pt x="1366522" y="216483"/>
                      <a:pt x="1325493" y="216483"/>
                    </a:cubicBezTo>
                    <a:lnTo>
                      <a:pt x="74290" y="216483"/>
                    </a:lnTo>
                    <a:cubicBezTo>
                      <a:pt x="33261" y="216483"/>
                      <a:pt x="0" y="183222"/>
                      <a:pt x="0" y="142192"/>
                    </a:cubicBezTo>
                    <a:lnTo>
                      <a:pt x="0" y="74290"/>
                    </a:lnTo>
                    <a:cubicBezTo>
                      <a:pt x="0" y="33261"/>
                      <a:pt x="33261" y="0"/>
                      <a:pt x="74290" y="0"/>
                    </a:cubicBezTo>
                    <a:close/>
                  </a:path>
                </a:pathLst>
              </a:custGeom>
              <a:solidFill>
                <a:srgbClr val="FFFFFF"/>
              </a:solidFill>
            </p:spPr>
            <p:txBody>
              <a:bodyPr/>
              <a:lstStyle/>
              <a:p>
                <a:endParaRPr lang="en-CA"/>
              </a:p>
            </p:txBody>
          </p:sp>
          <p:sp>
            <p:nvSpPr>
              <p:cNvPr id="8" name="TextBox 8"/>
              <p:cNvSpPr txBox="1"/>
              <p:nvPr/>
            </p:nvSpPr>
            <p:spPr>
              <a:xfrm>
                <a:off x="0" y="-104775"/>
                <a:ext cx="1399783" cy="321258"/>
              </a:xfrm>
              <a:prstGeom prst="rect">
                <a:avLst/>
              </a:prstGeom>
            </p:spPr>
            <p:txBody>
              <a:bodyPr lIns="50800" tIns="50800" rIns="50800" bIns="50800" rtlCol="0" anchor="ctr"/>
              <a:lstStyle/>
              <a:p>
                <a:pPr algn="ctr">
                  <a:lnSpc>
                    <a:spcPts val="3500"/>
                  </a:lnSpc>
                </a:pPr>
                <a:endParaRPr/>
              </a:p>
            </p:txBody>
          </p:sp>
        </p:grpSp>
        <p:sp>
          <p:nvSpPr>
            <p:cNvPr id="9" name="Freeform 9"/>
            <p:cNvSpPr/>
            <p:nvPr/>
          </p:nvSpPr>
          <p:spPr>
            <a:xfrm>
              <a:off x="433279" y="142530"/>
              <a:ext cx="6377718" cy="810882"/>
            </a:xfrm>
            <a:custGeom>
              <a:avLst/>
              <a:gdLst/>
              <a:ahLst/>
              <a:cxnLst/>
              <a:rect l="l" t="t" r="r" b="b"/>
              <a:pathLst>
                <a:path w="6377718" h="810882">
                  <a:moveTo>
                    <a:pt x="0" y="0"/>
                  </a:moveTo>
                  <a:lnTo>
                    <a:pt x="6377718" y="0"/>
                  </a:lnTo>
                  <a:lnTo>
                    <a:pt x="6377718" y="810882"/>
                  </a:lnTo>
                  <a:lnTo>
                    <a:pt x="0" y="810882"/>
                  </a:lnTo>
                  <a:lnTo>
                    <a:pt x="0" y="0"/>
                  </a:lnTo>
                  <a:close/>
                </a:path>
              </a:pathLst>
            </a:custGeom>
            <a:blipFill>
              <a:blip r:embed="rId3">
                <a:extLst>
                  <a:ext uri="{96DAC541-7B7A-43D3-8B79-37D633B846F1}">
                    <asvg:svgBlip xmlns:asvg="http://schemas.microsoft.com/office/drawing/2016/SVG/main" r:embed="rId4"/>
                  </a:ext>
                </a:extLst>
              </a:blip>
              <a:stretch>
                <a:fillRect t="-818" b="-818"/>
              </a:stretch>
            </a:blipFill>
          </p:spPr>
          <p:txBody>
            <a:bodyPr/>
            <a:lstStyle/>
            <a:p>
              <a:endParaRPr lang="en-CA"/>
            </a:p>
          </p:txBody>
        </p:sp>
      </p:grpSp>
      <p:sp>
        <p:nvSpPr>
          <p:cNvPr id="10" name="Freeform 10"/>
          <p:cNvSpPr/>
          <p:nvPr/>
        </p:nvSpPr>
        <p:spPr>
          <a:xfrm rot="9935128">
            <a:off x="1384733" y="5554479"/>
            <a:ext cx="3426506" cy="4114800"/>
          </a:xfrm>
          <a:custGeom>
            <a:avLst/>
            <a:gdLst/>
            <a:ahLst/>
            <a:cxnLst/>
            <a:rect l="l" t="t" r="r" b="b"/>
            <a:pathLst>
              <a:path w="3426506" h="4114800">
                <a:moveTo>
                  <a:pt x="0" y="0"/>
                </a:moveTo>
                <a:lnTo>
                  <a:pt x="3426506" y="0"/>
                </a:lnTo>
                <a:lnTo>
                  <a:pt x="342650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11" name="Freeform 11"/>
          <p:cNvSpPr/>
          <p:nvPr/>
        </p:nvSpPr>
        <p:spPr>
          <a:xfrm>
            <a:off x="3695955" y="1028700"/>
            <a:ext cx="4803848" cy="5451175"/>
          </a:xfrm>
          <a:custGeom>
            <a:avLst/>
            <a:gdLst/>
            <a:ahLst/>
            <a:cxnLst/>
            <a:rect l="l" t="t" r="r" b="b"/>
            <a:pathLst>
              <a:path w="4803848" h="5451175">
                <a:moveTo>
                  <a:pt x="0" y="0"/>
                </a:moveTo>
                <a:lnTo>
                  <a:pt x="4803848" y="0"/>
                </a:lnTo>
                <a:lnTo>
                  <a:pt x="4803848" y="5451175"/>
                </a:lnTo>
                <a:lnTo>
                  <a:pt x="0" y="5451175"/>
                </a:lnTo>
                <a:lnTo>
                  <a:pt x="0" y="0"/>
                </a:lnTo>
                <a:close/>
              </a:path>
            </a:pathLst>
          </a:custGeom>
          <a:blipFill>
            <a:blip r:embed="rId7"/>
            <a:stretch>
              <a:fillRect/>
            </a:stretch>
          </a:blipFill>
        </p:spPr>
        <p:txBody>
          <a:bodyPr/>
          <a:lstStyle/>
          <a:p>
            <a:endParaRPr lang="en-CA"/>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CA"/>
          </a:p>
        </p:txBody>
      </p:sp>
      <p:sp>
        <p:nvSpPr>
          <p:cNvPr id="3" name="Freeform 3"/>
          <p:cNvSpPr/>
          <p:nvPr/>
        </p:nvSpPr>
        <p:spPr>
          <a:xfrm rot="758631">
            <a:off x="10467088" y="4660815"/>
            <a:ext cx="594765" cy="1797367"/>
          </a:xfrm>
          <a:custGeom>
            <a:avLst/>
            <a:gdLst/>
            <a:ahLst/>
            <a:cxnLst/>
            <a:rect l="l" t="t" r="r" b="b"/>
            <a:pathLst>
              <a:path w="594765" h="1797367">
                <a:moveTo>
                  <a:pt x="0" y="0"/>
                </a:moveTo>
                <a:lnTo>
                  <a:pt x="594766" y="0"/>
                </a:lnTo>
                <a:lnTo>
                  <a:pt x="594766" y="1797367"/>
                </a:lnTo>
                <a:lnTo>
                  <a:pt x="0" y="17973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4" name="Freeform 4"/>
          <p:cNvSpPr/>
          <p:nvPr/>
        </p:nvSpPr>
        <p:spPr>
          <a:xfrm rot="8673157">
            <a:off x="8812923" y="1463785"/>
            <a:ext cx="1368921" cy="2560907"/>
          </a:xfrm>
          <a:custGeom>
            <a:avLst/>
            <a:gdLst/>
            <a:ahLst/>
            <a:cxnLst/>
            <a:rect l="l" t="t" r="r" b="b"/>
            <a:pathLst>
              <a:path w="1368921" h="2560907">
                <a:moveTo>
                  <a:pt x="0" y="0"/>
                </a:moveTo>
                <a:lnTo>
                  <a:pt x="1368921" y="0"/>
                </a:lnTo>
                <a:lnTo>
                  <a:pt x="1368921" y="2560906"/>
                </a:lnTo>
                <a:lnTo>
                  <a:pt x="0" y="25609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5" name="Freeform 5"/>
          <p:cNvSpPr/>
          <p:nvPr/>
        </p:nvSpPr>
        <p:spPr>
          <a:xfrm rot="-7787083">
            <a:off x="-205118" y="1857017"/>
            <a:ext cx="3762215" cy="2373615"/>
          </a:xfrm>
          <a:custGeom>
            <a:avLst/>
            <a:gdLst/>
            <a:ahLst/>
            <a:cxnLst/>
            <a:rect l="l" t="t" r="r" b="b"/>
            <a:pathLst>
              <a:path w="3762215" h="2373615">
                <a:moveTo>
                  <a:pt x="0" y="0"/>
                </a:moveTo>
                <a:lnTo>
                  <a:pt x="3762215" y="0"/>
                </a:lnTo>
                <a:lnTo>
                  <a:pt x="3762215" y="2373615"/>
                </a:lnTo>
                <a:lnTo>
                  <a:pt x="0" y="23736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6" name="Freeform 6"/>
          <p:cNvSpPr/>
          <p:nvPr/>
        </p:nvSpPr>
        <p:spPr>
          <a:xfrm rot="-1727478">
            <a:off x="14612378" y="1731790"/>
            <a:ext cx="2080709" cy="2543089"/>
          </a:xfrm>
          <a:custGeom>
            <a:avLst/>
            <a:gdLst/>
            <a:ahLst/>
            <a:cxnLst/>
            <a:rect l="l" t="t" r="r" b="b"/>
            <a:pathLst>
              <a:path w="2080709" h="2543089">
                <a:moveTo>
                  <a:pt x="0" y="0"/>
                </a:moveTo>
                <a:lnTo>
                  <a:pt x="2080709" y="0"/>
                </a:lnTo>
                <a:lnTo>
                  <a:pt x="2080709" y="2543089"/>
                </a:lnTo>
                <a:lnTo>
                  <a:pt x="0" y="254308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7" name="Freeform 7"/>
          <p:cNvSpPr/>
          <p:nvPr/>
        </p:nvSpPr>
        <p:spPr>
          <a:xfrm rot="-9477311">
            <a:off x="6947261" y="2384158"/>
            <a:ext cx="1594361" cy="1775098"/>
          </a:xfrm>
          <a:custGeom>
            <a:avLst/>
            <a:gdLst/>
            <a:ahLst/>
            <a:cxnLst/>
            <a:rect l="l" t="t" r="r" b="b"/>
            <a:pathLst>
              <a:path w="1594361" h="1775098">
                <a:moveTo>
                  <a:pt x="0" y="0"/>
                </a:moveTo>
                <a:lnTo>
                  <a:pt x="1594360" y="0"/>
                </a:lnTo>
                <a:lnTo>
                  <a:pt x="1594360" y="1775098"/>
                </a:lnTo>
                <a:lnTo>
                  <a:pt x="0" y="177509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8" name="Freeform 8"/>
          <p:cNvSpPr/>
          <p:nvPr/>
        </p:nvSpPr>
        <p:spPr>
          <a:xfrm rot="5400000">
            <a:off x="5187720" y="5196025"/>
            <a:ext cx="2642753" cy="1873952"/>
          </a:xfrm>
          <a:custGeom>
            <a:avLst/>
            <a:gdLst/>
            <a:ahLst/>
            <a:cxnLst/>
            <a:rect l="l" t="t" r="r" b="b"/>
            <a:pathLst>
              <a:path w="2642753" h="1873952">
                <a:moveTo>
                  <a:pt x="0" y="0"/>
                </a:moveTo>
                <a:lnTo>
                  <a:pt x="2642754" y="0"/>
                </a:lnTo>
                <a:lnTo>
                  <a:pt x="2642754" y="1873952"/>
                </a:lnTo>
                <a:lnTo>
                  <a:pt x="0" y="187395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CA"/>
          </a:p>
        </p:txBody>
      </p:sp>
      <p:sp>
        <p:nvSpPr>
          <p:cNvPr id="9" name="TextBox 9"/>
          <p:cNvSpPr txBox="1"/>
          <p:nvPr/>
        </p:nvSpPr>
        <p:spPr>
          <a:xfrm>
            <a:off x="11749851" y="7508764"/>
            <a:ext cx="4943236" cy="1460500"/>
          </a:xfrm>
          <a:prstGeom prst="rect">
            <a:avLst/>
          </a:prstGeom>
        </p:spPr>
        <p:txBody>
          <a:bodyPr lIns="0" tIns="0" rIns="0" bIns="0" rtlCol="0" anchor="t">
            <a:spAutoFit/>
          </a:bodyPr>
          <a:lstStyle/>
          <a:p>
            <a:pPr algn="ctr">
              <a:lnSpc>
                <a:spcPts val="5599"/>
              </a:lnSpc>
            </a:pPr>
            <a:r>
              <a:rPr lang="en-US" sz="3999" b="1">
                <a:solidFill>
                  <a:srgbClr val="000000"/>
                </a:solidFill>
                <a:latin typeface="Arial Bold"/>
                <a:ea typeface="Arial Bold"/>
                <a:cs typeface="Arial Bold"/>
                <a:sym typeface="Arial Bold"/>
              </a:rPr>
              <a:t>Respect each other’s privacy</a:t>
            </a:r>
          </a:p>
        </p:txBody>
      </p:sp>
      <p:sp>
        <p:nvSpPr>
          <p:cNvPr id="10" name="Freeform 10"/>
          <p:cNvSpPr/>
          <p:nvPr/>
        </p:nvSpPr>
        <p:spPr>
          <a:xfrm rot="2078622">
            <a:off x="2166724" y="4202725"/>
            <a:ext cx="748351" cy="2261500"/>
          </a:xfrm>
          <a:custGeom>
            <a:avLst/>
            <a:gdLst/>
            <a:ahLst/>
            <a:cxnLst/>
            <a:rect l="l" t="t" r="r" b="b"/>
            <a:pathLst>
              <a:path w="748351" h="2261500">
                <a:moveTo>
                  <a:pt x="0" y="0"/>
                </a:moveTo>
                <a:lnTo>
                  <a:pt x="748351" y="0"/>
                </a:lnTo>
                <a:lnTo>
                  <a:pt x="748351" y="2261501"/>
                </a:lnTo>
                <a:lnTo>
                  <a:pt x="0" y="226150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CA"/>
          </a:p>
        </p:txBody>
      </p:sp>
      <p:sp>
        <p:nvSpPr>
          <p:cNvPr id="11" name="Freeform 11"/>
          <p:cNvSpPr/>
          <p:nvPr/>
        </p:nvSpPr>
        <p:spPr>
          <a:xfrm rot="3862912">
            <a:off x="14614831" y="5102025"/>
            <a:ext cx="3895768" cy="2457875"/>
          </a:xfrm>
          <a:custGeom>
            <a:avLst/>
            <a:gdLst/>
            <a:ahLst/>
            <a:cxnLst/>
            <a:rect l="l" t="t" r="r" b="b"/>
            <a:pathLst>
              <a:path w="3895768" h="2457875">
                <a:moveTo>
                  <a:pt x="0" y="0"/>
                </a:moveTo>
                <a:lnTo>
                  <a:pt x="3895767" y="0"/>
                </a:lnTo>
                <a:lnTo>
                  <a:pt x="3895767" y="2457876"/>
                </a:lnTo>
                <a:lnTo>
                  <a:pt x="0" y="24578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12" name="Freeform 12"/>
          <p:cNvSpPr/>
          <p:nvPr/>
        </p:nvSpPr>
        <p:spPr>
          <a:xfrm rot="-8100000">
            <a:off x="12139994" y="2276316"/>
            <a:ext cx="659786" cy="1993859"/>
          </a:xfrm>
          <a:custGeom>
            <a:avLst/>
            <a:gdLst/>
            <a:ahLst/>
            <a:cxnLst/>
            <a:rect l="l" t="t" r="r" b="b"/>
            <a:pathLst>
              <a:path w="659786" h="1993859">
                <a:moveTo>
                  <a:pt x="0" y="0"/>
                </a:moveTo>
                <a:lnTo>
                  <a:pt x="659786" y="0"/>
                </a:lnTo>
                <a:lnTo>
                  <a:pt x="659786" y="1993859"/>
                </a:lnTo>
                <a:lnTo>
                  <a:pt x="0" y="199385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CA"/>
          </a:p>
        </p:txBody>
      </p:sp>
      <p:grpSp>
        <p:nvGrpSpPr>
          <p:cNvPr id="13" name="Group 13"/>
          <p:cNvGrpSpPr/>
          <p:nvPr/>
        </p:nvGrpSpPr>
        <p:grpSpPr>
          <a:xfrm>
            <a:off x="2476151" y="3752850"/>
            <a:ext cx="13244245" cy="1580625"/>
            <a:chOff x="0" y="0"/>
            <a:chExt cx="3488196" cy="416296"/>
          </a:xfrm>
        </p:grpSpPr>
        <p:sp>
          <p:nvSpPr>
            <p:cNvPr id="14" name="Freeform 14"/>
            <p:cNvSpPr/>
            <p:nvPr/>
          </p:nvSpPr>
          <p:spPr>
            <a:xfrm>
              <a:off x="0" y="0"/>
              <a:ext cx="3488196" cy="416296"/>
            </a:xfrm>
            <a:custGeom>
              <a:avLst/>
              <a:gdLst/>
              <a:ahLst/>
              <a:cxnLst/>
              <a:rect l="l" t="t" r="r" b="b"/>
              <a:pathLst>
                <a:path w="3488196" h="416296">
                  <a:moveTo>
                    <a:pt x="29812" y="0"/>
                  </a:moveTo>
                  <a:lnTo>
                    <a:pt x="3458384" y="0"/>
                  </a:lnTo>
                  <a:cubicBezTo>
                    <a:pt x="3474849" y="0"/>
                    <a:pt x="3488196" y="13347"/>
                    <a:pt x="3488196" y="29812"/>
                  </a:cubicBezTo>
                  <a:lnTo>
                    <a:pt x="3488196" y="386484"/>
                  </a:lnTo>
                  <a:cubicBezTo>
                    <a:pt x="3488196" y="394391"/>
                    <a:pt x="3485055" y="401974"/>
                    <a:pt x="3479464" y="407565"/>
                  </a:cubicBezTo>
                  <a:cubicBezTo>
                    <a:pt x="3473873" y="413155"/>
                    <a:pt x="3466291" y="416296"/>
                    <a:pt x="3458384" y="416296"/>
                  </a:cubicBezTo>
                  <a:lnTo>
                    <a:pt x="29812" y="416296"/>
                  </a:lnTo>
                  <a:cubicBezTo>
                    <a:pt x="21905" y="416296"/>
                    <a:pt x="14323" y="413155"/>
                    <a:pt x="8732" y="407565"/>
                  </a:cubicBezTo>
                  <a:cubicBezTo>
                    <a:pt x="3141" y="401974"/>
                    <a:pt x="0" y="394391"/>
                    <a:pt x="0" y="386484"/>
                  </a:cubicBezTo>
                  <a:lnTo>
                    <a:pt x="0" y="29812"/>
                  </a:lnTo>
                  <a:cubicBezTo>
                    <a:pt x="0" y="21905"/>
                    <a:pt x="3141" y="14323"/>
                    <a:pt x="8732" y="8732"/>
                  </a:cubicBezTo>
                  <a:cubicBezTo>
                    <a:pt x="14323" y="3141"/>
                    <a:pt x="21905" y="0"/>
                    <a:pt x="29812" y="0"/>
                  </a:cubicBezTo>
                  <a:close/>
                </a:path>
              </a:pathLst>
            </a:custGeom>
            <a:solidFill>
              <a:srgbClr val="2CBFBF"/>
            </a:solidFill>
          </p:spPr>
          <p:txBody>
            <a:bodyPr/>
            <a:lstStyle/>
            <a:p>
              <a:endParaRPr lang="en-CA"/>
            </a:p>
          </p:txBody>
        </p:sp>
        <p:sp>
          <p:nvSpPr>
            <p:cNvPr id="15" name="TextBox 15"/>
            <p:cNvSpPr txBox="1"/>
            <p:nvPr/>
          </p:nvSpPr>
          <p:spPr>
            <a:xfrm>
              <a:off x="0" y="-19050"/>
              <a:ext cx="3488196" cy="435346"/>
            </a:xfrm>
            <a:prstGeom prst="rect">
              <a:avLst/>
            </a:prstGeom>
          </p:spPr>
          <p:txBody>
            <a:bodyPr lIns="50800" tIns="50800" rIns="50800" bIns="50800" rtlCol="0" anchor="ctr"/>
            <a:lstStyle/>
            <a:p>
              <a:pPr algn="ctr">
                <a:lnSpc>
                  <a:spcPts val="2430"/>
                </a:lnSpc>
              </a:pPr>
              <a:endParaRPr/>
            </a:p>
          </p:txBody>
        </p:sp>
      </p:grpSp>
      <p:sp>
        <p:nvSpPr>
          <p:cNvPr id="16" name="TextBox 16"/>
          <p:cNvSpPr txBox="1"/>
          <p:nvPr/>
        </p:nvSpPr>
        <p:spPr>
          <a:xfrm>
            <a:off x="2831865" y="3585956"/>
            <a:ext cx="12532816" cy="1747519"/>
          </a:xfrm>
          <a:prstGeom prst="rect">
            <a:avLst/>
          </a:prstGeom>
        </p:spPr>
        <p:txBody>
          <a:bodyPr lIns="0" tIns="0" rIns="0" bIns="0" rtlCol="0" anchor="t">
            <a:spAutoFit/>
          </a:bodyPr>
          <a:lstStyle/>
          <a:p>
            <a:pPr algn="ctr">
              <a:lnSpc>
                <a:spcPts val="12880"/>
              </a:lnSpc>
            </a:pPr>
            <a:r>
              <a:rPr lang="en-US" sz="9200" b="1">
                <a:solidFill>
                  <a:srgbClr val="0D0D0D"/>
                </a:solidFill>
                <a:latin typeface="Arial Bold"/>
                <a:ea typeface="Arial Bold"/>
                <a:cs typeface="Arial Bold"/>
                <a:sym typeface="Arial Bold"/>
              </a:rPr>
              <a:t>Safe Space Guidelines</a:t>
            </a:r>
          </a:p>
        </p:txBody>
      </p:sp>
      <p:sp>
        <p:nvSpPr>
          <p:cNvPr id="17" name="TextBox 17"/>
          <p:cNvSpPr txBox="1"/>
          <p:nvPr/>
        </p:nvSpPr>
        <p:spPr>
          <a:xfrm>
            <a:off x="7658659" y="686436"/>
            <a:ext cx="2879229" cy="755650"/>
          </a:xfrm>
          <a:prstGeom prst="rect">
            <a:avLst/>
          </a:prstGeom>
        </p:spPr>
        <p:txBody>
          <a:bodyPr lIns="0" tIns="0" rIns="0" bIns="0" rtlCol="0" anchor="t">
            <a:spAutoFit/>
          </a:bodyPr>
          <a:lstStyle/>
          <a:p>
            <a:pPr algn="ctr">
              <a:lnSpc>
                <a:spcPts val="5599"/>
              </a:lnSpc>
            </a:pPr>
            <a:r>
              <a:rPr lang="en-US" sz="3999" b="1">
                <a:solidFill>
                  <a:srgbClr val="042433"/>
                </a:solidFill>
                <a:latin typeface="Arial Bold"/>
                <a:ea typeface="Arial Bold"/>
                <a:cs typeface="Arial Bold"/>
                <a:sym typeface="Arial Bold"/>
              </a:rPr>
              <a:t>Pass option</a:t>
            </a:r>
          </a:p>
        </p:txBody>
      </p:sp>
      <p:sp>
        <p:nvSpPr>
          <p:cNvPr id="18" name="TextBox 18"/>
          <p:cNvSpPr txBox="1"/>
          <p:nvPr/>
        </p:nvSpPr>
        <p:spPr>
          <a:xfrm>
            <a:off x="409681" y="273050"/>
            <a:ext cx="4262438" cy="755650"/>
          </a:xfrm>
          <a:prstGeom prst="rect">
            <a:avLst/>
          </a:prstGeom>
        </p:spPr>
        <p:txBody>
          <a:bodyPr lIns="0" tIns="0" rIns="0" bIns="0" rtlCol="0" anchor="t">
            <a:spAutoFit/>
          </a:bodyPr>
          <a:lstStyle/>
          <a:p>
            <a:pPr algn="ctr">
              <a:lnSpc>
                <a:spcPts val="5599"/>
              </a:lnSpc>
            </a:pPr>
            <a:r>
              <a:rPr lang="en-US" sz="3999" b="1">
                <a:solidFill>
                  <a:srgbClr val="000000"/>
                </a:solidFill>
                <a:latin typeface="Arial Bold"/>
                <a:ea typeface="Arial Bold"/>
                <a:cs typeface="Arial Bold"/>
                <a:sym typeface="Arial Bold"/>
              </a:rPr>
              <a:t>Trust the process</a:t>
            </a:r>
          </a:p>
        </p:txBody>
      </p:sp>
      <p:sp>
        <p:nvSpPr>
          <p:cNvPr id="19" name="TextBox 19"/>
          <p:cNvSpPr txBox="1"/>
          <p:nvPr/>
        </p:nvSpPr>
        <p:spPr>
          <a:xfrm>
            <a:off x="13686922" y="485140"/>
            <a:ext cx="4285812" cy="1049020"/>
          </a:xfrm>
          <a:prstGeom prst="rect">
            <a:avLst/>
          </a:prstGeom>
        </p:spPr>
        <p:txBody>
          <a:bodyPr lIns="0" tIns="0" rIns="0" bIns="0" rtlCol="0" anchor="t">
            <a:spAutoFit/>
          </a:bodyPr>
          <a:lstStyle/>
          <a:p>
            <a:pPr algn="ctr">
              <a:lnSpc>
                <a:spcPts val="4359"/>
              </a:lnSpc>
            </a:pPr>
            <a:r>
              <a:rPr lang="en-US" sz="3999" b="1">
                <a:solidFill>
                  <a:srgbClr val="000000"/>
                </a:solidFill>
                <a:latin typeface="Arial Bold"/>
                <a:ea typeface="Arial Bold"/>
                <a:cs typeface="Arial Bold"/>
                <a:sym typeface="Arial Bold"/>
              </a:rPr>
              <a:t>Share the air -</a:t>
            </a:r>
          </a:p>
          <a:p>
            <a:pPr algn="ctr">
              <a:lnSpc>
                <a:spcPts val="3270"/>
              </a:lnSpc>
            </a:pPr>
            <a:r>
              <a:rPr lang="en-US" sz="3000" b="1">
                <a:solidFill>
                  <a:srgbClr val="000000"/>
                </a:solidFill>
                <a:latin typeface="Arial Bold"/>
                <a:ea typeface="Arial Bold"/>
                <a:cs typeface="Arial Bold"/>
                <a:sym typeface="Arial Bold"/>
              </a:rPr>
              <a:t>Step up or step back</a:t>
            </a:r>
          </a:p>
        </p:txBody>
      </p:sp>
      <p:sp>
        <p:nvSpPr>
          <p:cNvPr id="20" name="TextBox 20"/>
          <p:cNvSpPr txBox="1"/>
          <p:nvPr/>
        </p:nvSpPr>
        <p:spPr>
          <a:xfrm>
            <a:off x="9846246" y="1579390"/>
            <a:ext cx="5603825" cy="755650"/>
          </a:xfrm>
          <a:prstGeom prst="rect">
            <a:avLst/>
          </a:prstGeom>
        </p:spPr>
        <p:txBody>
          <a:bodyPr lIns="0" tIns="0" rIns="0" bIns="0" rtlCol="0" anchor="t">
            <a:spAutoFit/>
          </a:bodyPr>
          <a:lstStyle/>
          <a:p>
            <a:pPr algn="ctr">
              <a:lnSpc>
                <a:spcPts val="5599"/>
              </a:lnSpc>
            </a:pPr>
            <a:r>
              <a:rPr lang="en-US" sz="3999" b="1">
                <a:solidFill>
                  <a:srgbClr val="000000"/>
                </a:solidFill>
                <a:latin typeface="Arial Bold"/>
                <a:ea typeface="Arial Bold"/>
                <a:cs typeface="Arial Bold"/>
                <a:sym typeface="Arial Bold"/>
              </a:rPr>
              <a:t>Agree to disagree</a:t>
            </a:r>
          </a:p>
        </p:txBody>
      </p:sp>
      <p:sp>
        <p:nvSpPr>
          <p:cNvPr id="21" name="TextBox 21"/>
          <p:cNvSpPr txBox="1"/>
          <p:nvPr/>
        </p:nvSpPr>
        <p:spPr>
          <a:xfrm>
            <a:off x="2276664" y="1697356"/>
            <a:ext cx="5603825" cy="755650"/>
          </a:xfrm>
          <a:prstGeom prst="rect">
            <a:avLst/>
          </a:prstGeom>
        </p:spPr>
        <p:txBody>
          <a:bodyPr lIns="0" tIns="0" rIns="0" bIns="0" rtlCol="0" anchor="t">
            <a:spAutoFit/>
          </a:bodyPr>
          <a:lstStyle/>
          <a:p>
            <a:pPr algn="ctr">
              <a:lnSpc>
                <a:spcPts val="5599"/>
              </a:lnSpc>
            </a:pPr>
            <a:r>
              <a:rPr lang="en-US" sz="3999" b="1">
                <a:solidFill>
                  <a:srgbClr val="000000"/>
                </a:solidFill>
                <a:latin typeface="Arial Bold"/>
                <a:ea typeface="Arial Bold"/>
                <a:cs typeface="Arial Bold"/>
                <a:sym typeface="Arial Bold"/>
              </a:rPr>
              <a:t>Respect the tech</a:t>
            </a:r>
          </a:p>
        </p:txBody>
      </p:sp>
      <p:sp>
        <p:nvSpPr>
          <p:cNvPr id="22" name="TextBox 22"/>
          <p:cNvSpPr txBox="1"/>
          <p:nvPr/>
        </p:nvSpPr>
        <p:spPr>
          <a:xfrm>
            <a:off x="4644160" y="7301977"/>
            <a:ext cx="5603825" cy="1460500"/>
          </a:xfrm>
          <a:prstGeom prst="rect">
            <a:avLst/>
          </a:prstGeom>
        </p:spPr>
        <p:txBody>
          <a:bodyPr lIns="0" tIns="0" rIns="0" bIns="0" rtlCol="0" anchor="t">
            <a:spAutoFit/>
          </a:bodyPr>
          <a:lstStyle/>
          <a:p>
            <a:pPr algn="ctr">
              <a:lnSpc>
                <a:spcPts val="5599"/>
              </a:lnSpc>
            </a:pPr>
            <a:r>
              <a:rPr lang="en-US" sz="3999" b="1">
                <a:solidFill>
                  <a:srgbClr val="000000"/>
                </a:solidFill>
                <a:latin typeface="Arial Bold"/>
                <a:ea typeface="Arial Bold"/>
                <a:cs typeface="Arial Bold"/>
                <a:sym typeface="Arial Bold"/>
              </a:rPr>
              <a:t>Have fun and look after yourself!</a:t>
            </a:r>
          </a:p>
        </p:txBody>
      </p:sp>
      <p:sp>
        <p:nvSpPr>
          <p:cNvPr id="23" name="TextBox 23"/>
          <p:cNvSpPr txBox="1"/>
          <p:nvPr/>
        </p:nvSpPr>
        <p:spPr>
          <a:xfrm>
            <a:off x="9192964" y="6445250"/>
            <a:ext cx="3951536" cy="755650"/>
          </a:xfrm>
          <a:prstGeom prst="rect">
            <a:avLst/>
          </a:prstGeom>
        </p:spPr>
        <p:txBody>
          <a:bodyPr lIns="0" tIns="0" rIns="0" bIns="0" rtlCol="0" anchor="t">
            <a:spAutoFit/>
          </a:bodyPr>
          <a:lstStyle/>
          <a:p>
            <a:pPr algn="ctr">
              <a:lnSpc>
                <a:spcPts val="5599"/>
              </a:lnSpc>
            </a:pPr>
            <a:r>
              <a:rPr lang="en-US" sz="3999" b="1">
                <a:solidFill>
                  <a:srgbClr val="000000"/>
                </a:solidFill>
                <a:latin typeface="Arial Bold"/>
                <a:ea typeface="Arial Bold"/>
                <a:cs typeface="Arial Bold"/>
                <a:sym typeface="Arial Bold"/>
              </a:rPr>
              <a:t>Be open minded</a:t>
            </a:r>
          </a:p>
        </p:txBody>
      </p:sp>
      <p:sp>
        <p:nvSpPr>
          <p:cNvPr id="24" name="TextBox 24"/>
          <p:cNvSpPr txBox="1"/>
          <p:nvPr/>
        </p:nvSpPr>
        <p:spPr>
          <a:xfrm>
            <a:off x="447037" y="6286500"/>
            <a:ext cx="5264348" cy="755650"/>
          </a:xfrm>
          <a:prstGeom prst="rect">
            <a:avLst/>
          </a:prstGeom>
        </p:spPr>
        <p:txBody>
          <a:bodyPr lIns="0" tIns="0" rIns="0" bIns="0" rtlCol="0" anchor="t">
            <a:spAutoFit/>
          </a:bodyPr>
          <a:lstStyle/>
          <a:p>
            <a:pPr algn="ctr">
              <a:lnSpc>
                <a:spcPts val="5599"/>
              </a:lnSpc>
            </a:pPr>
            <a:r>
              <a:rPr lang="en-US" sz="3999" b="1">
                <a:solidFill>
                  <a:srgbClr val="000000"/>
                </a:solidFill>
                <a:latin typeface="Arial Bold"/>
                <a:ea typeface="Arial Bold"/>
                <a:cs typeface="Arial Bold"/>
                <a:sym typeface="Arial Bold"/>
              </a:rPr>
              <a:t>Support each other</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CA"/>
          </a:p>
        </p:txBody>
      </p:sp>
      <p:grpSp>
        <p:nvGrpSpPr>
          <p:cNvPr id="3" name="Group 3"/>
          <p:cNvGrpSpPr/>
          <p:nvPr/>
        </p:nvGrpSpPr>
        <p:grpSpPr>
          <a:xfrm>
            <a:off x="410980" y="2319639"/>
            <a:ext cx="10025920" cy="4247606"/>
            <a:chOff x="0" y="0"/>
            <a:chExt cx="13367894" cy="5663474"/>
          </a:xfrm>
        </p:grpSpPr>
        <p:sp>
          <p:nvSpPr>
            <p:cNvPr id="4" name="Freeform 4"/>
            <p:cNvSpPr/>
            <p:nvPr/>
          </p:nvSpPr>
          <p:spPr>
            <a:xfrm>
              <a:off x="0" y="0"/>
              <a:ext cx="13367894" cy="5663474"/>
            </a:xfrm>
            <a:custGeom>
              <a:avLst/>
              <a:gdLst/>
              <a:ahLst/>
              <a:cxnLst/>
              <a:rect l="l" t="t" r="r" b="b"/>
              <a:pathLst>
                <a:path w="13367894" h="5663474">
                  <a:moveTo>
                    <a:pt x="0" y="0"/>
                  </a:moveTo>
                  <a:lnTo>
                    <a:pt x="13367894" y="0"/>
                  </a:lnTo>
                  <a:lnTo>
                    <a:pt x="13367894" y="5663474"/>
                  </a:lnTo>
                  <a:lnTo>
                    <a:pt x="0" y="5663474"/>
                  </a:lnTo>
                  <a:close/>
                </a:path>
              </a:pathLst>
            </a:custGeom>
            <a:solidFill>
              <a:srgbClr val="000000">
                <a:alpha val="0"/>
              </a:srgbClr>
            </a:solidFill>
          </p:spPr>
          <p:txBody>
            <a:bodyPr/>
            <a:lstStyle/>
            <a:p>
              <a:endParaRPr lang="en-CA"/>
            </a:p>
          </p:txBody>
        </p:sp>
        <p:sp>
          <p:nvSpPr>
            <p:cNvPr id="5" name="TextBox 5"/>
            <p:cNvSpPr txBox="1"/>
            <p:nvPr/>
          </p:nvSpPr>
          <p:spPr>
            <a:xfrm>
              <a:off x="0" y="-171450"/>
              <a:ext cx="13367894" cy="5834924"/>
            </a:xfrm>
            <a:prstGeom prst="rect">
              <a:avLst/>
            </a:prstGeom>
          </p:spPr>
          <p:txBody>
            <a:bodyPr lIns="0" tIns="0" rIns="0" bIns="0" rtlCol="0" anchor="t"/>
            <a:lstStyle/>
            <a:p>
              <a:pPr algn="ctr">
                <a:lnSpc>
                  <a:spcPts val="10560"/>
                </a:lnSpc>
              </a:pPr>
              <a:r>
                <a:rPr lang="en-US" sz="8800" b="1">
                  <a:solidFill>
                    <a:srgbClr val="761D8F"/>
                  </a:solidFill>
                  <a:latin typeface="Arial Bold"/>
                  <a:ea typeface="Arial Bold"/>
                  <a:cs typeface="Arial Bold"/>
                  <a:sym typeface="Arial Bold"/>
                </a:rPr>
                <a:t>Stronger Together Activity</a:t>
              </a:r>
            </a:p>
          </p:txBody>
        </p:sp>
      </p:grpSp>
      <p:grpSp>
        <p:nvGrpSpPr>
          <p:cNvPr id="6" name="Group 6"/>
          <p:cNvGrpSpPr/>
          <p:nvPr/>
        </p:nvGrpSpPr>
        <p:grpSpPr>
          <a:xfrm>
            <a:off x="6486600" y="9258300"/>
            <a:ext cx="5314800" cy="821957"/>
            <a:chOff x="0" y="0"/>
            <a:chExt cx="7086401" cy="1095943"/>
          </a:xfrm>
        </p:grpSpPr>
        <p:grpSp>
          <p:nvGrpSpPr>
            <p:cNvPr id="7" name="Group 7"/>
            <p:cNvGrpSpPr/>
            <p:nvPr/>
          </p:nvGrpSpPr>
          <p:grpSpPr>
            <a:xfrm>
              <a:off x="0" y="0"/>
              <a:ext cx="7086401" cy="1095943"/>
              <a:chOff x="0" y="0"/>
              <a:chExt cx="1399783" cy="216483"/>
            </a:xfrm>
          </p:grpSpPr>
          <p:sp>
            <p:nvSpPr>
              <p:cNvPr id="8" name="Freeform 8"/>
              <p:cNvSpPr/>
              <p:nvPr/>
            </p:nvSpPr>
            <p:spPr>
              <a:xfrm>
                <a:off x="0" y="0"/>
                <a:ext cx="1399783" cy="216483"/>
              </a:xfrm>
              <a:custGeom>
                <a:avLst/>
                <a:gdLst/>
                <a:ahLst/>
                <a:cxnLst/>
                <a:rect l="l" t="t" r="r" b="b"/>
                <a:pathLst>
                  <a:path w="1399783" h="216483">
                    <a:moveTo>
                      <a:pt x="74290" y="0"/>
                    </a:moveTo>
                    <a:lnTo>
                      <a:pt x="1325493" y="0"/>
                    </a:lnTo>
                    <a:cubicBezTo>
                      <a:pt x="1366522" y="0"/>
                      <a:pt x="1399783" y="33261"/>
                      <a:pt x="1399783" y="74290"/>
                    </a:cubicBezTo>
                    <a:lnTo>
                      <a:pt x="1399783" y="142192"/>
                    </a:lnTo>
                    <a:cubicBezTo>
                      <a:pt x="1399783" y="183222"/>
                      <a:pt x="1366522" y="216483"/>
                      <a:pt x="1325493" y="216483"/>
                    </a:cubicBezTo>
                    <a:lnTo>
                      <a:pt x="74290" y="216483"/>
                    </a:lnTo>
                    <a:cubicBezTo>
                      <a:pt x="33261" y="216483"/>
                      <a:pt x="0" y="183222"/>
                      <a:pt x="0" y="142192"/>
                    </a:cubicBezTo>
                    <a:lnTo>
                      <a:pt x="0" y="74290"/>
                    </a:lnTo>
                    <a:cubicBezTo>
                      <a:pt x="0" y="33261"/>
                      <a:pt x="33261" y="0"/>
                      <a:pt x="74290" y="0"/>
                    </a:cubicBezTo>
                    <a:close/>
                  </a:path>
                </a:pathLst>
              </a:custGeom>
              <a:solidFill>
                <a:srgbClr val="FFFFFF"/>
              </a:solidFill>
            </p:spPr>
            <p:txBody>
              <a:bodyPr/>
              <a:lstStyle/>
              <a:p>
                <a:endParaRPr lang="en-CA"/>
              </a:p>
            </p:txBody>
          </p:sp>
          <p:sp>
            <p:nvSpPr>
              <p:cNvPr id="9" name="TextBox 9"/>
              <p:cNvSpPr txBox="1"/>
              <p:nvPr/>
            </p:nvSpPr>
            <p:spPr>
              <a:xfrm>
                <a:off x="0" y="-104775"/>
                <a:ext cx="1399783" cy="321258"/>
              </a:xfrm>
              <a:prstGeom prst="rect">
                <a:avLst/>
              </a:prstGeom>
            </p:spPr>
            <p:txBody>
              <a:bodyPr lIns="50800" tIns="50800" rIns="50800" bIns="50800" rtlCol="0" anchor="ctr"/>
              <a:lstStyle/>
              <a:p>
                <a:pPr algn="ctr">
                  <a:lnSpc>
                    <a:spcPts val="3500"/>
                  </a:lnSpc>
                </a:pPr>
                <a:endParaRPr/>
              </a:p>
            </p:txBody>
          </p:sp>
        </p:grpSp>
        <p:sp>
          <p:nvSpPr>
            <p:cNvPr id="10" name="Freeform 10"/>
            <p:cNvSpPr/>
            <p:nvPr/>
          </p:nvSpPr>
          <p:spPr>
            <a:xfrm>
              <a:off x="433279" y="142530"/>
              <a:ext cx="6377718" cy="810882"/>
            </a:xfrm>
            <a:custGeom>
              <a:avLst/>
              <a:gdLst/>
              <a:ahLst/>
              <a:cxnLst/>
              <a:rect l="l" t="t" r="r" b="b"/>
              <a:pathLst>
                <a:path w="6377718" h="810882">
                  <a:moveTo>
                    <a:pt x="0" y="0"/>
                  </a:moveTo>
                  <a:lnTo>
                    <a:pt x="6377718" y="0"/>
                  </a:lnTo>
                  <a:lnTo>
                    <a:pt x="6377718" y="810882"/>
                  </a:lnTo>
                  <a:lnTo>
                    <a:pt x="0" y="810882"/>
                  </a:lnTo>
                  <a:lnTo>
                    <a:pt x="0" y="0"/>
                  </a:lnTo>
                  <a:close/>
                </a:path>
              </a:pathLst>
            </a:custGeom>
            <a:blipFill>
              <a:blip r:embed="rId4">
                <a:extLst>
                  <a:ext uri="{96DAC541-7B7A-43D3-8B79-37D633B846F1}">
                    <asvg:svgBlip xmlns:asvg="http://schemas.microsoft.com/office/drawing/2016/SVG/main" r:embed="rId5"/>
                  </a:ext>
                </a:extLst>
              </a:blip>
              <a:stretch>
                <a:fillRect t="-818" b="-818"/>
              </a:stretch>
            </a:blipFill>
          </p:spPr>
          <p:txBody>
            <a:bodyPr/>
            <a:lstStyle/>
            <a:p>
              <a:endParaRPr lang="en-CA"/>
            </a:p>
          </p:txBody>
        </p:sp>
      </p:grpSp>
      <p:sp>
        <p:nvSpPr>
          <p:cNvPr id="11" name="Freeform 11"/>
          <p:cNvSpPr/>
          <p:nvPr/>
        </p:nvSpPr>
        <p:spPr>
          <a:xfrm>
            <a:off x="10026006" y="1028700"/>
            <a:ext cx="7616121" cy="8229600"/>
          </a:xfrm>
          <a:custGeom>
            <a:avLst/>
            <a:gdLst/>
            <a:ahLst/>
            <a:cxnLst/>
            <a:rect l="l" t="t" r="r" b="b"/>
            <a:pathLst>
              <a:path w="7616121" h="8229600">
                <a:moveTo>
                  <a:pt x="0" y="0"/>
                </a:moveTo>
                <a:lnTo>
                  <a:pt x="7616121" y="0"/>
                </a:lnTo>
                <a:lnTo>
                  <a:pt x="7616121" y="8229600"/>
                </a:lnTo>
                <a:lnTo>
                  <a:pt x="0" y="82296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CA"/>
          </a:p>
        </p:txBody>
      </p:sp>
      <p:sp>
        <p:nvSpPr>
          <p:cNvPr id="3" name="Freeform 3"/>
          <p:cNvSpPr/>
          <p:nvPr/>
        </p:nvSpPr>
        <p:spPr>
          <a:xfrm>
            <a:off x="2088416" y="1471506"/>
            <a:ext cx="7447429" cy="5497557"/>
          </a:xfrm>
          <a:custGeom>
            <a:avLst/>
            <a:gdLst/>
            <a:ahLst/>
            <a:cxnLst/>
            <a:rect l="l" t="t" r="r" b="b"/>
            <a:pathLst>
              <a:path w="7447429" h="5497557">
                <a:moveTo>
                  <a:pt x="0" y="0"/>
                </a:moveTo>
                <a:lnTo>
                  <a:pt x="7447429" y="0"/>
                </a:lnTo>
                <a:lnTo>
                  <a:pt x="7447429" y="5497557"/>
                </a:lnTo>
                <a:lnTo>
                  <a:pt x="0" y="54975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grpSp>
        <p:nvGrpSpPr>
          <p:cNvPr id="4" name="Group 4"/>
          <p:cNvGrpSpPr/>
          <p:nvPr/>
        </p:nvGrpSpPr>
        <p:grpSpPr>
          <a:xfrm>
            <a:off x="3131103" y="2703714"/>
            <a:ext cx="5362054" cy="2608453"/>
            <a:chOff x="0" y="0"/>
            <a:chExt cx="7149405" cy="3477937"/>
          </a:xfrm>
        </p:grpSpPr>
        <p:sp>
          <p:nvSpPr>
            <p:cNvPr id="5" name="Freeform 5"/>
            <p:cNvSpPr/>
            <p:nvPr/>
          </p:nvSpPr>
          <p:spPr>
            <a:xfrm>
              <a:off x="0" y="0"/>
              <a:ext cx="7149405" cy="3477937"/>
            </a:xfrm>
            <a:custGeom>
              <a:avLst/>
              <a:gdLst/>
              <a:ahLst/>
              <a:cxnLst/>
              <a:rect l="l" t="t" r="r" b="b"/>
              <a:pathLst>
                <a:path w="7149405" h="3477937">
                  <a:moveTo>
                    <a:pt x="0" y="0"/>
                  </a:moveTo>
                  <a:lnTo>
                    <a:pt x="7149405" y="0"/>
                  </a:lnTo>
                  <a:lnTo>
                    <a:pt x="7149405" y="3477937"/>
                  </a:lnTo>
                  <a:lnTo>
                    <a:pt x="0" y="3477937"/>
                  </a:lnTo>
                  <a:close/>
                </a:path>
              </a:pathLst>
            </a:custGeom>
            <a:solidFill>
              <a:srgbClr val="000000">
                <a:alpha val="0"/>
              </a:srgbClr>
            </a:solidFill>
          </p:spPr>
          <p:txBody>
            <a:bodyPr/>
            <a:lstStyle/>
            <a:p>
              <a:endParaRPr lang="en-CA"/>
            </a:p>
          </p:txBody>
        </p:sp>
        <p:sp>
          <p:nvSpPr>
            <p:cNvPr id="6" name="TextBox 6"/>
            <p:cNvSpPr txBox="1"/>
            <p:nvPr/>
          </p:nvSpPr>
          <p:spPr>
            <a:xfrm>
              <a:off x="0" y="-38100"/>
              <a:ext cx="7149405" cy="3516037"/>
            </a:xfrm>
            <a:prstGeom prst="rect">
              <a:avLst/>
            </a:prstGeom>
          </p:spPr>
          <p:txBody>
            <a:bodyPr lIns="0" tIns="0" rIns="0" bIns="0" rtlCol="0" anchor="ctr"/>
            <a:lstStyle/>
            <a:p>
              <a:pPr algn="ctr">
                <a:lnSpc>
                  <a:spcPts val="4319"/>
                </a:lnSpc>
              </a:pPr>
              <a:r>
                <a:rPr lang="en-US" sz="3999" b="1">
                  <a:solidFill>
                    <a:srgbClr val="761D8F"/>
                  </a:solidFill>
                  <a:latin typeface="Arial Bold"/>
                  <a:ea typeface="Arial Bold"/>
                  <a:cs typeface="Arial Bold"/>
                  <a:sym typeface="Arial Bold"/>
                </a:rPr>
                <a:t>Discussion:</a:t>
              </a:r>
            </a:p>
            <a:p>
              <a:pPr algn="ctr">
                <a:lnSpc>
                  <a:spcPts val="7128"/>
                </a:lnSpc>
              </a:pPr>
              <a:r>
                <a:rPr lang="en-US" sz="6600" b="1">
                  <a:solidFill>
                    <a:srgbClr val="761D8F"/>
                  </a:solidFill>
                  <a:latin typeface="Arial Bold"/>
                  <a:ea typeface="Arial Bold"/>
                  <a:cs typeface="Arial Bold"/>
                  <a:sym typeface="Arial Bold"/>
                </a:rPr>
                <a:t> Help- Seeking</a:t>
              </a:r>
            </a:p>
          </p:txBody>
        </p:sp>
      </p:grpSp>
      <p:sp>
        <p:nvSpPr>
          <p:cNvPr id="7" name="TextBox 7"/>
          <p:cNvSpPr txBox="1"/>
          <p:nvPr/>
        </p:nvSpPr>
        <p:spPr>
          <a:xfrm>
            <a:off x="10347192" y="3402783"/>
            <a:ext cx="7343617" cy="4399153"/>
          </a:xfrm>
          <a:prstGeom prst="rect">
            <a:avLst/>
          </a:prstGeom>
        </p:spPr>
        <p:txBody>
          <a:bodyPr lIns="0" tIns="0" rIns="0" bIns="0" rtlCol="0" anchor="t">
            <a:spAutoFit/>
          </a:bodyPr>
          <a:lstStyle/>
          <a:p>
            <a:pPr marL="597422" lvl="1" indent="-298711" algn="l">
              <a:lnSpc>
                <a:spcPts val="3873"/>
              </a:lnSpc>
              <a:buFont typeface="Arial"/>
              <a:buChar char="•"/>
            </a:pPr>
            <a:r>
              <a:rPr lang="en-US" sz="2767">
                <a:solidFill>
                  <a:srgbClr val="000000"/>
                </a:solidFill>
                <a:latin typeface="Arial"/>
                <a:ea typeface="Arial"/>
                <a:cs typeface="Arial"/>
                <a:sym typeface="Arial"/>
              </a:rPr>
              <a:t>What is help-seeking?</a:t>
            </a:r>
          </a:p>
          <a:p>
            <a:pPr marL="597422" lvl="1" indent="-298711" algn="l">
              <a:lnSpc>
                <a:spcPts val="3873"/>
              </a:lnSpc>
              <a:buFont typeface="Arial"/>
              <a:buChar char="•"/>
            </a:pPr>
            <a:r>
              <a:rPr lang="en-US" sz="2767">
                <a:solidFill>
                  <a:srgbClr val="000000"/>
                </a:solidFill>
                <a:latin typeface="Arial"/>
                <a:ea typeface="Arial"/>
                <a:cs typeface="Arial"/>
                <a:sym typeface="Arial"/>
              </a:rPr>
              <a:t>What would you do if your friend was struggling? Was in crisis?</a:t>
            </a:r>
          </a:p>
          <a:p>
            <a:pPr marL="597422" lvl="1" indent="-298711" algn="l">
              <a:lnSpc>
                <a:spcPts val="3873"/>
              </a:lnSpc>
              <a:buFont typeface="Arial"/>
              <a:buChar char="•"/>
            </a:pPr>
            <a:r>
              <a:rPr lang="en-US" sz="2767">
                <a:solidFill>
                  <a:srgbClr val="000000"/>
                </a:solidFill>
                <a:latin typeface="Arial"/>
                <a:ea typeface="Arial"/>
                <a:cs typeface="Arial"/>
                <a:sym typeface="Arial"/>
              </a:rPr>
              <a:t>Who are trusted adults in your school/community?</a:t>
            </a:r>
          </a:p>
          <a:p>
            <a:pPr marL="597422" lvl="1" indent="-298711" algn="l">
              <a:lnSpc>
                <a:spcPts val="3873"/>
              </a:lnSpc>
              <a:buFont typeface="Arial"/>
              <a:buChar char="•"/>
            </a:pPr>
            <a:r>
              <a:rPr lang="en-US" sz="2767">
                <a:solidFill>
                  <a:srgbClr val="000000"/>
                </a:solidFill>
                <a:latin typeface="Arial"/>
                <a:ea typeface="Arial"/>
                <a:cs typeface="Arial"/>
                <a:sym typeface="Arial"/>
              </a:rPr>
              <a:t>Remember, your job is to listen and help your friend get the help they need. You do not need to know the answers, and your role is not to fix everything.</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 notebook with writing on it  Description automatically generated"/>
          <p:cNvSpPr/>
          <p:nvPr/>
        </p:nvSpPr>
        <p:spPr>
          <a:xfrm>
            <a:off x="0" y="2085"/>
            <a:ext cx="18288000" cy="10282830"/>
          </a:xfrm>
          <a:custGeom>
            <a:avLst/>
            <a:gdLst/>
            <a:ahLst/>
            <a:cxnLst/>
            <a:rect l="l" t="t" r="r" b="b"/>
            <a:pathLst>
              <a:path w="18288000" h="10282830">
                <a:moveTo>
                  <a:pt x="0" y="0"/>
                </a:moveTo>
                <a:lnTo>
                  <a:pt x="18288000" y="0"/>
                </a:lnTo>
                <a:lnTo>
                  <a:pt x="18288000" y="10282830"/>
                </a:lnTo>
                <a:lnTo>
                  <a:pt x="0" y="10282830"/>
                </a:lnTo>
                <a:lnTo>
                  <a:pt x="0" y="0"/>
                </a:lnTo>
                <a:close/>
              </a:path>
            </a:pathLst>
          </a:custGeom>
          <a:blipFill>
            <a:blip r:embed="rId2"/>
            <a:stretch>
              <a:fillRect/>
            </a:stretch>
          </a:blipFill>
        </p:spPr>
        <p:txBody>
          <a:bodyPr/>
          <a:lstStyle/>
          <a:p>
            <a:endParaRPr lang="en-CA"/>
          </a:p>
        </p:txBody>
      </p:sp>
      <p:grpSp>
        <p:nvGrpSpPr>
          <p:cNvPr id="3" name="Group 3"/>
          <p:cNvGrpSpPr/>
          <p:nvPr/>
        </p:nvGrpSpPr>
        <p:grpSpPr>
          <a:xfrm>
            <a:off x="14880580" y="9590874"/>
            <a:ext cx="3259256" cy="504058"/>
            <a:chOff x="0" y="0"/>
            <a:chExt cx="4345675" cy="672078"/>
          </a:xfrm>
        </p:grpSpPr>
        <p:grpSp>
          <p:nvGrpSpPr>
            <p:cNvPr id="4" name="Group 4"/>
            <p:cNvGrpSpPr/>
            <p:nvPr/>
          </p:nvGrpSpPr>
          <p:grpSpPr>
            <a:xfrm>
              <a:off x="0" y="0"/>
              <a:ext cx="4345675" cy="672078"/>
              <a:chOff x="0" y="0"/>
              <a:chExt cx="1399783" cy="216483"/>
            </a:xfrm>
          </p:grpSpPr>
          <p:sp>
            <p:nvSpPr>
              <p:cNvPr id="5" name="Freeform 5"/>
              <p:cNvSpPr/>
              <p:nvPr/>
            </p:nvSpPr>
            <p:spPr>
              <a:xfrm>
                <a:off x="0" y="0"/>
                <a:ext cx="1399783" cy="216483"/>
              </a:xfrm>
              <a:custGeom>
                <a:avLst/>
                <a:gdLst/>
                <a:ahLst/>
                <a:cxnLst/>
                <a:rect l="l" t="t" r="r" b="b"/>
                <a:pathLst>
                  <a:path w="1399783" h="216483">
                    <a:moveTo>
                      <a:pt x="74290" y="0"/>
                    </a:moveTo>
                    <a:lnTo>
                      <a:pt x="1325493" y="0"/>
                    </a:lnTo>
                    <a:cubicBezTo>
                      <a:pt x="1366522" y="0"/>
                      <a:pt x="1399783" y="33261"/>
                      <a:pt x="1399783" y="74290"/>
                    </a:cubicBezTo>
                    <a:lnTo>
                      <a:pt x="1399783" y="142192"/>
                    </a:lnTo>
                    <a:cubicBezTo>
                      <a:pt x="1399783" y="183222"/>
                      <a:pt x="1366522" y="216483"/>
                      <a:pt x="1325493" y="216483"/>
                    </a:cubicBezTo>
                    <a:lnTo>
                      <a:pt x="74290" y="216483"/>
                    </a:lnTo>
                    <a:cubicBezTo>
                      <a:pt x="33261" y="216483"/>
                      <a:pt x="0" y="183222"/>
                      <a:pt x="0" y="142192"/>
                    </a:cubicBezTo>
                    <a:lnTo>
                      <a:pt x="0" y="74290"/>
                    </a:lnTo>
                    <a:cubicBezTo>
                      <a:pt x="0" y="33261"/>
                      <a:pt x="33261" y="0"/>
                      <a:pt x="74290" y="0"/>
                    </a:cubicBezTo>
                    <a:close/>
                  </a:path>
                </a:pathLst>
              </a:custGeom>
              <a:solidFill>
                <a:srgbClr val="FFFFFF"/>
              </a:solidFill>
            </p:spPr>
            <p:txBody>
              <a:bodyPr/>
              <a:lstStyle/>
              <a:p>
                <a:endParaRPr lang="en-CA"/>
              </a:p>
            </p:txBody>
          </p:sp>
          <p:sp>
            <p:nvSpPr>
              <p:cNvPr id="6" name="TextBox 6"/>
              <p:cNvSpPr txBox="1"/>
              <p:nvPr/>
            </p:nvSpPr>
            <p:spPr>
              <a:xfrm>
                <a:off x="0" y="-104775"/>
                <a:ext cx="1399783" cy="321258"/>
              </a:xfrm>
              <a:prstGeom prst="rect">
                <a:avLst/>
              </a:prstGeom>
            </p:spPr>
            <p:txBody>
              <a:bodyPr lIns="50800" tIns="50800" rIns="50800" bIns="50800" rtlCol="0" anchor="ctr"/>
              <a:lstStyle/>
              <a:p>
                <a:pPr algn="ctr">
                  <a:lnSpc>
                    <a:spcPts val="3500"/>
                  </a:lnSpc>
                </a:pPr>
                <a:endParaRPr/>
              </a:p>
            </p:txBody>
          </p:sp>
        </p:grpSp>
        <p:sp>
          <p:nvSpPr>
            <p:cNvPr id="7" name="Freeform 7"/>
            <p:cNvSpPr/>
            <p:nvPr/>
          </p:nvSpPr>
          <p:spPr>
            <a:xfrm>
              <a:off x="265705" y="87406"/>
              <a:ext cx="3911081" cy="497267"/>
            </a:xfrm>
            <a:custGeom>
              <a:avLst/>
              <a:gdLst/>
              <a:ahLst/>
              <a:cxnLst/>
              <a:rect l="l" t="t" r="r" b="b"/>
              <a:pathLst>
                <a:path w="3911081" h="497267">
                  <a:moveTo>
                    <a:pt x="0" y="0"/>
                  </a:moveTo>
                  <a:lnTo>
                    <a:pt x="3911081" y="0"/>
                  </a:lnTo>
                  <a:lnTo>
                    <a:pt x="3911081" y="497266"/>
                  </a:lnTo>
                  <a:lnTo>
                    <a:pt x="0" y="497266"/>
                  </a:lnTo>
                  <a:lnTo>
                    <a:pt x="0" y="0"/>
                  </a:lnTo>
                  <a:close/>
                </a:path>
              </a:pathLst>
            </a:custGeom>
            <a:blipFill>
              <a:blip r:embed="rId3">
                <a:extLst>
                  <a:ext uri="{96DAC541-7B7A-43D3-8B79-37D633B846F1}">
                    <asvg:svgBlip xmlns:asvg="http://schemas.microsoft.com/office/drawing/2016/SVG/main" r:embed="rId4"/>
                  </a:ext>
                </a:extLst>
              </a:blip>
              <a:stretch>
                <a:fillRect t="-818" b="-818"/>
              </a:stretch>
            </a:blipFill>
          </p:spPr>
          <p:txBody>
            <a:bodyPr/>
            <a:lstStyle/>
            <a:p>
              <a:endParaRPr lang="en-CA"/>
            </a:p>
          </p:txBody>
        </p:sp>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 poster with a group of people with brain brains  Description automatically generated"/>
          <p:cNvSpPr/>
          <p:nvPr/>
        </p:nvSpPr>
        <p:spPr>
          <a:xfrm>
            <a:off x="0" y="2085"/>
            <a:ext cx="18288000" cy="10282830"/>
          </a:xfrm>
          <a:custGeom>
            <a:avLst/>
            <a:gdLst/>
            <a:ahLst/>
            <a:cxnLst/>
            <a:rect l="l" t="t" r="r" b="b"/>
            <a:pathLst>
              <a:path w="18288000" h="10282830">
                <a:moveTo>
                  <a:pt x="0" y="0"/>
                </a:moveTo>
                <a:lnTo>
                  <a:pt x="18288000" y="0"/>
                </a:lnTo>
                <a:lnTo>
                  <a:pt x="18288000" y="10282830"/>
                </a:lnTo>
                <a:lnTo>
                  <a:pt x="0" y="10282830"/>
                </a:lnTo>
                <a:lnTo>
                  <a:pt x="0" y="0"/>
                </a:lnTo>
                <a:close/>
              </a:path>
            </a:pathLst>
          </a:custGeom>
          <a:blipFill>
            <a:blip r:embed="rId3"/>
            <a:stretch>
              <a:fillRect/>
            </a:stretch>
          </a:blipFill>
        </p:spPr>
        <p:txBody>
          <a:bodyPr/>
          <a:lstStyle/>
          <a:p>
            <a:endParaRPr lang="en-CA"/>
          </a:p>
        </p:txBody>
      </p:sp>
      <p:grpSp>
        <p:nvGrpSpPr>
          <p:cNvPr id="3" name="Group 3"/>
          <p:cNvGrpSpPr/>
          <p:nvPr/>
        </p:nvGrpSpPr>
        <p:grpSpPr>
          <a:xfrm>
            <a:off x="14513798" y="9546388"/>
            <a:ext cx="3641787" cy="563218"/>
            <a:chOff x="0" y="0"/>
            <a:chExt cx="4855716" cy="750958"/>
          </a:xfrm>
        </p:grpSpPr>
        <p:grpSp>
          <p:nvGrpSpPr>
            <p:cNvPr id="4" name="Group 4"/>
            <p:cNvGrpSpPr/>
            <p:nvPr/>
          </p:nvGrpSpPr>
          <p:grpSpPr>
            <a:xfrm>
              <a:off x="0" y="0"/>
              <a:ext cx="4855716" cy="750958"/>
              <a:chOff x="0" y="0"/>
              <a:chExt cx="1399783" cy="216483"/>
            </a:xfrm>
          </p:grpSpPr>
          <p:sp>
            <p:nvSpPr>
              <p:cNvPr id="5" name="Freeform 5"/>
              <p:cNvSpPr/>
              <p:nvPr/>
            </p:nvSpPr>
            <p:spPr>
              <a:xfrm>
                <a:off x="0" y="0"/>
                <a:ext cx="1399783" cy="216483"/>
              </a:xfrm>
              <a:custGeom>
                <a:avLst/>
                <a:gdLst/>
                <a:ahLst/>
                <a:cxnLst/>
                <a:rect l="l" t="t" r="r" b="b"/>
                <a:pathLst>
                  <a:path w="1399783" h="216483">
                    <a:moveTo>
                      <a:pt x="74290" y="0"/>
                    </a:moveTo>
                    <a:lnTo>
                      <a:pt x="1325493" y="0"/>
                    </a:lnTo>
                    <a:cubicBezTo>
                      <a:pt x="1366522" y="0"/>
                      <a:pt x="1399783" y="33261"/>
                      <a:pt x="1399783" y="74290"/>
                    </a:cubicBezTo>
                    <a:lnTo>
                      <a:pt x="1399783" y="142192"/>
                    </a:lnTo>
                    <a:cubicBezTo>
                      <a:pt x="1399783" y="183222"/>
                      <a:pt x="1366522" y="216483"/>
                      <a:pt x="1325493" y="216483"/>
                    </a:cubicBezTo>
                    <a:lnTo>
                      <a:pt x="74290" y="216483"/>
                    </a:lnTo>
                    <a:cubicBezTo>
                      <a:pt x="33261" y="216483"/>
                      <a:pt x="0" y="183222"/>
                      <a:pt x="0" y="142192"/>
                    </a:cubicBezTo>
                    <a:lnTo>
                      <a:pt x="0" y="74290"/>
                    </a:lnTo>
                    <a:cubicBezTo>
                      <a:pt x="0" y="33261"/>
                      <a:pt x="33261" y="0"/>
                      <a:pt x="74290" y="0"/>
                    </a:cubicBezTo>
                    <a:close/>
                  </a:path>
                </a:pathLst>
              </a:custGeom>
              <a:solidFill>
                <a:srgbClr val="FFFFFF"/>
              </a:solidFill>
            </p:spPr>
            <p:txBody>
              <a:bodyPr/>
              <a:lstStyle/>
              <a:p>
                <a:endParaRPr lang="en-CA"/>
              </a:p>
            </p:txBody>
          </p:sp>
          <p:sp>
            <p:nvSpPr>
              <p:cNvPr id="6" name="TextBox 6"/>
              <p:cNvSpPr txBox="1"/>
              <p:nvPr/>
            </p:nvSpPr>
            <p:spPr>
              <a:xfrm>
                <a:off x="0" y="-104775"/>
                <a:ext cx="1399783" cy="321258"/>
              </a:xfrm>
              <a:prstGeom prst="rect">
                <a:avLst/>
              </a:prstGeom>
            </p:spPr>
            <p:txBody>
              <a:bodyPr lIns="50800" tIns="50800" rIns="50800" bIns="50800" rtlCol="0" anchor="ctr"/>
              <a:lstStyle/>
              <a:p>
                <a:pPr algn="ctr">
                  <a:lnSpc>
                    <a:spcPts val="3500"/>
                  </a:lnSpc>
                </a:pPr>
                <a:endParaRPr/>
              </a:p>
            </p:txBody>
          </p:sp>
        </p:grpSp>
        <p:sp>
          <p:nvSpPr>
            <p:cNvPr id="7" name="Freeform 7"/>
            <p:cNvSpPr/>
            <p:nvPr/>
          </p:nvSpPr>
          <p:spPr>
            <a:xfrm>
              <a:off x="296890" y="97664"/>
              <a:ext cx="4370116" cy="555629"/>
            </a:xfrm>
            <a:custGeom>
              <a:avLst/>
              <a:gdLst/>
              <a:ahLst/>
              <a:cxnLst/>
              <a:rect l="l" t="t" r="r" b="b"/>
              <a:pathLst>
                <a:path w="4370116" h="555629">
                  <a:moveTo>
                    <a:pt x="0" y="0"/>
                  </a:moveTo>
                  <a:lnTo>
                    <a:pt x="4370116" y="0"/>
                  </a:lnTo>
                  <a:lnTo>
                    <a:pt x="4370116" y="555630"/>
                  </a:lnTo>
                  <a:lnTo>
                    <a:pt x="0" y="555630"/>
                  </a:lnTo>
                  <a:lnTo>
                    <a:pt x="0" y="0"/>
                  </a:lnTo>
                  <a:close/>
                </a:path>
              </a:pathLst>
            </a:custGeom>
            <a:blipFill>
              <a:blip r:embed="rId4">
                <a:extLst>
                  <a:ext uri="{96DAC541-7B7A-43D3-8B79-37D633B846F1}">
                    <asvg:svgBlip xmlns:asvg="http://schemas.microsoft.com/office/drawing/2016/SVG/main" r:embed="rId5"/>
                  </a:ext>
                </a:extLst>
              </a:blip>
              <a:stretch>
                <a:fillRect t="-818" b="-818"/>
              </a:stretch>
            </a:blipFill>
          </p:spPr>
          <p:txBody>
            <a:bodyPr/>
            <a:lstStyle/>
            <a:p>
              <a:endParaRPr lang="en-CA"/>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 poster with a group of people with brain brains  Description automatically generated"/>
          <p:cNvSpPr/>
          <p:nvPr/>
        </p:nvSpPr>
        <p:spPr>
          <a:xfrm>
            <a:off x="0" y="2085"/>
            <a:ext cx="18288000" cy="10282830"/>
          </a:xfrm>
          <a:custGeom>
            <a:avLst/>
            <a:gdLst/>
            <a:ahLst/>
            <a:cxnLst/>
            <a:rect l="l" t="t" r="r" b="b"/>
            <a:pathLst>
              <a:path w="18288000" h="10282830">
                <a:moveTo>
                  <a:pt x="0" y="0"/>
                </a:moveTo>
                <a:lnTo>
                  <a:pt x="18288000" y="0"/>
                </a:lnTo>
                <a:lnTo>
                  <a:pt x="18288000" y="10282830"/>
                </a:lnTo>
                <a:lnTo>
                  <a:pt x="0" y="10282830"/>
                </a:lnTo>
                <a:lnTo>
                  <a:pt x="0" y="0"/>
                </a:lnTo>
                <a:close/>
              </a:path>
            </a:pathLst>
          </a:custGeom>
          <a:blipFill>
            <a:blip r:embed="rId2"/>
            <a:stretch>
              <a:fillRect/>
            </a:stretch>
          </a:blipFill>
        </p:spPr>
        <p:txBody>
          <a:bodyPr/>
          <a:lstStyle/>
          <a:p>
            <a:endParaRPr lang="en-CA"/>
          </a:p>
        </p:txBody>
      </p:sp>
      <p:grpSp>
        <p:nvGrpSpPr>
          <p:cNvPr id="3" name="Group 3"/>
          <p:cNvGrpSpPr/>
          <p:nvPr/>
        </p:nvGrpSpPr>
        <p:grpSpPr>
          <a:xfrm>
            <a:off x="14513798" y="9546388"/>
            <a:ext cx="3641787" cy="563218"/>
            <a:chOff x="0" y="0"/>
            <a:chExt cx="4855716" cy="750958"/>
          </a:xfrm>
        </p:grpSpPr>
        <p:grpSp>
          <p:nvGrpSpPr>
            <p:cNvPr id="4" name="Group 4"/>
            <p:cNvGrpSpPr/>
            <p:nvPr/>
          </p:nvGrpSpPr>
          <p:grpSpPr>
            <a:xfrm>
              <a:off x="0" y="0"/>
              <a:ext cx="4855716" cy="750958"/>
              <a:chOff x="0" y="0"/>
              <a:chExt cx="1399783" cy="216483"/>
            </a:xfrm>
          </p:grpSpPr>
          <p:sp>
            <p:nvSpPr>
              <p:cNvPr id="5" name="Freeform 5"/>
              <p:cNvSpPr/>
              <p:nvPr/>
            </p:nvSpPr>
            <p:spPr>
              <a:xfrm>
                <a:off x="0" y="0"/>
                <a:ext cx="1399783" cy="216483"/>
              </a:xfrm>
              <a:custGeom>
                <a:avLst/>
                <a:gdLst/>
                <a:ahLst/>
                <a:cxnLst/>
                <a:rect l="l" t="t" r="r" b="b"/>
                <a:pathLst>
                  <a:path w="1399783" h="216483">
                    <a:moveTo>
                      <a:pt x="74290" y="0"/>
                    </a:moveTo>
                    <a:lnTo>
                      <a:pt x="1325493" y="0"/>
                    </a:lnTo>
                    <a:cubicBezTo>
                      <a:pt x="1366522" y="0"/>
                      <a:pt x="1399783" y="33261"/>
                      <a:pt x="1399783" y="74290"/>
                    </a:cubicBezTo>
                    <a:lnTo>
                      <a:pt x="1399783" y="142192"/>
                    </a:lnTo>
                    <a:cubicBezTo>
                      <a:pt x="1399783" y="183222"/>
                      <a:pt x="1366522" y="216483"/>
                      <a:pt x="1325493" y="216483"/>
                    </a:cubicBezTo>
                    <a:lnTo>
                      <a:pt x="74290" y="216483"/>
                    </a:lnTo>
                    <a:cubicBezTo>
                      <a:pt x="33261" y="216483"/>
                      <a:pt x="0" y="183222"/>
                      <a:pt x="0" y="142192"/>
                    </a:cubicBezTo>
                    <a:lnTo>
                      <a:pt x="0" y="74290"/>
                    </a:lnTo>
                    <a:cubicBezTo>
                      <a:pt x="0" y="33261"/>
                      <a:pt x="33261" y="0"/>
                      <a:pt x="74290" y="0"/>
                    </a:cubicBezTo>
                    <a:close/>
                  </a:path>
                </a:pathLst>
              </a:custGeom>
              <a:solidFill>
                <a:srgbClr val="FFFFFF"/>
              </a:solidFill>
            </p:spPr>
            <p:txBody>
              <a:bodyPr/>
              <a:lstStyle/>
              <a:p>
                <a:endParaRPr lang="en-CA"/>
              </a:p>
            </p:txBody>
          </p:sp>
          <p:sp>
            <p:nvSpPr>
              <p:cNvPr id="6" name="TextBox 6"/>
              <p:cNvSpPr txBox="1"/>
              <p:nvPr/>
            </p:nvSpPr>
            <p:spPr>
              <a:xfrm>
                <a:off x="0" y="-104775"/>
                <a:ext cx="1399783" cy="321258"/>
              </a:xfrm>
              <a:prstGeom prst="rect">
                <a:avLst/>
              </a:prstGeom>
            </p:spPr>
            <p:txBody>
              <a:bodyPr lIns="50800" tIns="50800" rIns="50800" bIns="50800" rtlCol="0" anchor="ctr"/>
              <a:lstStyle/>
              <a:p>
                <a:pPr algn="ctr">
                  <a:lnSpc>
                    <a:spcPts val="3500"/>
                  </a:lnSpc>
                </a:pPr>
                <a:endParaRPr/>
              </a:p>
            </p:txBody>
          </p:sp>
        </p:grpSp>
        <p:sp>
          <p:nvSpPr>
            <p:cNvPr id="7" name="Freeform 7"/>
            <p:cNvSpPr/>
            <p:nvPr/>
          </p:nvSpPr>
          <p:spPr>
            <a:xfrm>
              <a:off x="296890" y="97664"/>
              <a:ext cx="4370116" cy="555629"/>
            </a:xfrm>
            <a:custGeom>
              <a:avLst/>
              <a:gdLst/>
              <a:ahLst/>
              <a:cxnLst/>
              <a:rect l="l" t="t" r="r" b="b"/>
              <a:pathLst>
                <a:path w="4370116" h="555629">
                  <a:moveTo>
                    <a:pt x="0" y="0"/>
                  </a:moveTo>
                  <a:lnTo>
                    <a:pt x="4370116" y="0"/>
                  </a:lnTo>
                  <a:lnTo>
                    <a:pt x="4370116" y="555630"/>
                  </a:lnTo>
                  <a:lnTo>
                    <a:pt x="0" y="555630"/>
                  </a:lnTo>
                  <a:lnTo>
                    <a:pt x="0" y="0"/>
                  </a:lnTo>
                  <a:close/>
                </a:path>
              </a:pathLst>
            </a:custGeom>
            <a:blipFill>
              <a:blip r:embed="rId3">
                <a:extLst>
                  <a:ext uri="{96DAC541-7B7A-43D3-8B79-37D633B846F1}">
                    <asvg:svgBlip xmlns:asvg="http://schemas.microsoft.com/office/drawing/2016/SVG/main" r:embed="rId4"/>
                  </a:ext>
                </a:extLst>
              </a:blip>
              <a:stretch>
                <a:fillRect t="-818" b="-818"/>
              </a:stretch>
            </a:blipFill>
          </p:spPr>
          <p:txBody>
            <a:bodyPr/>
            <a:lstStyle/>
            <a:p>
              <a:endParaRPr lang="en-CA"/>
            </a:p>
          </p:txBody>
        </p:sp>
      </p:grpSp>
      <p:pic>
        <p:nvPicPr>
          <p:cNvPr id="9" name="Picture 8" descr="Different colored question marks">
            <a:extLst>
              <a:ext uri="{FF2B5EF4-FFF2-40B4-BE49-F238E27FC236}">
                <a16:creationId xmlns:a16="http://schemas.microsoft.com/office/drawing/2014/main" id="{9984DC4A-DDC7-F24D-D7EC-08C23E18A4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078690" y="1607127"/>
            <a:ext cx="4935363" cy="59610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 poster with a group of people with brain brains  Description automatically generated"/>
          <p:cNvSpPr/>
          <p:nvPr/>
        </p:nvSpPr>
        <p:spPr>
          <a:xfrm>
            <a:off x="0" y="2085"/>
            <a:ext cx="18288000" cy="10282830"/>
          </a:xfrm>
          <a:custGeom>
            <a:avLst/>
            <a:gdLst/>
            <a:ahLst/>
            <a:cxnLst/>
            <a:rect l="l" t="t" r="r" b="b"/>
            <a:pathLst>
              <a:path w="18288000" h="10282830">
                <a:moveTo>
                  <a:pt x="0" y="0"/>
                </a:moveTo>
                <a:lnTo>
                  <a:pt x="18288000" y="0"/>
                </a:lnTo>
                <a:lnTo>
                  <a:pt x="18288000" y="10282830"/>
                </a:lnTo>
                <a:lnTo>
                  <a:pt x="0" y="10282830"/>
                </a:lnTo>
                <a:lnTo>
                  <a:pt x="0" y="0"/>
                </a:lnTo>
                <a:close/>
              </a:path>
            </a:pathLst>
          </a:custGeom>
          <a:blipFill>
            <a:blip r:embed="rId2"/>
            <a:stretch>
              <a:fillRect/>
            </a:stretch>
          </a:blipFill>
        </p:spPr>
        <p:txBody>
          <a:bodyPr/>
          <a:lstStyle/>
          <a:p>
            <a:endParaRPr lang="en-CA"/>
          </a:p>
        </p:txBody>
      </p:sp>
      <p:grpSp>
        <p:nvGrpSpPr>
          <p:cNvPr id="3" name="Group 3"/>
          <p:cNvGrpSpPr/>
          <p:nvPr/>
        </p:nvGrpSpPr>
        <p:grpSpPr>
          <a:xfrm>
            <a:off x="14513798" y="9546388"/>
            <a:ext cx="3641787" cy="563218"/>
            <a:chOff x="0" y="0"/>
            <a:chExt cx="4855716" cy="750958"/>
          </a:xfrm>
        </p:grpSpPr>
        <p:grpSp>
          <p:nvGrpSpPr>
            <p:cNvPr id="4" name="Group 4"/>
            <p:cNvGrpSpPr/>
            <p:nvPr/>
          </p:nvGrpSpPr>
          <p:grpSpPr>
            <a:xfrm>
              <a:off x="0" y="0"/>
              <a:ext cx="4855716" cy="750958"/>
              <a:chOff x="0" y="0"/>
              <a:chExt cx="1399783" cy="216483"/>
            </a:xfrm>
          </p:grpSpPr>
          <p:sp>
            <p:nvSpPr>
              <p:cNvPr id="5" name="Freeform 5"/>
              <p:cNvSpPr/>
              <p:nvPr/>
            </p:nvSpPr>
            <p:spPr>
              <a:xfrm>
                <a:off x="0" y="0"/>
                <a:ext cx="1399783" cy="216483"/>
              </a:xfrm>
              <a:custGeom>
                <a:avLst/>
                <a:gdLst/>
                <a:ahLst/>
                <a:cxnLst/>
                <a:rect l="l" t="t" r="r" b="b"/>
                <a:pathLst>
                  <a:path w="1399783" h="216483">
                    <a:moveTo>
                      <a:pt x="74290" y="0"/>
                    </a:moveTo>
                    <a:lnTo>
                      <a:pt x="1325493" y="0"/>
                    </a:lnTo>
                    <a:cubicBezTo>
                      <a:pt x="1366522" y="0"/>
                      <a:pt x="1399783" y="33261"/>
                      <a:pt x="1399783" y="74290"/>
                    </a:cubicBezTo>
                    <a:lnTo>
                      <a:pt x="1399783" y="142192"/>
                    </a:lnTo>
                    <a:cubicBezTo>
                      <a:pt x="1399783" y="183222"/>
                      <a:pt x="1366522" y="216483"/>
                      <a:pt x="1325493" y="216483"/>
                    </a:cubicBezTo>
                    <a:lnTo>
                      <a:pt x="74290" y="216483"/>
                    </a:lnTo>
                    <a:cubicBezTo>
                      <a:pt x="33261" y="216483"/>
                      <a:pt x="0" y="183222"/>
                      <a:pt x="0" y="142192"/>
                    </a:cubicBezTo>
                    <a:lnTo>
                      <a:pt x="0" y="74290"/>
                    </a:lnTo>
                    <a:cubicBezTo>
                      <a:pt x="0" y="33261"/>
                      <a:pt x="33261" y="0"/>
                      <a:pt x="74290" y="0"/>
                    </a:cubicBezTo>
                    <a:close/>
                  </a:path>
                </a:pathLst>
              </a:custGeom>
              <a:solidFill>
                <a:srgbClr val="FFFFFF"/>
              </a:solidFill>
            </p:spPr>
            <p:txBody>
              <a:bodyPr/>
              <a:lstStyle/>
              <a:p>
                <a:endParaRPr lang="en-CA"/>
              </a:p>
            </p:txBody>
          </p:sp>
          <p:sp>
            <p:nvSpPr>
              <p:cNvPr id="6" name="TextBox 6"/>
              <p:cNvSpPr txBox="1"/>
              <p:nvPr/>
            </p:nvSpPr>
            <p:spPr>
              <a:xfrm>
                <a:off x="0" y="-104775"/>
                <a:ext cx="1399783" cy="321258"/>
              </a:xfrm>
              <a:prstGeom prst="rect">
                <a:avLst/>
              </a:prstGeom>
            </p:spPr>
            <p:txBody>
              <a:bodyPr lIns="50800" tIns="50800" rIns="50800" bIns="50800" rtlCol="0" anchor="ctr"/>
              <a:lstStyle/>
              <a:p>
                <a:pPr algn="ctr">
                  <a:lnSpc>
                    <a:spcPts val="3500"/>
                  </a:lnSpc>
                </a:pPr>
                <a:endParaRPr/>
              </a:p>
            </p:txBody>
          </p:sp>
        </p:grpSp>
        <p:sp>
          <p:nvSpPr>
            <p:cNvPr id="7" name="Freeform 7"/>
            <p:cNvSpPr/>
            <p:nvPr/>
          </p:nvSpPr>
          <p:spPr>
            <a:xfrm>
              <a:off x="296890" y="97664"/>
              <a:ext cx="4370116" cy="555629"/>
            </a:xfrm>
            <a:custGeom>
              <a:avLst/>
              <a:gdLst/>
              <a:ahLst/>
              <a:cxnLst/>
              <a:rect l="l" t="t" r="r" b="b"/>
              <a:pathLst>
                <a:path w="4370116" h="555629">
                  <a:moveTo>
                    <a:pt x="0" y="0"/>
                  </a:moveTo>
                  <a:lnTo>
                    <a:pt x="4370116" y="0"/>
                  </a:lnTo>
                  <a:lnTo>
                    <a:pt x="4370116" y="555630"/>
                  </a:lnTo>
                  <a:lnTo>
                    <a:pt x="0" y="555630"/>
                  </a:lnTo>
                  <a:lnTo>
                    <a:pt x="0" y="0"/>
                  </a:lnTo>
                  <a:close/>
                </a:path>
              </a:pathLst>
            </a:custGeom>
            <a:blipFill>
              <a:blip r:embed="rId3">
                <a:extLst>
                  <a:ext uri="{96DAC541-7B7A-43D3-8B79-37D633B846F1}">
                    <asvg:svgBlip xmlns:asvg="http://schemas.microsoft.com/office/drawing/2016/SVG/main" r:embed="rId4"/>
                  </a:ext>
                </a:extLst>
              </a:blip>
              <a:stretch>
                <a:fillRect t="-818" b="-818"/>
              </a:stretch>
            </a:blipFill>
          </p:spPr>
          <p:txBody>
            <a:bodyPr/>
            <a:lstStyle/>
            <a:p>
              <a:endParaRPr lang="en-CA"/>
            </a:p>
          </p:txBody>
        </p:sp>
      </p:grpSp>
      <p:pic>
        <p:nvPicPr>
          <p:cNvPr id="8" name="Picture 7" descr="Different colored question marks">
            <a:extLst>
              <a:ext uri="{FF2B5EF4-FFF2-40B4-BE49-F238E27FC236}">
                <a16:creationId xmlns:a16="http://schemas.microsoft.com/office/drawing/2014/main" id="{EFDAB753-AE8D-F338-7AFF-C4EB690B4D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636" y="2978727"/>
            <a:ext cx="4935363" cy="60441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CA"/>
          </a:p>
        </p:txBody>
      </p:sp>
      <p:grpSp>
        <p:nvGrpSpPr>
          <p:cNvPr id="3" name="Group 3"/>
          <p:cNvGrpSpPr/>
          <p:nvPr/>
        </p:nvGrpSpPr>
        <p:grpSpPr>
          <a:xfrm>
            <a:off x="416499" y="1124294"/>
            <a:ext cx="6681424" cy="7738009"/>
            <a:chOff x="0" y="0"/>
            <a:chExt cx="8908565" cy="10317345"/>
          </a:xfrm>
        </p:grpSpPr>
        <p:grpSp>
          <p:nvGrpSpPr>
            <p:cNvPr id="4" name="Group 4"/>
            <p:cNvGrpSpPr/>
            <p:nvPr/>
          </p:nvGrpSpPr>
          <p:grpSpPr>
            <a:xfrm>
              <a:off x="0" y="0"/>
              <a:ext cx="8908565" cy="10317345"/>
              <a:chOff x="0" y="0"/>
              <a:chExt cx="1759717" cy="2037994"/>
            </a:xfrm>
          </p:grpSpPr>
          <p:sp>
            <p:nvSpPr>
              <p:cNvPr id="5" name="Freeform 5"/>
              <p:cNvSpPr/>
              <p:nvPr/>
            </p:nvSpPr>
            <p:spPr>
              <a:xfrm>
                <a:off x="0" y="0"/>
                <a:ext cx="1759717" cy="2037994"/>
              </a:xfrm>
              <a:custGeom>
                <a:avLst/>
                <a:gdLst/>
                <a:ahLst/>
                <a:cxnLst/>
                <a:rect l="l" t="t" r="r" b="b"/>
                <a:pathLst>
                  <a:path w="1759717" h="2037994">
                    <a:moveTo>
                      <a:pt x="0" y="0"/>
                    </a:moveTo>
                    <a:lnTo>
                      <a:pt x="1759717" y="0"/>
                    </a:lnTo>
                    <a:lnTo>
                      <a:pt x="1759717" y="2037994"/>
                    </a:lnTo>
                    <a:lnTo>
                      <a:pt x="0" y="2037994"/>
                    </a:lnTo>
                    <a:close/>
                  </a:path>
                </a:pathLst>
              </a:custGeom>
              <a:solidFill>
                <a:srgbClr val="60BB46"/>
              </a:solidFill>
            </p:spPr>
            <p:txBody>
              <a:bodyPr/>
              <a:lstStyle/>
              <a:p>
                <a:endParaRPr lang="en-CA"/>
              </a:p>
            </p:txBody>
          </p:sp>
          <p:sp>
            <p:nvSpPr>
              <p:cNvPr id="6" name="TextBox 6"/>
              <p:cNvSpPr txBox="1"/>
              <p:nvPr/>
            </p:nvSpPr>
            <p:spPr>
              <a:xfrm>
                <a:off x="0" y="-104775"/>
                <a:ext cx="1759717" cy="2142769"/>
              </a:xfrm>
              <a:prstGeom prst="rect">
                <a:avLst/>
              </a:prstGeom>
            </p:spPr>
            <p:txBody>
              <a:bodyPr lIns="50800" tIns="50800" rIns="50800" bIns="50800" rtlCol="0" anchor="ctr"/>
              <a:lstStyle/>
              <a:p>
                <a:pPr algn="ctr">
                  <a:lnSpc>
                    <a:spcPts val="3500"/>
                  </a:lnSpc>
                </a:pPr>
                <a:endParaRPr/>
              </a:p>
            </p:txBody>
          </p:sp>
        </p:grpSp>
        <p:grpSp>
          <p:nvGrpSpPr>
            <p:cNvPr id="7" name="Group 7"/>
            <p:cNvGrpSpPr/>
            <p:nvPr/>
          </p:nvGrpSpPr>
          <p:grpSpPr>
            <a:xfrm>
              <a:off x="346675" y="617999"/>
              <a:ext cx="8215216" cy="9081347"/>
              <a:chOff x="0" y="0"/>
              <a:chExt cx="8215216" cy="9081347"/>
            </a:xfrm>
          </p:grpSpPr>
          <p:sp>
            <p:nvSpPr>
              <p:cNvPr id="8" name="Freeform 8"/>
              <p:cNvSpPr/>
              <p:nvPr/>
            </p:nvSpPr>
            <p:spPr>
              <a:xfrm>
                <a:off x="0" y="0"/>
                <a:ext cx="8215216" cy="9081346"/>
              </a:xfrm>
              <a:custGeom>
                <a:avLst/>
                <a:gdLst/>
                <a:ahLst/>
                <a:cxnLst/>
                <a:rect l="l" t="t" r="r" b="b"/>
                <a:pathLst>
                  <a:path w="8215216" h="9081346">
                    <a:moveTo>
                      <a:pt x="0" y="0"/>
                    </a:moveTo>
                    <a:lnTo>
                      <a:pt x="8215216" y="0"/>
                    </a:lnTo>
                    <a:lnTo>
                      <a:pt x="8215216" y="9081346"/>
                    </a:lnTo>
                    <a:lnTo>
                      <a:pt x="0" y="9081346"/>
                    </a:lnTo>
                    <a:close/>
                  </a:path>
                </a:pathLst>
              </a:custGeom>
              <a:solidFill>
                <a:srgbClr val="FFFFFF">
                  <a:alpha val="0"/>
                </a:srgbClr>
              </a:solidFill>
              <a:ln cap="sq">
                <a:noFill/>
                <a:prstDash val="solid"/>
                <a:miter/>
              </a:ln>
            </p:spPr>
            <p:txBody>
              <a:bodyPr/>
              <a:lstStyle/>
              <a:p>
                <a:endParaRPr lang="en-CA"/>
              </a:p>
            </p:txBody>
          </p:sp>
          <p:sp>
            <p:nvSpPr>
              <p:cNvPr id="9" name="TextBox 9"/>
              <p:cNvSpPr txBox="1"/>
              <p:nvPr/>
            </p:nvSpPr>
            <p:spPr>
              <a:xfrm>
                <a:off x="0" y="-104775"/>
                <a:ext cx="8215216" cy="9186122"/>
              </a:xfrm>
              <a:prstGeom prst="rect">
                <a:avLst/>
              </a:prstGeom>
            </p:spPr>
            <p:txBody>
              <a:bodyPr lIns="0" tIns="0" rIns="0" bIns="0" rtlCol="0" anchor="ctr"/>
              <a:lstStyle/>
              <a:p>
                <a:pPr marL="0" lvl="0" indent="0" algn="ctr">
                  <a:lnSpc>
                    <a:spcPts val="6599"/>
                  </a:lnSpc>
                  <a:spcBef>
                    <a:spcPct val="0"/>
                  </a:spcBef>
                </a:pPr>
                <a:r>
                  <a:rPr lang="en-US" sz="5499" b="1" u="none" strike="noStrike">
                    <a:solidFill>
                      <a:srgbClr val="FFFFFF"/>
                    </a:solidFill>
                    <a:latin typeface="Arial Bold"/>
                    <a:ea typeface="Arial Bold"/>
                    <a:cs typeface="Arial Bold"/>
                    <a:sym typeface="Arial Bold"/>
                  </a:rPr>
                  <a:t>How can we support each other to use </a:t>
                </a:r>
                <a:r>
                  <a:rPr lang="en-US" sz="5499" b="1" u="none" strike="noStrike">
                    <a:solidFill>
                      <a:srgbClr val="F7E166"/>
                    </a:solidFill>
                    <a:latin typeface="Arial Bold"/>
                    <a:ea typeface="Arial Bold"/>
                    <a:cs typeface="Arial Bold"/>
                    <a:sym typeface="Arial Bold"/>
                  </a:rPr>
                  <a:t>healthy coping mechanisms</a:t>
                </a:r>
                <a:r>
                  <a:rPr lang="en-US" sz="5499" b="1" u="none" strike="noStrike">
                    <a:solidFill>
                      <a:srgbClr val="FFFFFF"/>
                    </a:solidFill>
                    <a:latin typeface="Arial Bold"/>
                    <a:ea typeface="Arial Bold"/>
                    <a:cs typeface="Arial Bold"/>
                    <a:sym typeface="Arial Bold"/>
                  </a:rPr>
                  <a:t> </a:t>
                </a:r>
              </a:p>
              <a:p>
                <a:pPr marL="0" lvl="0" indent="0" algn="ctr">
                  <a:lnSpc>
                    <a:spcPts val="6599"/>
                  </a:lnSpc>
                  <a:spcBef>
                    <a:spcPct val="0"/>
                  </a:spcBef>
                </a:pPr>
                <a:r>
                  <a:rPr lang="en-US" sz="5499" b="1" u="none" strike="noStrike">
                    <a:solidFill>
                      <a:srgbClr val="FFFFFF"/>
                    </a:solidFill>
                    <a:latin typeface="Arial Bold"/>
                    <a:ea typeface="Arial Bold"/>
                    <a:cs typeface="Arial Bold"/>
                    <a:sym typeface="Arial Bold"/>
                  </a:rPr>
                  <a:t>and maintain our mental well being?</a:t>
                </a:r>
                <a:r>
                  <a:rPr lang="en-US" sz="5499" b="1" u="none" strike="noStrike">
                    <a:solidFill>
                      <a:srgbClr val="761D8F"/>
                    </a:solidFill>
                    <a:latin typeface="Arial Bold"/>
                    <a:ea typeface="Arial Bold"/>
                    <a:cs typeface="Arial Bold"/>
                    <a:sym typeface="Arial Bold"/>
                  </a:rPr>
                  <a:t> </a:t>
                </a:r>
              </a:p>
            </p:txBody>
          </p:sp>
        </p:grpSp>
      </p:grpSp>
      <p:sp>
        <p:nvSpPr>
          <p:cNvPr id="10" name="Freeform 10"/>
          <p:cNvSpPr/>
          <p:nvPr/>
        </p:nvSpPr>
        <p:spPr>
          <a:xfrm>
            <a:off x="7255270" y="1943442"/>
            <a:ext cx="10873401" cy="6099713"/>
          </a:xfrm>
          <a:custGeom>
            <a:avLst/>
            <a:gdLst/>
            <a:ahLst/>
            <a:cxnLst/>
            <a:rect l="l" t="t" r="r" b="b"/>
            <a:pathLst>
              <a:path w="10873401" h="6099713">
                <a:moveTo>
                  <a:pt x="0" y="0"/>
                </a:moveTo>
                <a:lnTo>
                  <a:pt x="10873402" y="0"/>
                </a:lnTo>
                <a:lnTo>
                  <a:pt x="10873402" y="6099713"/>
                </a:lnTo>
                <a:lnTo>
                  <a:pt x="0" y="6099713"/>
                </a:lnTo>
                <a:lnTo>
                  <a:pt x="0" y="0"/>
                </a:lnTo>
                <a:close/>
              </a:path>
            </a:pathLst>
          </a:custGeom>
          <a:blipFill>
            <a:blip r:embed="rId3"/>
            <a:stretch>
              <a:fillRect/>
            </a:stretch>
          </a:blipFill>
        </p:spPr>
        <p:txBody>
          <a:bodyPr/>
          <a:lstStyle/>
          <a:p>
            <a:endParaRPr lang="en-CA"/>
          </a:p>
        </p:txBody>
      </p:sp>
      <p:grpSp>
        <p:nvGrpSpPr>
          <p:cNvPr id="11" name="Group 11"/>
          <p:cNvGrpSpPr/>
          <p:nvPr/>
        </p:nvGrpSpPr>
        <p:grpSpPr>
          <a:xfrm>
            <a:off x="6486600" y="9258300"/>
            <a:ext cx="5314800" cy="821957"/>
            <a:chOff x="0" y="0"/>
            <a:chExt cx="7086401" cy="1095943"/>
          </a:xfrm>
        </p:grpSpPr>
        <p:grpSp>
          <p:nvGrpSpPr>
            <p:cNvPr id="12" name="Group 12"/>
            <p:cNvGrpSpPr/>
            <p:nvPr/>
          </p:nvGrpSpPr>
          <p:grpSpPr>
            <a:xfrm>
              <a:off x="0" y="0"/>
              <a:ext cx="7086401" cy="1095943"/>
              <a:chOff x="0" y="0"/>
              <a:chExt cx="1399783" cy="216483"/>
            </a:xfrm>
          </p:grpSpPr>
          <p:sp>
            <p:nvSpPr>
              <p:cNvPr id="13" name="Freeform 13"/>
              <p:cNvSpPr/>
              <p:nvPr/>
            </p:nvSpPr>
            <p:spPr>
              <a:xfrm>
                <a:off x="0" y="0"/>
                <a:ext cx="1399783" cy="216483"/>
              </a:xfrm>
              <a:custGeom>
                <a:avLst/>
                <a:gdLst/>
                <a:ahLst/>
                <a:cxnLst/>
                <a:rect l="l" t="t" r="r" b="b"/>
                <a:pathLst>
                  <a:path w="1399783" h="216483">
                    <a:moveTo>
                      <a:pt x="74290" y="0"/>
                    </a:moveTo>
                    <a:lnTo>
                      <a:pt x="1325493" y="0"/>
                    </a:lnTo>
                    <a:cubicBezTo>
                      <a:pt x="1366522" y="0"/>
                      <a:pt x="1399783" y="33261"/>
                      <a:pt x="1399783" y="74290"/>
                    </a:cubicBezTo>
                    <a:lnTo>
                      <a:pt x="1399783" y="142192"/>
                    </a:lnTo>
                    <a:cubicBezTo>
                      <a:pt x="1399783" y="183222"/>
                      <a:pt x="1366522" y="216483"/>
                      <a:pt x="1325493" y="216483"/>
                    </a:cubicBezTo>
                    <a:lnTo>
                      <a:pt x="74290" y="216483"/>
                    </a:lnTo>
                    <a:cubicBezTo>
                      <a:pt x="33261" y="216483"/>
                      <a:pt x="0" y="183222"/>
                      <a:pt x="0" y="142192"/>
                    </a:cubicBezTo>
                    <a:lnTo>
                      <a:pt x="0" y="74290"/>
                    </a:lnTo>
                    <a:cubicBezTo>
                      <a:pt x="0" y="33261"/>
                      <a:pt x="33261" y="0"/>
                      <a:pt x="74290" y="0"/>
                    </a:cubicBezTo>
                    <a:close/>
                  </a:path>
                </a:pathLst>
              </a:custGeom>
              <a:solidFill>
                <a:srgbClr val="FFFFFF"/>
              </a:solidFill>
            </p:spPr>
            <p:txBody>
              <a:bodyPr/>
              <a:lstStyle/>
              <a:p>
                <a:endParaRPr lang="en-CA"/>
              </a:p>
            </p:txBody>
          </p:sp>
          <p:sp>
            <p:nvSpPr>
              <p:cNvPr id="14" name="TextBox 14"/>
              <p:cNvSpPr txBox="1"/>
              <p:nvPr/>
            </p:nvSpPr>
            <p:spPr>
              <a:xfrm>
                <a:off x="0" y="-104775"/>
                <a:ext cx="1399783" cy="321258"/>
              </a:xfrm>
              <a:prstGeom prst="rect">
                <a:avLst/>
              </a:prstGeom>
            </p:spPr>
            <p:txBody>
              <a:bodyPr lIns="50800" tIns="50800" rIns="50800" bIns="50800" rtlCol="0" anchor="ctr"/>
              <a:lstStyle/>
              <a:p>
                <a:pPr algn="ctr">
                  <a:lnSpc>
                    <a:spcPts val="3500"/>
                  </a:lnSpc>
                </a:pPr>
                <a:endParaRPr/>
              </a:p>
            </p:txBody>
          </p:sp>
        </p:grpSp>
        <p:sp>
          <p:nvSpPr>
            <p:cNvPr id="15" name="Freeform 15"/>
            <p:cNvSpPr/>
            <p:nvPr/>
          </p:nvSpPr>
          <p:spPr>
            <a:xfrm>
              <a:off x="433279" y="142530"/>
              <a:ext cx="6377718" cy="810882"/>
            </a:xfrm>
            <a:custGeom>
              <a:avLst/>
              <a:gdLst/>
              <a:ahLst/>
              <a:cxnLst/>
              <a:rect l="l" t="t" r="r" b="b"/>
              <a:pathLst>
                <a:path w="6377718" h="810882">
                  <a:moveTo>
                    <a:pt x="0" y="0"/>
                  </a:moveTo>
                  <a:lnTo>
                    <a:pt x="6377718" y="0"/>
                  </a:lnTo>
                  <a:lnTo>
                    <a:pt x="6377718" y="810882"/>
                  </a:lnTo>
                  <a:lnTo>
                    <a:pt x="0" y="810882"/>
                  </a:lnTo>
                  <a:lnTo>
                    <a:pt x="0" y="0"/>
                  </a:lnTo>
                  <a:close/>
                </a:path>
              </a:pathLst>
            </a:custGeom>
            <a:blipFill>
              <a:blip r:embed="rId4">
                <a:extLst>
                  <a:ext uri="{96DAC541-7B7A-43D3-8B79-37D633B846F1}">
                    <asvg:svgBlip xmlns:asvg="http://schemas.microsoft.com/office/drawing/2016/SVG/main" r:embed="rId5"/>
                  </a:ext>
                </a:extLst>
              </a:blip>
              <a:stretch>
                <a:fillRect t="-818" b="-818"/>
              </a:stretch>
            </a:blipFill>
          </p:spPr>
          <p:txBody>
            <a:bodyPr/>
            <a:lstStyle/>
            <a:p>
              <a:endParaRPr lang="en-CA"/>
            </a:p>
          </p:txBody>
        </p:sp>
      </p:grpSp>
      <p:pic>
        <p:nvPicPr>
          <p:cNvPr id="19" name="Picture 18" descr="Young girl examines molecular structure">
            <a:extLst>
              <a:ext uri="{FF2B5EF4-FFF2-40B4-BE49-F238E27FC236}">
                <a16:creationId xmlns:a16="http://schemas.microsoft.com/office/drawing/2014/main" id="{DD04A309-4EC3-CC27-2258-6F2E5A66C70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91822" y="3705121"/>
            <a:ext cx="4408162" cy="2938056"/>
          </a:xfrm>
          <a:prstGeom prst="rect">
            <a:avLst/>
          </a:prstGeom>
          <a:ln w="28575">
            <a:solidFill>
              <a:schemeClr val="accent4"/>
            </a:solid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CA"/>
          </a:p>
        </p:txBody>
      </p:sp>
      <p:grpSp>
        <p:nvGrpSpPr>
          <p:cNvPr id="3" name="Group 3"/>
          <p:cNvGrpSpPr/>
          <p:nvPr/>
        </p:nvGrpSpPr>
        <p:grpSpPr>
          <a:xfrm>
            <a:off x="6486600" y="9258300"/>
            <a:ext cx="5314800" cy="821957"/>
            <a:chOff x="0" y="0"/>
            <a:chExt cx="7086401" cy="1095943"/>
          </a:xfrm>
        </p:grpSpPr>
        <p:grpSp>
          <p:nvGrpSpPr>
            <p:cNvPr id="4" name="Group 4"/>
            <p:cNvGrpSpPr/>
            <p:nvPr/>
          </p:nvGrpSpPr>
          <p:grpSpPr>
            <a:xfrm>
              <a:off x="0" y="0"/>
              <a:ext cx="7086401" cy="1095943"/>
              <a:chOff x="0" y="0"/>
              <a:chExt cx="1399783" cy="216483"/>
            </a:xfrm>
          </p:grpSpPr>
          <p:sp>
            <p:nvSpPr>
              <p:cNvPr id="5" name="Freeform 5"/>
              <p:cNvSpPr/>
              <p:nvPr/>
            </p:nvSpPr>
            <p:spPr>
              <a:xfrm>
                <a:off x="0" y="0"/>
                <a:ext cx="1399783" cy="216483"/>
              </a:xfrm>
              <a:custGeom>
                <a:avLst/>
                <a:gdLst/>
                <a:ahLst/>
                <a:cxnLst/>
                <a:rect l="l" t="t" r="r" b="b"/>
                <a:pathLst>
                  <a:path w="1399783" h="216483">
                    <a:moveTo>
                      <a:pt x="74290" y="0"/>
                    </a:moveTo>
                    <a:lnTo>
                      <a:pt x="1325493" y="0"/>
                    </a:lnTo>
                    <a:cubicBezTo>
                      <a:pt x="1366522" y="0"/>
                      <a:pt x="1399783" y="33261"/>
                      <a:pt x="1399783" y="74290"/>
                    </a:cubicBezTo>
                    <a:lnTo>
                      <a:pt x="1399783" y="142192"/>
                    </a:lnTo>
                    <a:cubicBezTo>
                      <a:pt x="1399783" y="183222"/>
                      <a:pt x="1366522" y="216483"/>
                      <a:pt x="1325493" y="216483"/>
                    </a:cubicBezTo>
                    <a:lnTo>
                      <a:pt x="74290" y="216483"/>
                    </a:lnTo>
                    <a:cubicBezTo>
                      <a:pt x="33261" y="216483"/>
                      <a:pt x="0" y="183222"/>
                      <a:pt x="0" y="142192"/>
                    </a:cubicBezTo>
                    <a:lnTo>
                      <a:pt x="0" y="74290"/>
                    </a:lnTo>
                    <a:cubicBezTo>
                      <a:pt x="0" y="33261"/>
                      <a:pt x="33261" y="0"/>
                      <a:pt x="74290" y="0"/>
                    </a:cubicBezTo>
                    <a:close/>
                  </a:path>
                </a:pathLst>
              </a:custGeom>
              <a:solidFill>
                <a:srgbClr val="FFFFFF"/>
              </a:solidFill>
            </p:spPr>
            <p:txBody>
              <a:bodyPr/>
              <a:lstStyle/>
              <a:p>
                <a:endParaRPr lang="en-CA"/>
              </a:p>
            </p:txBody>
          </p:sp>
          <p:sp>
            <p:nvSpPr>
              <p:cNvPr id="6" name="TextBox 6"/>
              <p:cNvSpPr txBox="1"/>
              <p:nvPr/>
            </p:nvSpPr>
            <p:spPr>
              <a:xfrm>
                <a:off x="0" y="-104775"/>
                <a:ext cx="1399783" cy="321258"/>
              </a:xfrm>
              <a:prstGeom prst="rect">
                <a:avLst/>
              </a:prstGeom>
            </p:spPr>
            <p:txBody>
              <a:bodyPr lIns="50800" tIns="50800" rIns="50800" bIns="50800" rtlCol="0" anchor="ctr"/>
              <a:lstStyle/>
              <a:p>
                <a:pPr algn="ctr">
                  <a:lnSpc>
                    <a:spcPts val="3500"/>
                  </a:lnSpc>
                </a:pPr>
                <a:endParaRPr/>
              </a:p>
            </p:txBody>
          </p:sp>
        </p:grpSp>
        <p:sp>
          <p:nvSpPr>
            <p:cNvPr id="7" name="Freeform 7"/>
            <p:cNvSpPr/>
            <p:nvPr/>
          </p:nvSpPr>
          <p:spPr>
            <a:xfrm>
              <a:off x="433279" y="142530"/>
              <a:ext cx="6377718" cy="810882"/>
            </a:xfrm>
            <a:custGeom>
              <a:avLst/>
              <a:gdLst/>
              <a:ahLst/>
              <a:cxnLst/>
              <a:rect l="l" t="t" r="r" b="b"/>
              <a:pathLst>
                <a:path w="6377718" h="810882">
                  <a:moveTo>
                    <a:pt x="0" y="0"/>
                  </a:moveTo>
                  <a:lnTo>
                    <a:pt x="6377718" y="0"/>
                  </a:lnTo>
                  <a:lnTo>
                    <a:pt x="6377718" y="810882"/>
                  </a:lnTo>
                  <a:lnTo>
                    <a:pt x="0" y="810882"/>
                  </a:lnTo>
                  <a:lnTo>
                    <a:pt x="0" y="0"/>
                  </a:lnTo>
                  <a:close/>
                </a:path>
              </a:pathLst>
            </a:custGeom>
            <a:blipFill>
              <a:blip r:embed="rId3">
                <a:extLst>
                  <a:ext uri="{96DAC541-7B7A-43D3-8B79-37D633B846F1}">
                    <asvg:svgBlip xmlns:asvg="http://schemas.microsoft.com/office/drawing/2016/SVG/main" r:embed="rId4"/>
                  </a:ext>
                </a:extLst>
              </a:blip>
              <a:stretch>
                <a:fillRect t="-818" b="-818"/>
              </a:stretch>
            </a:blipFill>
          </p:spPr>
          <p:txBody>
            <a:bodyPr/>
            <a:lstStyle/>
            <a:p>
              <a:endParaRPr lang="en-CA"/>
            </a:p>
          </p:txBody>
        </p:sp>
      </p:grpSp>
      <p:sp>
        <p:nvSpPr>
          <p:cNvPr id="8" name="Freeform 8"/>
          <p:cNvSpPr/>
          <p:nvPr/>
        </p:nvSpPr>
        <p:spPr>
          <a:xfrm>
            <a:off x="2088416" y="1471506"/>
            <a:ext cx="7447429" cy="5497557"/>
          </a:xfrm>
          <a:custGeom>
            <a:avLst/>
            <a:gdLst/>
            <a:ahLst/>
            <a:cxnLst/>
            <a:rect l="l" t="t" r="r" b="b"/>
            <a:pathLst>
              <a:path w="7447429" h="5497557">
                <a:moveTo>
                  <a:pt x="0" y="0"/>
                </a:moveTo>
                <a:lnTo>
                  <a:pt x="7447429" y="0"/>
                </a:lnTo>
                <a:lnTo>
                  <a:pt x="7447429" y="5497557"/>
                </a:lnTo>
                <a:lnTo>
                  <a:pt x="0" y="54975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grpSp>
        <p:nvGrpSpPr>
          <p:cNvPr id="9" name="Group 9"/>
          <p:cNvGrpSpPr/>
          <p:nvPr/>
        </p:nvGrpSpPr>
        <p:grpSpPr>
          <a:xfrm>
            <a:off x="3131103" y="3026560"/>
            <a:ext cx="5362054" cy="1988345"/>
            <a:chOff x="0" y="0"/>
            <a:chExt cx="7149405" cy="2651126"/>
          </a:xfrm>
        </p:grpSpPr>
        <p:sp>
          <p:nvSpPr>
            <p:cNvPr id="10" name="Freeform 10"/>
            <p:cNvSpPr/>
            <p:nvPr/>
          </p:nvSpPr>
          <p:spPr>
            <a:xfrm>
              <a:off x="0" y="0"/>
              <a:ext cx="7149405" cy="2651126"/>
            </a:xfrm>
            <a:custGeom>
              <a:avLst/>
              <a:gdLst/>
              <a:ahLst/>
              <a:cxnLst/>
              <a:rect l="l" t="t" r="r" b="b"/>
              <a:pathLst>
                <a:path w="7149405" h="2651126">
                  <a:moveTo>
                    <a:pt x="0" y="0"/>
                  </a:moveTo>
                  <a:lnTo>
                    <a:pt x="7149405" y="0"/>
                  </a:lnTo>
                  <a:lnTo>
                    <a:pt x="7149405" y="2651126"/>
                  </a:lnTo>
                  <a:lnTo>
                    <a:pt x="0" y="2651126"/>
                  </a:lnTo>
                  <a:close/>
                </a:path>
              </a:pathLst>
            </a:custGeom>
            <a:solidFill>
              <a:srgbClr val="000000">
                <a:alpha val="0"/>
              </a:srgbClr>
            </a:solidFill>
          </p:spPr>
          <p:txBody>
            <a:bodyPr/>
            <a:lstStyle/>
            <a:p>
              <a:endParaRPr lang="en-CA"/>
            </a:p>
          </p:txBody>
        </p:sp>
        <p:sp>
          <p:nvSpPr>
            <p:cNvPr id="11" name="TextBox 11"/>
            <p:cNvSpPr txBox="1"/>
            <p:nvPr/>
          </p:nvSpPr>
          <p:spPr>
            <a:xfrm>
              <a:off x="0" y="-38100"/>
              <a:ext cx="7149405" cy="2689226"/>
            </a:xfrm>
            <a:prstGeom prst="rect">
              <a:avLst/>
            </a:prstGeom>
          </p:spPr>
          <p:txBody>
            <a:bodyPr lIns="0" tIns="0" rIns="0" bIns="0" rtlCol="0" anchor="ctr"/>
            <a:lstStyle/>
            <a:p>
              <a:pPr algn="ctr">
                <a:lnSpc>
                  <a:spcPts val="4319"/>
                </a:lnSpc>
              </a:pPr>
              <a:r>
                <a:rPr lang="en-US" sz="3999" b="1">
                  <a:solidFill>
                    <a:srgbClr val="761D8F"/>
                  </a:solidFill>
                  <a:latin typeface="Arial Bold"/>
                  <a:ea typeface="Arial Bold"/>
                  <a:cs typeface="Arial Bold"/>
                  <a:sym typeface="Arial Bold"/>
                </a:rPr>
                <a:t>Discussion</a:t>
              </a:r>
            </a:p>
          </p:txBody>
        </p:sp>
      </p:grpSp>
      <p:sp>
        <p:nvSpPr>
          <p:cNvPr id="12" name="TextBox 12"/>
          <p:cNvSpPr txBox="1"/>
          <p:nvPr/>
        </p:nvSpPr>
        <p:spPr>
          <a:xfrm>
            <a:off x="11416724" y="2893210"/>
            <a:ext cx="3144143" cy="4847590"/>
          </a:xfrm>
          <a:prstGeom prst="rect">
            <a:avLst/>
          </a:prstGeom>
        </p:spPr>
        <p:txBody>
          <a:bodyPr lIns="0" tIns="0" rIns="0" bIns="0" rtlCol="0" anchor="t">
            <a:spAutoFit/>
          </a:bodyPr>
          <a:lstStyle/>
          <a:p>
            <a:pPr algn="ctr">
              <a:lnSpc>
                <a:spcPts val="4759"/>
              </a:lnSpc>
            </a:pPr>
            <a:r>
              <a:rPr lang="en-US" sz="3399">
                <a:solidFill>
                  <a:srgbClr val="000000"/>
                </a:solidFill>
                <a:latin typeface="Arial"/>
                <a:ea typeface="Arial"/>
                <a:cs typeface="Arial"/>
                <a:sym typeface="Arial"/>
              </a:rPr>
              <a:t>Safe</a:t>
            </a:r>
          </a:p>
          <a:p>
            <a:pPr algn="ctr">
              <a:lnSpc>
                <a:spcPts val="4759"/>
              </a:lnSpc>
            </a:pPr>
            <a:r>
              <a:rPr lang="en-US" sz="3399">
                <a:solidFill>
                  <a:srgbClr val="000000"/>
                </a:solidFill>
                <a:latin typeface="Arial"/>
                <a:ea typeface="Arial"/>
                <a:cs typeface="Arial"/>
                <a:sym typeface="Arial"/>
              </a:rPr>
              <a:t>Welcoming</a:t>
            </a:r>
          </a:p>
          <a:p>
            <a:pPr algn="ctr">
              <a:lnSpc>
                <a:spcPts val="4759"/>
              </a:lnSpc>
            </a:pPr>
            <a:r>
              <a:rPr lang="en-US" sz="3399">
                <a:solidFill>
                  <a:srgbClr val="000000"/>
                </a:solidFill>
                <a:latin typeface="Arial"/>
                <a:ea typeface="Arial"/>
                <a:cs typeface="Arial"/>
                <a:sym typeface="Arial"/>
              </a:rPr>
              <a:t>Accepting</a:t>
            </a:r>
          </a:p>
          <a:p>
            <a:pPr algn="ctr">
              <a:lnSpc>
                <a:spcPts val="4759"/>
              </a:lnSpc>
            </a:pPr>
            <a:r>
              <a:rPr lang="en-US" sz="3399">
                <a:solidFill>
                  <a:srgbClr val="000000"/>
                </a:solidFill>
                <a:latin typeface="Arial"/>
                <a:ea typeface="Arial"/>
                <a:cs typeface="Arial"/>
                <a:sym typeface="Arial"/>
              </a:rPr>
              <a:t>Respectful</a:t>
            </a:r>
          </a:p>
          <a:p>
            <a:pPr algn="ctr">
              <a:lnSpc>
                <a:spcPts val="4759"/>
              </a:lnSpc>
            </a:pPr>
            <a:r>
              <a:rPr lang="en-US" sz="3399">
                <a:solidFill>
                  <a:srgbClr val="000000"/>
                </a:solidFill>
                <a:latin typeface="Arial"/>
                <a:ea typeface="Arial"/>
                <a:cs typeface="Arial"/>
                <a:sym typeface="Arial"/>
              </a:rPr>
              <a:t>Connected</a:t>
            </a:r>
          </a:p>
          <a:p>
            <a:pPr algn="ctr">
              <a:lnSpc>
                <a:spcPts val="4759"/>
              </a:lnSpc>
            </a:pPr>
            <a:r>
              <a:rPr lang="en-US" sz="3399">
                <a:solidFill>
                  <a:srgbClr val="000000"/>
                </a:solidFill>
                <a:latin typeface="Arial"/>
                <a:ea typeface="Arial"/>
                <a:cs typeface="Arial"/>
                <a:sym typeface="Arial"/>
              </a:rPr>
              <a:t>Valued</a:t>
            </a:r>
          </a:p>
          <a:p>
            <a:pPr algn="ctr">
              <a:lnSpc>
                <a:spcPts val="4759"/>
              </a:lnSpc>
            </a:pPr>
            <a:r>
              <a:rPr lang="en-US" sz="3399">
                <a:solidFill>
                  <a:srgbClr val="000000"/>
                </a:solidFill>
                <a:latin typeface="Arial"/>
                <a:ea typeface="Arial"/>
                <a:cs typeface="Arial"/>
                <a:sym typeface="Arial"/>
              </a:rPr>
              <a:t>Like they belong</a:t>
            </a:r>
          </a:p>
          <a:p>
            <a:pPr algn="ctr">
              <a:lnSpc>
                <a:spcPts val="4759"/>
              </a:lnSpc>
            </a:pPr>
            <a:r>
              <a:rPr lang="en-US" sz="3399">
                <a:solidFill>
                  <a:srgbClr val="000000"/>
                </a:solidFill>
                <a:latin typeface="Arial"/>
                <a:ea typeface="Arial"/>
                <a:cs typeface="Arial"/>
                <a:sym typeface="Arial"/>
              </a:rPr>
              <a:t>Comfortable</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CA"/>
          </a:p>
        </p:txBody>
      </p:sp>
      <p:grpSp>
        <p:nvGrpSpPr>
          <p:cNvPr id="3" name="Group 3"/>
          <p:cNvGrpSpPr/>
          <p:nvPr/>
        </p:nvGrpSpPr>
        <p:grpSpPr>
          <a:xfrm>
            <a:off x="-2135302" y="3519407"/>
            <a:ext cx="10537116" cy="1624093"/>
            <a:chOff x="0" y="0"/>
            <a:chExt cx="14049488" cy="2165457"/>
          </a:xfrm>
        </p:grpSpPr>
        <p:sp>
          <p:nvSpPr>
            <p:cNvPr id="4" name="Freeform 4"/>
            <p:cNvSpPr/>
            <p:nvPr/>
          </p:nvSpPr>
          <p:spPr>
            <a:xfrm>
              <a:off x="0" y="0"/>
              <a:ext cx="14049488" cy="2165457"/>
            </a:xfrm>
            <a:custGeom>
              <a:avLst/>
              <a:gdLst/>
              <a:ahLst/>
              <a:cxnLst/>
              <a:rect l="l" t="t" r="r" b="b"/>
              <a:pathLst>
                <a:path w="14049488" h="2165457">
                  <a:moveTo>
                    <a:pt x="0" y="0"/>
                  </a:moveTo>
                  <a:lnTo>
                    <a:pt x="14049488" y="0"/>
                  </a:lnTo>
                  <a:lnTo>
                    <a:pt x="14049488" y="2165457"/>
                  </a:lnTo>
                  <a:lnTo>
                    <a:pt x="0" y="2165457"/>
                  </a:lnTo>
                  <a:close/>
                </a:path>
              </a:pathLst>
            </a:custGeom>
            <a:solidFill>
              <a:srgbClr val="000000">
                <a:alpha val="0"/>
              </a:srgbClr>
            </a:solidFill>
            <a:ln cap="sq">
              <a:noFill/>
              <a:prstDash val="solid"/>
              <a:miter/>
            </a:ln>
          </p:spPr>
          <p:txBody>
            <a:bodyPr/>
            <a:lstStyle/>
            <a:p>
              <a:endParaRPr lang="en-CA"/>
            </a:p>
          </p:txBody>
        </p:sp>
        <p:sp>
          <p:nvSpPr>
            <p:cNvPr id="5" name="TextBox 5"/>
            <p:cNvSpPr txBox="1"/>
            <p:nvPr/>
          </p:nvSpPr>
          <p:spPr>
            <a:xfrm>
              <a:off x="0" y="-171450"/>
              <a:ext cx="14049488" cy="2336907"/>
            </a:xfrm>
            <a:prstGeom prst="rect">
              <a:avLst/>
            </a:prstGeom>
          </p:spPr>
          <p:txBody>
            <a:bodyPr lIns="0" tIns="0" rIns="0" bIns="0" rtlCol="0" anchor="b"/>
            <a:lstStyle/>
            <a:p>
              <a:pPr marL="0" lvl="0" indent="0" algn="ctr">
                <a:lnSpc>
                  <a:spcPts val="10560"/>
                </a:lnSpc>
                <a:spcBef>
                  <a:spcPct val="0"/>
                </a:spcBef>
              </a:pPr>
              <a:r>
                <a:rPr lang="en-US" sz="8800" b="1" u="none" strike="noStrike">
                  <a:solidFill>
                    <a:srgbClr val="156082"/>
                  </a:solidFill>
                  <a:latin typeface="Arial Bold"/>
                  <a:ea typeface="Arial Bold"/>
                  <a:cs typeface="Arial Bold"/>
                  <a:sym typeface="Arial Bold"/>
                </a:rPr>
                <a:t>Story time</a:t>
              </a:r>
            </a:p>
          </p:txBody>
        </p:sp>
      </p:grpSp>
      <p:grpSp>
        <p:nvGrpSpPr>
          <p:cNvPr id="6" name="Group 6"/>
          <p:cNvGrpSpPr/>
          <p:nvPr/>
        </p:nvGrpSpPr>
        <p:grpSpPr>
          <a:xfrm>
            <a:off x="6492700" y="1644257"/>
            <a:ext cx="11458114" cy="6998486"/>
            <a:chOff x="0" y="0"/>
            <a:chExt cx="11705888" cy="7149823"/>
          </a:xfrm>
        </p:grpSpPr>
        <p:sp>
          <p:nvSpPr>
            <p:cNvPr id="7" name="Freeform 7"/>
            <p:cNvSpPr/>
            <p:nvPr/>
          </p:nvSpPr>
          <p:spPr>
            <a:xfrm>
              <a:off x="0" y="0"/>
              <a:ext cx="11705889" cy="7149823"/>
            </a:xfrm>
            <a:custGeom>
              <a:avLst/>
              <a:gdLst/>
              <a:ahLst/>
              <a:cxnLst/>
              <a:rect l="l" t="t" r="r" b="b"/>
              <a:pathLst>
                <a:path w="11705889" h="7149823">
                  <a:moveTo>
                    <a:pt x="0" y="0"/>
                  </a:moveTo>
                  <a:lnTo>
                    <a:pt x="11705889" y="0"/>
                  </a:lnTo>
                  <a:lnTo>
                    <a:pt x="11705889" y="7149823"/>
                  </a:lnTo>
                  <a:lnTo>
                    <a:pt x="0" y="7149823"/>
                  </a:lnTo>
                  <a:close/>
                </a:path>
              </a:pathLst>
            </a:custGeom>
            <a:solidFill>
              <a:srgbClr val="000000">
                <a:alpha val="0"/>
              </a:srgbClr>
            </a:solidFill>
          </p:spPr>
          <p:txBody>
            <a:bodyPr/>
            <a:lstStyle/>
            <a:p>
              <a:endParaRPr lang="en-CA"/>
            </a:p>
          </p:txBody>
        </p:sp>
        <p:sp>
          <p:nvSpPr>
            <p:cNvPr id="8" name="TextBox 8"/>
            <p:cNvSpPr txBox="1"/>
            <p:nvPr/>
          </p:nvSpPr>
          <p:spPr>
            <a:xfrm>
              <a:off x="0" y="-66675"/>
              <a:ext cx="11705888" cy="7216498"/>
            </a:xfrm>
            <a:prstGeom prst="rect">
              <a:avLst/>
            </a:prstGeom>
          </p:spPr>
          <p:txBody>
            <a:bodyPr lIns="0" tIns="0" rIns="0" bIns="0" rtlCol="0" anchor="t"/>
            <a:lstStyle/>
            <a:p>
              <a:pPr algn="l">
                <a:lnSpc>
                  <a:spcPts val="4140"/>
                </a:lnSpc>
              </a:pPr>
              <a:r>
                <a:rPr lang="en-US" sz="3450">
                  <a:solidFill>
                    <a:srgbClr val="3E3D2D"/>
                  </a:solidFill>
                  <a:latin typeface="Arial"/>
                  <a:ea typeface="Arial"/>
                  <a:cs typeface="Arial"/>
                  <a:sym typeface="Arial"/>
                </a:rPr>
                <a:t>Once upon a time, there was a very strong woodcutter. They were the fastest, strongest woodcutter around. They were hired on the first day and fired on the fourth day. </a:t>
              </a:r>
            </a:p>
            <a:p>
              <a:pPr algn="l">
                <a:lnSpc>
                  <a:spcPts val="4140"/>
                </a:lnSpc>
              </a:pPr>
              <a:r>
                <a:rPr lang="en-US" sz="3450">
                  <a:solidFill>
                    <a:srgbClr val="3E3D2D"/>
                  </a:solidFill>
                  <a:latin typeface="Arial"/>
                  <a:ea typeface="Arial"/>
                  <a:cs typeface="Arial"/>
                  <a:sym typeface="Arial"/>
                </a:rPr>
                <a:t>But, WHY?!</a:t>
              </a:r>
            </a:p>
            <a:p>
              <a:pPr algn="l">
                <a:lnSpc>
                  <a:spcPts val="4140"/>
                </a:lnSpc>
              </a:pPr>
              <a:endParaRPr lang="en-US" sz="3450">
                <a:solidFill>
                  <a:srgbClr val="3E3D2D"/>
                </a:solidFill>
                <a:latin typeface="Arial"/>
                <a:ea typeface="Arial"/>
                <a:cs typeface="Arial"/>
                <a:sym typeface="Arial"/>
              </a:endParaRPr>
            </a:p>
            <a:p>
              <a:pPr algn="l">
                <a:lnSpc>
                  <a:spcPts val="4140"/>
                </a:lnSpc>
              </a:pPr>
              <a:r>
                <a:rPr lang="en-US" sz="3450">
                  <a:solidFill>
                    <a:srgbClr val="3E3D2D"/>
                  </a:solidFill>
                  <a:latin typeface="Arial"/>
                  <a:ea typeface="Arial"/>
                  <a:cs typeface="Arial"/>
                  <a:sym typeface="Arial"/>
                </a:rPr>
                <a:t>The first day they cut down 40 trees. The second day they cut 25 trees. The third day 20 trees, and on the fourth, 10 trees. </a:t>
              </a:r>
            </a:p>
            <a:p>
              <a:pPr algn="l">
                <a:lnSpc>
                  <a:spcPts val="4140"/>
                </a:lnSpc>
              </a:pPr>
              <a:endParaRPr lang="en-US" sz="3450">
                <a:solidFill>
                  <a:srgbClr val="3E3D2D"/>
                </a:solidFill>
                <a:latin typeface="Arial"/>
                <a:ea typeface="Arial"/>
                <a:cs typeface="Arial"/>
                <a:sym typeface="Arial"/>
              </a:endParaRPr>
            </a:p>
            <a:p>
              <a:pPr algn="l">
                <a:lnSpc>
                  <a:spcPts val="4140"/>
                </a:lnSpc>
              </a:pPr>
              <a:r>
                <a:rPr lang="en-US" sz="3450">
                  <a:solidFill>
                    <a:srgbClr val="3E3D2D"/>
                  </a:solidFill>
                  <a:latin typeface="Arial"/>
                  <a:ea typeface="Arial"/>
                  <a:cs typeface="Arial"/>
                  <a:sym typeface="Arial"/>
                </a:rPr>
                <a:t>When they were fired, the woodcutter asked, “Why? I worked hard and took no breaks.” The manager replied: “That may be, but you never took the time to sharpen your blade.”</a:t>
              </a:r>
            </a:p>
          </p:txBody>
        </p:sp>
      </p:grpSp>
      <p:grpSp>
        <p:nvGrpSpPr>
          <p:cNvPr id="9" name="Group 9"/>
          <p:cNvGrpSpPr/>
          <p:nvPr/>
        </p:nvGrpSpPr>
        <p:grpSpPr>
          <a:xfrm>
            <a:off x="6486600" y="9258300"/>
            <a:ext cx="5314800" cy="821957"/>
            <a:chOff x="0" y="0"/>
            <a:chExt cx="7086401" cy="1095943"/>
          </a:xfrm>
        </p:grpSpPr>
        <p:grpSp>
          <p:nvGrpSpPr>
            <p:cNvPr id="10" name="Group 10"/>
            <p:cNvGrpSpPr/>
            <p:nvPr/>
          </p:nvGrpSpPr>
          <p:grpSpPr>
            <a:xfrm>
              <a:off x="0" y="0"/>
              <a:ext cx="7086401" cy="1095943"/>
              <a:chOff x="0" y="0"/>
              <a:chExt cx="1399783" cy="216483"/>
            </a:xfrm>
          </p:grpSpPr>
          <p:sp>
            <p:nvSpPr>
              <p:cNvPr id="11" name="Freeform 11"/>
              <p:cNvSpPr/>
              <p:nvPr/>
            </p:nvSpPr>
            <p:spPr>
              <a:xfrm>
                <a:off x="0" y="0"/>
                <a:ext cx="1399783" cy="216483"/>
              </a:xfrm>
              <a:custGeom>
                <a:avLst/>
                <a:gdLst/>
                <a:ahLst/>
                <a:cxnLst/>
                <a:rect l="l" t="t" r="r" b="b"/>
                <a:pathLst>
                  <a:path w="1399783" h="216483">
                    <a:moveTo>
                      <a:pt x="74290" y="0"/>
                    </a:moveTo>
                    <a:lnTo>
                      <a:pt x="1325493" y="0"/>
                    </a:lnTo>
                    <a:cubicBezTo>
                      <a:pt x="1366522" y="0"/>
                      <a:pt x="1399783" y="33261"/>
                      <a:pt x="1399783" y="74290"/>
                    </a:cubicBezTo>
                    <a:lnTo>
                      <a:pt x="1399783" y="142192"/>
                    </a:lnTo>
                    <a:cubicBezTo>
                      <a:pt x="1399783" y="183222"/>
                      <a:pt x="1366522" y="216483"/>
                      <a:pt x="1325493" y="216483"/>
                    </a:cubicBezTo>
                    <a:lnTo>
                      <a:pt x="74290" y="216483"/>
                    </a:lnTo>
                    <a:cubicBezTo>
                      <a:pt x="33261" y="216483"/>
                      <a:pt x="0" y="183222"/>
                      <a:pt x="0" y="142192"/>
                    </a:cubicBezTo>
                    <a:lnTo>
                      <a:pt x="0" y="74290"/>
                    </a:lnTo>
                    <a:cubicBezTo>
                      <a:pt x="0" y="33261"/>
                      <a:pt x="33261" y="0"/>
                      <a:pt x="74290" y="0"/>
                    </a:cubicBezTo>
                    <a:close/>
                  </a:path>
                </a:pathLst>
              </a:custGeom>
              <a:solidFill>
                <a:srgbClr val="FFFFFF"/>
              </a:solidFill>
            </p:spPr>
            <p:txBody>
              <a:bodyPr/>
              <a:lstStyle/>
              <a:p>
                <a:endParaRPr lang="en-CA"/>
              </a:p>
            </p:txBody>
          </p:sp>
          <p:sp>
            <p:nvSpPr>
              <p:cNvPr id="12" name="TextBox 12"/>
              <p:cNvSpPr txBox="1"/>
              <p:nvPr/>
            </p:nvSpPr>
            <p:spPr>
              <a:xfrm>
                <a:off x="0" y="-104775"/>
                <a:ext cx="1399783" cy="321258"/>
              </a:xfrm>
              <a:prstGeom prst="rect">
                <a:avLst/>
              </a:prstGeom>
            </p:spPr>
            <p:txBody>
              <a:bodyPr lIns="50800" tIns="50800" rIns="50800" bIns="50800" rtlCol="0" anchor="ctr"/>
              <a:lstStyle/>
              <a:p>
                <a:pPr algn="ctr">
                  <a:lnSpc>
                    <a:spcPts val="3500"/>
                  </a:lnSpc>
                </a:pPr>
                <a:endParaRPr/>
              </a:p>
            </p:txBody>
          </p:sp>
        </p:grpSp>
        <p:sp>
          <p:nvSpPr>
            <p:cNvPr id="13" name="Freeform 13"/>
            <p:cNvSpPr/>
            <p:nvPr/>
          </p:nvSpPr>
          <p:spPr>
            <a:xfrm>
              <a:off x="433279" y="142530"/>
              <a:ext cx="6377718" cy="810882"/>
            </a:xfrm>
            <a:custGeom>
              <a:avLst/>
              <a:gdLst/>
              <a:ahLst/>
              <a:cxnLst/>
              <a:rect l="l" t="t" r="r" b="b"/>
              <a:pathLst>
                <a:path w="6377718" h="810882">
                  <a:moveTo>
                    <a:pt x="0" y="0"/>
                  </a:moveTo>
                  <a:lnTo>
                    <a:pt x="6377718" y="0"/>
                  </a:lnTo>
                  <a:lnTo>
                    <a:pt x="6377718" y="810882"/>
                  </a:lnTo>
                  <a:lnTo>
                    <a:pt x="0" y="810882"/>
                  </a:lnTo>
                  <a:lnTo>
                    <a:pt x="0" y="0"/>
                  </a:lnTo>
                  <a:close/>
                </a:path>
              </a:pathLst>
            </a:custGeom>
            <a:blipFill>
              <a:blip r:embed="rId4">
                <a:extLst>
                  <a:ext uri="{96DAC541-7B7A-43D3-8B79-37D633B846F1}">
                    <asvg:svgBlip xmlns:asvg="http://schemas.microsoft.com/office/drawing/2016/SVG/main" r:embed="rId5"/>
                  </a:ext>
                </a:extLst>
              </a:blip>
              <a:stretch>
                <a:fillRect t="-818" b="-818"/>
              </a:stretch>
            </a:blipFill>
          </p:spPr>
          <p:txBody>
            <a:bodyPr/>
            <a:lstStyle/>
            <a:p>
              <a:endParaRPr lang="en-CA"/>
            </a:p>
          </p:txBody>
        </p:sp>
      </p:grpSp>
      <p:sp>
        <p:nvSpPr>
          <p:cNvPr id="14" name="Freeform 14"/>
          <p:cNvSpPr/>
          <p:nvPr/>
        </p:nvSpPr>
        <p:spPr>
          <a:xfrm>
            <a:off x="322908" y="6172200"/>
            <a:ext cx="5453349" cy="4114800"/>
          </a:xfrm>
          <a:custGeom>
            <a:avLst/>
            <a:gdLst/>
            <a:ahLst/>
            <a:cxnLst/>
            <a:rect l="l" t="t" r="r" b="b"/>
            <a:pathLst>
              <a:path w="5453349" h="4114800">
                <a:moveTo>
                  <a:pt x="0" y="0"/>
                </a:moveTo>
                <a:lnTo>
                  <a:pt x="5453349" y="0"/>
                </a:lnTo>
                <a:lnTo>
                  <a:pt x="545334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CA"/>
          </a:p>
        </p:txBody>
      </p:sp>
      <p:grpSp>
        <p:nvGrpSpPr>
          <p:cNvPr id="3" name="Group 3"/>
          <p:cNvGrpSpPr/>
          <p:nvPr/>
        </p:nvGrpSpPr>
        <p:grpSpPr>
          <a:xfrm>
            <a:off x="1257300" y="3927453"/>
            <a:ext cx="15773400" cy="2432094"/>
            <a:chOff x="0" y="0"/>
            <a:chExt cx="21031200" cy="3242792"/>
          </a:xfrm>
        </p:grpSpPr>
        <p:sp>
          <p:nvSpPr>
            <p:cNvPr id="4" name="Freeform 4"/>
            <p:cNvSpPr/>
            <p:nvPr/>
          </p:nvSpPr>
          <p:spPr>
            <a:xfrm>
              <a:off x="0" y="0"/>
              <a:ext cx="21031200" cy="3242791"/>
            </a:xfrm>
            <a:custGeom>
              <a:avLst/>
              <a:gdLst/>
              <a:ahLst/>
              <a:cxnLst/>
              <a:rect l="l" t="t" r="r" b="b"/>
              <a:pathLst>
                <a:path w="21031200" h="3242791">
                  <a:moveTo>
                    <a:pt x="0" y="0"/>
                  </a:moveTo>
                  <a:lnTo>
                    <a:pt x="21031200" y="0"/>
                  </a:lnTo>
                  <a:lnTo>
                    <a:pt x="21031200" y="3242791"/>
                  </a:lnTo>
                  <a:lnTo>
                    <a:pt x="0" y="3242791"/>
                  </a:lnTo>
                  <a:close/>
                </a:path>
              </a:pathLst>
            </a:custGeom>
            <a:solidFill>
              <a:srgbClr val="000000">
                <a:alpha val="0"/>
              </a:srgbClr>
            </a:solidFill>
            <a:ln cap="sq">
              <a:noFill/>
              <a:prstDash val="solid"/>
              <a:miter/>
            </a:ln>
          </p:spPr>
          <p:txBody>
            <a:bodyPr/>
            <a:lstStyle/>
            <a:p>
              <a:endParaRPr lang="en-CA"/>
            </a:p>
          </p:txBody>
        </p:sp>
        <p:sp>
          <p:nvSpPr>
            <p:cNvPr id="5" name="TextBox 5"/>
            <p:cNvSpPr txBox="1"/>
            <p:nvPr/>
          </p:nvSpPr>
          <p:spPr>
            <a:xfrm>
              <a:off x="0" y="-85725"/>
              <a:ext cx="21031200" cy="3328517"/>
            </a:xfrm>
            <a:prstGeom prst="rect">
              <a:avLst/>
            </a:prstGeom>
          </p:spPr>
          <p:txBody>
            <a:bodyPr lIns="0" tIns="0" rIns="0" bIns="0" rtlCol="0" anchor="t"/>
            <a:lstStyle/>
            <a:p>
              <a:pPr marL="0" lvl="0" indent="0" algn="ctr">
                <a:lnSpc>
                  <a:spcPts val="9419"/>
                </a:lnSpc>
                <a:spcBef>
                  <a:spcPct val="0"/>
                </a:spcBef>
              </a:pPr>
              <a:r>
                <a:rPr lang="en-US" sz="7849" u="none" strike="noStrike">
                  <a:solidFill>
                    <a:srgbClr val="60BB46"/>
                  </a:solidFill>
                  <a:latin typeface="Bryndan Write"/>
                  <a:ea typeface="Bryndan Write"/>
                  <a:cs typeface="Bryndan Write"/>
                  <a:sym typeface="Bryndan Write"/>
                </a:rPr>
                <a:t>Youth Wellness Champions Planning </a:t>
              </a:r>
            </a:p>
            <a:p>
              <a:pPr marL="0" lvl="0" indent="0" algn="ctr">
                <a:lnSpc>
                  <a:spcPts val="9419"/>
                </a:lnSpc>
                <a:spcBef>
                  <a:spcPct val="0"/>
                </a:spcBef>
              </a:pPr>
              <a:endParaRPr lang="en-US" sz="7849" u="none" strike="noStrike">
                <a:solidFill>
                  <a:srgbClr val="60BB46"/>
                </a:solidFill>
                <a:latin typeface="Bryndan Write"/>
                <a:ea typeface="Bryndan Write"/>
                <a:cs typeface="Bryndan Write"/>
                <a:sym typeface="Bryndan Write"/>
              </a:endParaRPr>
            </a:p>
          </p:txBody>
        </p:sp>
      </p:grpSp>
      <p:sp>
        <p:nvSpPr>
          <p:cNvPr id="6" name="Freeform 6"/>
          <p:cNvSpPr/>
          <p:nvPr/>
        </p:nvSpPr>
        <p:spPr>
          <a:xfrm>
            <a:off x="785674" y="5624839"/>
            <a:ext cx="2012511" cy="4114800"/>
          </a:xfrm>
          <a:custGeom>
            <a:avLst/>
            <a:gdLst/>
            <a:ahLst/>
            <a:cxnLst/>
            <a:rect l="l" t="t" r="r" b="b"/>
            <a:pathLst>
              <a:path w="2012511" h="4114800">
                <a:moveTo>
                  <a:pt x="0" y="0"/>
                </a:moveTo>
                <a:lnTo>
                  <a:pt x="2012511" y="0"/>
                </a:lnTo>
                <a:lnTo>
                  <a:pt x="201251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7" name="Freeform 7"/>
          <p:cNvSpPr/>
          <p:nvPr/>
        </p:nvSpPr>
        <p:spPr>
          <a:xfrm>
            <a:off x="14036991" y="5624839"/>
            <a:ext cx="3538728" cy="4114800"/>
          </a:xfrm>
          <a:custGeom>
            <a:avLst/>
            <a:gdLst/>
            <a:ahLst/>
            <a:cxnLst/>
            <a:rect l="l" t="t" r="r" b="b"/>
            <a:pathLst>
              <a:path w="3538728" h="4114800">
                <a:moveTo>
                  <a:pt x="0" y="0"/>
                </a:moveTo>
                <a:lnTo>
                  <a:pt x="3538728" y="0"/>
                </a:lnTo>
                <a:lnTo>
                  <a:pt x="353872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8" name="TextBox 8"/>
          <p:cNvSpPr txBox="1"/>
          <p:nvPr/>
        </p:nvSpPr>
        <p:spPr>
          <a:xfrm>
            <a:off x="7823225" y="2771903"/>
            <a:ext cx="2641550" cy="991870"/>
          </a:xfrm>
          <a:prstGeom prst="rect">
            <a:avLst/>
          </a:prstGeom>
        </p:spPr>
        <p:txBody>
          <a:bodyPr lIns="0" tIns="0" rIns="0" bIns="0" rtlCol="0" anchor="t">
            <a:spAutoFit/>
          </a:bodyPr>
          <a:lstStyle/>
          <a:p>
            <a:pPr algn="ctr">
              <a:lnSpc>
                <a:spcPts val="7279"/>
              </a:lnSpc>
            </a:pPr>
            <a:r>
              <a:rPr lang="en-US" sz="5199" b="1">
                <a:solidFill>
                  <a:srgbClr val="000000"/>
                </a:solidFill>
                <a:latin typeface="Arial Bold"/>
                <a:ea typeface="Arial Bold"/>
                <a:cs typeface="Arial Bold"/>
                <a:sym typeface="Arial Bold"/>
              </a:rPr>
              <a:t>Agenda: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100000">
              <a:srgbClr val="94B9FF">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4127277" y="0"/>
            <a:ext cx="13716000" cy="10287000"/>
          </a:xfrm>
          <a:custGeom>
            <a:avLst/>
            <a:gdLst/>
            <a:ahLst/>
            <a:cxnLst/>
            <a:rect l="l" t="t" r="r" b="b"/>
            <a:pathLst>
              <a:path w="13716000" h="10287000">
                <a:moveTo>
                  <a:pt x="0" y="0"/>
                </a:moveTo>
                <a:lnTo>
                  <a:pt x="13716000" y="0"/>
                </a:lnTo>
                <a:lnTo>
                  <a:pt x="13716000" y="10287000"/>
                </a:lnTo>
                <a:lnTo>
                  <a:pt x="0" y="10287000"/>
                </a:lnTo>
                <a:lnTo>
                  <a:pt x="0" y="0"/>
                </a:lnTo>
                <a:close/>
              </a:path>
            </a:pathLst>
          </a:custGeom>
          <a:blipFill>
            <a:blip r:embed="rId3"/>
            <a:stretch>
              <a:fillRect/>
            </a:stretch>
          </a:blipFill>
        </p:spPr>
        <p:txBody>
          <a:bodyPr/>
          <a:lstStyle/>
          <a:p>
            <a:endParaRPr lang="en-CA"/>
          </a:p>
        </p:txBody>
      </p:sp>
      <p:sp>
        <p:nvSpPr>
          <p:cNvPr id="3" name="Freeform 3"/>
          <p:cNvSpPr/>
          <p:nvPr/>
        </p:nvSpPr>
        <p:spPr>
          <a:xfrm>
            <a:off x="13555848" y="-195798"/>
            <a:ext cx="4287429" cy="4824112"/>
          </a:xfrm>
          <a:custGeom>
            <a:avLst/>
            <a:gdLst/>
            <a:ahLst/>
            <a:cxnLst/>
            <a:rect l="l" t="t" r="r" b="b"/>
            <a:pathLst>
              <a:path w="4287429" h="4824112">
                <a:moveTo>
                  <a:pt x="0" y="0"/>
                </a:moveTo>
                <a:lnTo>
                  <a:pt x="4287429" y="0"/>
                </a:lnTo>
                <a:lnTo>
                  <a:pt x="4287429" y="4824111"/>
                </a:lnTo>
                <a:lnTo>
                  <a:pt x="0" y="4824111"/>
                </a:lnTo>
                <a:lnTo>
                  <a:pt x="0" y="0"/>
                </a:lnTo>
                <a:close/>
              </a:path>
            </a:pathLst>
          </a:custGeom>
          <a:blipFill>
            <a:blip r:embed="rId4"/>
            <a:stretch>
              <a:fillRect/>
            </a:stretch>
          </a:blipFill>
        </p:spPr>
        <p:txBody>
          <a:bodyPr/>
          <a:lstStyle/>
          <a:p>
            <a:endParaRPr lang="en-CA"/>
          </a:p>
        </p:txBody>
      </p:sp>
      <p:sp>
        <p:nvSpPr>
          <p:cNvPr id="4" name="Freeform 4"/>
          <p:cNvSpPr/>
          <p:nvPr/>
        </p:nvSpPr>
        <p:spPr>
          <a:xfrm rot="369242">
            <a:off x="14100258" y="7349368"/>
            <a:ext cx="3759234" cy="2867983"/>
          </a:xfrm>
          <a:custGeom>
            <a:avLst/>
            <a:gdLst/>
            <a:ahLst/>
            <a:cxnLst/>
            <a:rect l="l" t="t" r="r" b="b"/>
            <a:pathLst>
              <a:path w="3759234" h="2867983">
                <a:moveTo>
                  <a:pt x="0" y="0"/>
                </a:moveTo>
                <a:lnTo>
                  <a:pt x="3759234" y="0"/>
                </a:lnTo>
                <a:lnTo>
                  <a:pt x="3759234" y="2867983"/>
                </a:lnTo>
                <a:lnTo>
                  <a:pt x="0" y="2867983"/>
                </a:lnTo>
                <a:lnTo>
                  <a:pt x="0" y="0"/>
                </a:lnTo>
                <a:close/>
              </a:path>
            </a:pathLst>
          </a:custGeom>
          <a:blipFill>
            <a:blip r:embed="rId5"/>
            <a:stretch>
              <a:fillRect/>
            </a:stretch>
          </a:blipFill>
        </p:spPr>
        <p:txBody>
          <a:bodyPr/>
          <a:lstStyle/>
          <a:p>
            <a:endParaRPr lang="en-CA"/>
          </a:p>
        </p:txBody>
      </p:sp>
      <p:grpSp>
        <p:nvGrpSpPr>
          <p:cNvPr id="5" name="Group 5"/>
          <p:cNvGrpSpPr/>
          <p:nvPr/>
        </p:nvGrpSpPr>
        <p:grpSpPr>
          <a:xfrm>
            <a:off x="-252864" y="269146"/>
            <a:ext cx="4526919" cy="4568419"/>
            <a:chOff x="0" y="0"/>
            <a:chExt cx="6035893" cy="6091226"/>
          </a:xfrm>
        </p:grpSpPr>
        <p:sp>
          <p:nvSpPr>
            <p:cNvPr id="6" name="Freeform 6"/>
            <p:cNvSpPr/>
            <p:nvPr/>
          </p:nvSpPr>
          <p:spPr>
            <a:xfrm>
              <a:off x="0" y="0"/>
              <a:ext cx="6035892" cy="6091226"/>
            </a:xfrm>
            <a:custGeom>
              <a:avLst/>
              <a:gdLst/>
              <a:ahLst/>
              <a:cxnLst/>
              <a:rect l="l" t="t" r="r" b="b"/>
              <a:pathLst>
                <a:path w="6035892" h="6091226">
                  <a:moveTo>
                    <a:pt x="0" y="0"/>
                  </a:moveTo>
                  <a:lnTo>
                    <a:pt x="6035892" y="0"/>
                  </a:lnTo>
                  <a:lnTo>
                    <a:pt x="6035892" y="6091226"/>
                  </a:lnTo>
                  <a:lnTo>
                    <a:pt x="0" y="6091226"/>
                  </a:lnTo>
                  <a:close/>
                </a:path>
              </a:pathLst>
            </a:custGeom>
            <a:solidFill>
              <a:srgbClr val="000000">
                <a:alpha val="0"/>
              </a:srgbClr>
            </a:solidFill>
          </p:spPr>
          <p:txBody>
            <a:bodyPr/>
            <a:lstStyle/>
            <a:p>
              <a:endParaRPr lang="en-CA"/>
            </a:p>
          </p:txBody>
        </p:sp>
        <p:sp>
          <p:nvSpPr>
            <p:cNvPr id="7" name="TextBox 7"/>
            <p:cNvSpPr txBox="1"/>
            <p:nvPr/>
          </p:nvSpPr>
          <p:spPr>
            <a:xfrm>
              <a:off x="0" y="66675"/>
              <a:ext cx="6035893" cy="6024551"/>
            </a:xfrm>
            <a:prstGeom prst="rect">
              <a:avLst/>
            </a:prstGeom>
          </p:spPr>
          <p:txBody>
            <a:bodyPr lIns="0" tIns="0" rIns="0" bIns="0" rtlCol="0" anchor="ctr"/>
            <a:lstStyle/>
            <a:p>
              <a:pPr algn="ctr">
                <a:lnSpc>
                  <a:spcPts val="7128"/>
                </a:lnSpc>
              </a:pPr>
              <a:r>
                <a:rPr lang="en-US" sz="6600">
                  <a:solidFill>
                    <a:srgbClr val="FF6700"/>
                  </a:solidFill>
                  <a:latin typeface="Lucidity Expand"/>
                  <a:ea typeface="Lucidity Expand"/>
                  <a:cs typeface="Lucidity Expand"/>
                  <a:sym typeface="Lucidity Expand"/>
                </a:rPr>
                <a:t>The</a:t>
              </a:r>
            </a:p>
            <a:p>
              <a:pPr algn="ctr">
                <a:lnSpc>
                  <a:spcPts val="7128"/>
                </a:lnSpc>
              </a:pPr>
              <a:endParaRPr lang="en-US" sz="6600">
                <a:solidFill>
                  <a:srgbClr val="FF6700"/>
                </a:solidFill>
                <a:latin typeface="Lucidity Expand"/>
                <a:ea typeface="Lucidity Expand"/>
                <a:cs typeface="Lucidity Expand"/>
                <a:sym typeface="Lucidity Expand"/>
              </a:endParaRPr>
            </a:p>
            <a:p>
              <a:pPr algn="ctr">
                <a:lnSpc>
                  <a:spcPts val="6156"/>
                </a:lnSpc>
              </a:pPr>
              <a:r>
                <a:rPr lang="en-US" sz="5700">
                  <a:solidFill>
                    <a:srgbClr val="FF6700"/>
                  </a:solidFill>
                  <a:latin typeface="Lucidity Expand"/>
                  <a:ea typeface="Lucidity Expand"/>
                  <a:cs typeface="Lucidity Expand"/>
                  <a:sym typeface="Lucidity Expand"/>
                </a:rPr>
                <a:t>  </a:t>
              </a:r>
            </a:p>
            <a:p>
              <a:pPr algn="ctr">
                <a:lnSpc>
                  <a:spcPts val="6156"/>
                </a:lnSpc>
              </a:pPr>
              <a:r>
                <a:rPr lang="en-US" sz="5700">
                  <a:solidFill>
                    <a:srgbClr val="FF6700"/>
                  </a:solidFill>
                  <a:latin typeface="Lucidity Expand"/>
                  <a:ea typeface="Lucidity Expand"/>
                  <a:cs typeface="Lucidity Expand"/>
                  <a:sym typeface="Lucidity Expand"/>
                </a:rPr>
                <a:t>                       Zone</a:t>
              </a:r>
            </a:p>
          </p:txBody>
        </p:sp>
      </p:grpSp>
      <p:sp>
        <p:nvSpPr>
          <p:cNvPr id="8" name="Freeform 8"/>
          <p:cNvSpPr/>
          <p:nvPr/>
        </p:nvSpPr>
        <p:spPr>
          <a:xfrm rot="-829732">
            <a:off x="4185357" y="257282"/>
            <a:ext cx="3759234" cy="2867983"/>
          </a:xfrm>
          <a:custGeom>
            <a:avLst/>
            <a:gdLst/>
            <a:ahLst/>
            <a:cxnLst/>
            <a:rect l="l" t="t" r="r" b="b"/>
            <a:pathLst>
              <a:path w="3759234" h="2867983">
                <a:moveTo>
                  <a:pt x="0" y="0"/>
                </a:moveTo>
                <a:lnTo>
                  <a:pt x="3759234" y="0"/>
                </a:lnTo>
                <a:lnTo>
                  <a:pt x="3759234" y="2867983"/>
                </a:lnTo>
                <a:lnTo>
                  <a:pt x="0" y="2867983"/>
                </a:lnTo>
                <a:lnTo>
                  <a:pt x="0" y="0"/>
                </a:lnTo>
                <a:close/>
              </a:path>
            </a:pathLst>
          </a:custGeom>
          <a:blipFill>
            <a:blip r:embed="rId5"/>
            <a:stretch>
              <a:fillRect/>
            </a:stretch>
          </a:blipFill>
        </p:spPr>
        <p:txBody>
          <a:bodyPr/>
          <a:lstStyle/>
          <a:p>
            <a:endParaRPr lang="en-CA"/>
          </a:p>
        </p:txBody>
      </p:sp>
      <p:sp>
        <p:nvSpPr>
          <p:cNvPr id="9" name="Freeform 9"/>
          <p:cNvSpPr/>
          <p:nvPr/>
        </p:nvSpPr>
        <p:spPr>
          <a:xfrm>
            <a:off x="13105249" y="247396"/>
            <a:ext cx="5443253" cy="2305960"/>
          </a:xfrm>
          <a:custGeom>
            <a:avLst/>
            <a:gdLst/>
            <a:ahLst/>
            <a:cxnLst/>
            <a:rect l="l" t="t" r="r" b="b"/>
            <a:pathLst>
              <a:path w="5443253" h="2305960">
                <a:moveTo>
                  <a:pt x="0" y="0"/>
                </a:moveTo>
                <a:lnTo>
                  <a:pt x="5443253" y="0"/>
                </a:lnTo>
                <a:lnTo>
                  <a:pt x="5443253" y="2305960"/>
                </a:lnTo>
                <a:lnTo>
                  <a:pt x="0" y="23059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10" name="Freeform 10"/>
          <p:cNvSpPr/>
          <p:nvPr/>
        </p:nvSpPr>
        <p:spPr>
          <a:xfrm>
            <a:off x="1028700" y="4837565"/>
            <a:ext cx="5212623" cy="4975686"/>
          </a:xfrm>
          <a:custGeom>
            <a:avLst/>
            <a:gdLst/>
            <a:ahLst/>
            <a:cxnLst/>
            <a:rect l="l" t="t" r="r" b="b"/>
            <a:pathLst>
              <a:path w="5212623" h="4975686">
                <a:moveTo>
                  <a:pt x="0" y="0"/>
                </a:moveTo>
                <a:lnTo>
                  <a:pt x="5212623" y="0"/>
                </a:lnTo>
                <a:lnTo>
                  <a:pt x="5212623" y="4975686"/>
                </a:lnTo>
                <a:lnTo>
                  <a:pt x="0" y="49756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11" name="Freeform 11"/>
          <p:cNvSpPr/>
          <p:nvPr/>
        </p:nvSpPr>
        <p:spPr>
          <a:xfrm>
            <a:off x="132263" y="9448736"/>
            <a:ext cx="2516473" cy="729030"/>
          </a:xfrm>
          <a:custGeom>
            <a:avLst/>
            <a:gdLst/>
            <a:ahLst/>
            <a:cxnLst/>
            <a:rect l="l" t="t" r="r" b="b"/>
            <a:pathLst>
              <a:path w="2516473" h="729030">
                <a:moveTo>
                  <a:pt x="0" y="0"/>
                </a:moveTo>
                <a:lnTo>
                  <a:pt x="2516473" y="0"/>
                </a:lnTo>
                <a:lnTo>
                  <a:pt x="2516473" y="729031"/>
                </a:lnTo>
                <a:lnTo>
                  <a:pt x="0" y="729031"/>
                </a:lnTo>
                <a:lnTo>
                  <a:pt x="0" y="0"/>
                </a:lnTo>
                <a:close/>
              </a:path>
            </a:pathLst>
          </a:custGeom>
          <a:blipFill>
            <a:blip r:embed="rId10"/>
            <a:stretch>
              <a:fillRect/>
            </a:stretch>
          </a:blipFill>
        </p:spPr>
        <p:txBody>
          <a:bodyPr/>
          <a:lstStyle/>
          <a:p>
            <a:endParaRPr lang="en-CA"/>
          </a:p>
        </p:txBody>
      </p:sp>
      <p:sp>
        <p:nvSpPr>
          <p:cNvPr id="12" name="Freeform 12"/>
          <p:cNvSpPr/>
          <p:nvPr/>
        </p:nvSpPr>
        <p:spPr>
          <a:xfrm>
            <a:off x="2803843" y="9813251"/>
            <a:ext cx="1168327" cy="321504"/>
          </a:xfrm>
          <a:custGeom>
            <a:avLst/>
            <a:gdLst/>
            <a:ahLst/>
            <a:cxnLst/>
            <a:rect l="l" t="t" r="r" b="b"/>
            <a:pathLst>
              <a:path w="1168327" h="321504">
                <a:moveTo>
                  <a:pt x="0" y="0"/>
                </a:moveTo>
                <a:lnTo>
                  <a:pt x="1168327" y="0"/>
                </a:lnTo>
                <a:lnTo>
                  <a:pt x="1168327" y="321504"/>
                </a:lnTo>
                <a:lnTo>
                  <a:pt x="0" y="321504"/>
                </a:lnTo>
                <a:lnTo>
                  <a:pt x="0" y="0"/>
                </a:lnTo>
                <a:close/>
              </a:path>
            </a:pathLst>
          </a:custGeom>
          <a:blipFill>
            <a:blip r:embed="rId11"/>
            <a:stretch>
              <a:fillRect/>
            </a:stretch>
          </a:blipFill>
        </p:spPr>
        <p:txBody>
          <a:bodyPr/>
          <a:lstStyle/>
          <a:p>
            <a:endParaRPr lang="en-CA"/>
          </a:p>
        </p:txBody>
      </p:sp>
      <p:sp>
        <p:nvSpPr>
          <p:cNvPr id="13" name="TextBox 13"/>
          <p:cNvSpPr txBox="1"/>
          <p:nvPr/>
        </p:nvSpPr>
        <p:spPr>
          <a:xfrm>
            <a:off x="303760" y="1415048"/>
            <a:ext cx="3413671" cy="2324100"/>
          </a:xfrm>
          <a:prstGeom prst="rect">
            <a:avLst/>
          </a:prstGeom>
        </p:spPr>
        <p:txBody>
          <a:bodyPr lIns="0" tIns="0" rIns="0" bIns="0" rtlCol="0" anchor="t">
            <a:spAutoFit/>
          </a:bodyPr>
          <a:lstStyle/>
          <a:p>
            <a:pPr algn="ctr">
              <a:lnSpc>
                <a:spcPts val="18900"/>
              </a:lnSpc>
              <a:spcBef>
                <a:spcPct val="0"/>
              </a:spcBef>
            </a:pPr>
            <a:r>
              <a:rPr lang="en-US" sz="13500">
                <a:solidFill>
                  <a:srgbClr val="145D94"/>
                </a:solidFill>
                <a:latin typeface="Lucidity Condensed"/>
                <a:ea typeface="Lucidity Condensed"/>
                <a:cs typeface="Lucidity Condensed"/>
                <a:sym typeface="Lucidity Condensed"/>
              </a:rPr>
              <a:t>CHILL</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 close-up of a couple of hands  Description automatically generated"/>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CA"/>
          </a:p>
        </p:txBody>
      </p:sp>
      <p:sp>
        <p:nvSpPr>
          <p:cNvPr id="3" name="Freeform 3"/>
          <p:cNvSpPr/>
          <p:nvPr/>
        </p:nvSpPr>
        <p:spPr>
          <a:xfrm>
            <a:off x="13210730" y="9258300"/>
            <a:ext cx="4783288" cy="608161"/>
          </a:xfrm>
          <a:custGeom>
            <a:avLst/>
            <a:gdLst/>
            <a:ahLst/>
            <a:cxnLst/>
            <a:rect l="l" t="t" r="r" b="b"/>
            <a:pathLst>
              <a:path w="4783288" h="608161">
                <a:moveTo>
                  <a:pt x="0" y="0"/>
                </a:moveTo>
                <a:lnTo>
                  <a:pt x="4783288" y="0"/>
                </a:lnTo>
                <a:lnTo>
                  <a:pt x="4783288" y="608162"/>
                </a:lnTo>
                <a:lnTo>
                  <a:pt x="0" y="608162"/>
                </a:lnTo>
                <a:lnTo>
                  <a:pt x="0" y="0"/>
                </a:lnTo>
                <a:close/>
              </a:path>
            </a:pathLst>
          </a:custGeom>
          <a:blipFill>
            <a:blip r:embed="rId4">
              <a:extLst>
                <a:ext uri="{96DAC541-7B7A-43D3-8B79-37D633B846F1}">
                  <asvg:svgBlip xmlns:asvg="http://schemas.microsoft.com/office/drawing/2016/SVG/main" r:embed="rId5"/>
                </a:ext>
              </a:extLst>
            </a:blip>
            <a:stretch>
              <a:fillRect t="-818" b="-818"/>
            </a:stretch>
          </a:blipFill>
        </p:spPr>
        <p:txBody>
          <a:bodyPr/>
          <a:lstStyle/>
          <a:p>
            <a:endParaRPr lang="en-CA"/>
          </a:p>
        </p:txBody>
      </p:sp>
      <p:sp>
        <p:nvSpPr>
          <p:cNvPr id="4" name="Freeform 4"/>
          <p:cNvSpPr/>
          <p:nvPr/>
        </p:nvSpPr>
        <p:spPr>
          <a:xfrm>
            <a:off x="1309446" y="1710971"/>
            <a:ext cx="1411053" cy="1400791"/>
          </a:xfrm>
          <a:custGeom>
            <a:avLst/>
            <a:gdLst/>
            <a:ahLst/>
            <a:cxnLst/>
            <a:rect l="l" t="t" r="r" b="b"/>
            <a:pathLst>
              <a:path w="1411053" h="1400791">
                <a:moveTo>
                  <a:pt x="0" y="0"/>
                </a:moveTo>
                <a:lnTo>
                  <a:pt x="1411053" y="0"/>
                </a:lnTo>
                <a:lnTo>
                  <a:pt x="1411053" y="1400791"/>
                </a:lnTo>
                <a:lnTo>
                  <a:pt x="0" y="14007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5" name="Freeform 5"/>
          <p:cNvSpPr/>
          <p:nvPr/>
        </p:nvSpPr>
        <p:spPr>
          <a:xfrm>
            <a:off x="1309446" y="3660338"/>
            <a:ext cx="1411053" cy="1400791"/>
          </a:xfrm>
          <a:custGeom>
            <a:avLst/>
            <a:gdLst/>
            <a:ahLst/>
            <a:cxnLst/>
            <a:rect l="l" t="t" r="r" b="b"/>
            <a:pathLst>
              <a:path w="1411053" h="1400791">
                <a:moveTo>
                  <a:pt x="0" y="0"/>
                </a:moveTo>
                <a:lnTo>
                  <a:pt x="1411053" y="0"/>
                </a:lnTo>
                <a:lnTo>
                  <a:pt x="1411053" y="1400791"/>
                </a:lnTo>
                <a:lnTo>
                  <a:pt x="0" y="14007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6" name="Freeform 6"/>
          <p:cNvSpPr/>
          <p:nvPr/>
        </p:nvSpPr>
        <p:spPr>
          <a:xfrm>
            <a:off x="1309446" y="5517704"/>
            <a:ext cx="1411053" cy="1400791"/>
          </a:xfrm>
          <a:custGeom>
            <a:avLst/>
            <a:gdLst/>
            <a:ahLst/>
            <a:cxnLst/>
            <a:rect l="l" t="t" r="r" b="b"/>
            <a:pathLst>
              <a:path w="1411053" h="1400791">
                <a:moveTo>
                  <a:pt x="0" y="0"/>
                </a:moveTo>
                <a:lnTo>
                  <a:pt x="1411053" y="0"/>
                </a:lnTo>
                <a:lnTo>
                  <a:pt x="1411053" y="1400791"/>
                </a:lnTo>
                <a:lnTo>
                  <a:pt x="0" y="14007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7" name="Freeform 7"/>
          <p:cNvSpPr/>
          <p:nvPr/>
        </p:nvSpPr>
        <p:spPr>
          <a:xfrm>
            <a:off x="1309446" y="7375069"/>
            <a:ext cx="1411053" cy="1400791"/>
          </a:xfrm>
          <a:custGeom>
            <a:avLst/>
            <a:gdLst/>
            <a:ahLst/>
            <a:cxnLst/>
            <a:rect l="l" t="t" r="r" b="b"/>
            <a:pathLst>
              <a:path w="1411053" h="1400791">
                <a:moveTo>
                  <a:pt x="0" y="0"/>
                </a:moveTo>
                <a:lnTo>
                  <a:pt x="1411053" y="0"/>
                </a:lnTo>
                <a:lnTo>
                  <a:pt x="1411053" y="1400791"/>
                </a:lnTo>
                <a:lnTo>
                  <a:pt x="0" y="14007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8" name="Freeform 8"/>
          <p:cNvSpPr/>
          <p:nvPr/>
        </p:nvSpPr>
        <p:spPr>
          <a:xfrm>
            <a:off x="1525772" y="1511140"/>
            <a:ext cx="1404179" cy="1286739"/>
          </a:xfrm>
          <a:custGeom>
            <a:avLst/>
            <a:gdLst/>
            <a:ahLst/>
            <a:cxnLst/>
            <a:rect l="l" t="t" r="r" b="b"/>
            <a:pathLst>
              <a:path w="1404179" h="1286739">
                <a:moveTo>
                  <a:pt x="0" y="0"/>
                </a:moveTo>
                <a:lnTo>
                  <a:pt x="1404179" y="0"/>
                </a:lnTo>
                <a:lnTo>
                  <a:pt x="1404179" y="1286738"/>
                </a:lnTo>
                <a:lnTo>
                  <a:pt x="0" y="12867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9" name="Freeform 9"/>
          <p:cNvSpPr/>
          <p:nvPr/>
        </p:nvSpPr>
        <p:spPr>
          <a:xfrm rot="1828375">
            <a:off x="7775604" y="6390969"/>
            <a:ext cx="3390556" cy="2148514"/>
          </a:xfrm>
          <a:custGeom>
            <a:avLst/>
            <a:gdLst/>
            <a:ahLst/>
            <a:cxnLst/>
            <a:rect l="l" t="t" r="r" b="b"/>
            <a:pathLst>
              <a:path w="3390556" h="2148514">
                <a:moveTo>
                  <a:pt x="0" y="0"/>
                </a:moveTo>
                <a:lnTo>
                  <a:pt x="3390556" y="0"/>
                </a:lnTo>
                <a:lnTo>
                  <a:pt x="3390556" y="2148514"/>
                </a:lnTo>
                <a:lnTo>
                  <a:pt x="0" y="21485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10" name="TextBox 10"/>
          <p:cNvSpPr txBox="1"/>
          <p:nvPr/>
        </p:nvSpPr>
        <p:spPr>
          <a:xfrm>
            <a:off x="10301141" y="4405492"/>
            <a:ext cx="7615238" cy="1353186"/>
          </a:xfrm>
          <a:prstGeom prst="rect">
            <a:avLst/>
          </a:prstGeom>
        </p:spPr>
        <p:txBody>
          <a:bodyPr lIns="0" tIns="0" rIns="0" bIns="0" rtlCol="0" anchor="t">
            <a:spAutoFit/>
          </a:bodyPr>
          <a:lstStyle/>
          <a:p>
            <a:pPr algn="ctr">
              <a:lnSpc>
                <a:spcPts val="9939"/>
              </a:lnSpc>
            </a:pPr>
            <a:r>
              <a:rPr lang="en-US" sz="7099" b="1">
                <a:solidFill>
                  <a:srgbClr val="761D8F"/>
                </a:solidFill>
                <a:latin typeface="Arial Bold"/>
                <a:ea typeface="Arial Bold"/>
                <a:cs typeface="Arial Bold"/>
                <a:sym typeface="Arial Bold"/>
              </a:rPr>
              <a:t>What’s your role?</a:t>
            </a:r>
          </a:p>
        </p:txBody>
      </p:sp>
      <p:sp>
        <p:nvSpPr>
          <p:cNvPr id="11" name="TextBox 11"/>
          <p:cNvSpPr txBox="1"/>
          <p:nvPr/>
        </p:nvSpPr>
        <p:spPr>
          <a:xfrm>
            <a:off x="3053792" y="2021159"/>
            <a:ext cx="3528120" cy="647065"/>
          </a:xfrm>
          <a:prstGeom prst="rect">
            <a:avLst/>
          </a:prstGeom>
        </p:spPr>
        <p:txBody>
          <a:bodyPr lIns="0" tIns="0" rIns="0" bIns="0" rtlCol="0" anchor="t">
            <a:spAutoFit/>
          </a:bodyPr>
          <a:lstStyle/>
          <a:p>
            <a:pPr algn="l">
              <a:lnSpc>
                <a:spcPts val="4759"/>
              </a:lnSpc>
            </a:pPr>
            <a:r>
              <a:rPr lang="en-US" sz="3399">
                <a:solidFill>
                  <a:srgbClr val="000000"/>
                </a:solidFill>
                <a:latin typeface="Arial"/>
                <a:ea typeface="Arial"/>
                <a:cs typeface="Arial"/>
                <a:sym typeface="Arial"/>
              </a:rPr>
              <a:t>attend a workshop</a:t>
            </a:r>
          </a:p>
        </p:txBody>
      </p:sp>
      <p:sp>
        <p:nvSpPr>
          <p:cNvPr id="12" name="TextBox 12"/>
          <p:cNvSpPr txBox="1"/>
          <p:nvPr/>
        </p:nvSpPr>
        <p:spPr>
          <a:xfrm>
            <a:off x="3152405" y="3613955"/>
            <a:ext cx="7541537" cy="1247140"/>
          </a:xfrm>
          <a:prstGeom prst="rect">
            <a:avLst/>
          </a:prstGeom>
        </p:spPr>
        <p:txBody>
          <a:bodyPr lIns="0" tIns="0" rIns="0" bIns="0" rtlCol="0" anchor="t">
            <a:spAutoFit/>
          </a:bodyPr>
          <a:lstStyle/>
          <a:p>
            <a:pPr algn="l">
              <a:lnSpc>
                <a:spcPts val="4759"/>
              </a:lnSpc>
            </a:pPr>
            <a:r>
              <a:rPr lang="en-US" sz="3399">
                <a:solidFill>
                  <a:srgbClr val="000000"/>
                </a:solidFill>
                <a:latin typeface="Arial"/>
                <a:ea typeface="Arial"/>
                <a:cs typeface="Arial"/>
                <a:sym typeface="Arial"/>
              </a:rPr>
              <a:t>be a team player, come to meetings and answer group messages</a:t>
            </a:r>
          </a:p>
        </p:txBody>
      </p:sp>
      <p:sp>
        <p:nvSpPr>
          <p:cNvPr id="13" name="TextBox 13"/>
          <p:cNvSpPr txBox="1"/>
          <p:nvPr/>
        </p:nvSpPr>
        <p:spPr>
          <a:xfrm>
            <a:off x="3165143" y="5546279"/>
            <a:ext cx="4572170" cy="1247140"/>
          </a:xfrm>
          <a:prstGeom prst="rect">
            <a:avLst/>
          </a:prstGeom>
        </p:spPr>
        <p:txBody>
          <a:bodyPr lIns="0" tIns="0" rIns="0" bIns="0" rtlCol="0" anchor="t">
            <a:spAutoFit/>
          </a:bodyPr>
          <a:lstStyle/>
          <a:p>
            <a:pPr algn="l">
              <a:lnSpc>
                <a:spcPts val="4759"/>
              </a:lnSpc>
            </a:pPr>
            <a:r>
              <a:rPr lang="en-US" sz="3399">
                <a:solidFill>
                  <a:srgbClr val="000000"/>
                </a:solidFill>
                <a:latin typeface="Arial"/>
                <a:ea typeface="Arial"/>
                <a:cs typeface="Arial"/>
                <a:sym typeface="Arial"/>
              </a:rPr>
              <a:t>work together to plan an inspiring activity</a:t>
            </a:r>
          </a:p>
        </p:txBody>
      </p:sp>
      <p:sp>
        <p:nvSpPr>
          <p:cNvPr id="14" name="TextBox 14"/>
          <p:cNvSpPr txBox="1"/>
          <p:nvPr/>
        </p:nvSpPr>
        <p:spPr>
          <a:xfrm>
            <a:off x="3165143" y="7385220"/>
            <a:ext cx="4957232" cy="1282700"/>
          </a:xfrm>
          <a:prstGeom prst="rect">
            <a:avLst/>
          </a:prstGeom>
        </p:spPr>
        <p:txBody>
          <a:bodyPr lIns="0" tIns="0" rIns="0" bIns="0" rtlCol="0" anchor="t">
            <a:spAutoFit/>
          </a:bodyPr>
          <a:lstStyle/>
          <a:p>
            <a:pPr algn="l">
              <a:lnSpc>
                <a:spcPts val="4899"/>
              </a:lnSpc>
            </a:pPr>
            <a:r>
              <a:rPr lang="en-US" sz="3499">
                <a:solidFill>
                  <a:srgbClr val="000000"/>
                </a:solidFill>
                <a:latin typeface="Arial"/>
                <a:ea typeface="Arial"/>
                <a:cs typeface="Arial"/>
                <a:sym typeface="Arial"/>
              </a:rPr>
              <a:t>celebrate your success and </a:t>
            </a:r>
          </a:p>
        </p:txBody>
      </p:sp>
      <p:sp>
        <p:nvSpPr>
          <p:cNvPr id="15" name="TextBox 15"/>
          <p:cNvSpPr txBox="1"/>
          <p:nvPr/>
        </p:nvSpPr>
        <p:spPr>
          <a:xfrm>
            <a:off x="3898709" y="7879885"/>
            <a:ext cx="5900868" cy="1576069"/>
          </a:xfrm>
          <a:prstGeom prst="rect">
            <a:avLst/>
          </a:prstGeom>
        </p:spPr>
        <p:txBody>
          <a:bodyPr wrap="square" lIns="0" tIns="0" rIns="0" bIns="0" rtlCol="0" anchor="t">
            <a:spAutoFit/>
          </a:bodyPr>
          <a:lstStyle/>
          <a:p>
            <a:pPr algn="ctr">
              <a:lnSpc>
                <a:spcPts val="12880"/>
              </a:lnSpc>
            </a:pPr>
            <a:r>
              <a:rPr lang="en-US" sz="9200">
                <a:solidFill>
                  <a:srgbClr val="156082"/>
                </a:solidFill>
                <a:latin typeface="More Sugar"/>
                <a:ea typeface="More Sugar"/>
                <a:cs typeface="More Sugar"/>
                <a:sym typeface="More Sugar"/>
              </a:rPr>
              <a:t>have fun!</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CC0DF">
                <a:alpha val="100000"/>
              </a:srgbClr>
            </a:gs>
            <a:gs pos="100000">
              <a:srgbClr val="FFDE59">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2695561" y="9258300"/>
            <a:ext cx="5314800" cy="821957"/>
            <a:chOff x="0" y="0"/>
            <a:chExt cx="7086401" cy="1095943"/>
          </a:xfrm>
        </p:grpSpPr>
        <p:grpSp>
          <p:nvGrpSpPr>
            <p:cNvPr id="3" name="Group 3"/>
            <p:cNvGrpSpPr/>
            <p:nvPr/>
          </p:nvGrpSpPr>
          <p:grpSpPr>
            <a:xfrm>
              <a:off x="0" y="0"/>
              <a:ext cx="7086401" cy="1095943"/>
              <a:chOff x="0" y="0"/>
              <a:chExt cx="1399783" cy="216483"/>
            </a:xfrm>
          </p:grpSpPr>
          <p:sp>
            <p:nvSpPr>
              <p:cNvPr id="4" name="Freeform 4"/>
              <p:cNvSpPr/>
              <p:nvPr/>
            </p:nvSpPr>
            <p:spPr>
              <a:xfrm>
                <a:off x="0" y="0"/>
                <a:ext cx="1399783" cy="216483"/>
              </a:xfrm>
              <a:custGeom>
                <a:avLst/>
                <a:gdLst/>
                <a:ahLst/>
                <a:cxnLst/>
                <a:rect l="l" t="t" r="r" b="b"/>
                <a:pathLst>
                  <a:path w="1399783" h="216483">
                    <a:moveTo>
                      <a:pt x="74290" y="0"/>
                    </a:moveTo>
                    <a:lnTo>
                      <a:pt x="1325493" y="0"/>
                    </a:lnTo>
                    <a:cubicBezTo>
                      <a:pt x="1366522" y="0"/>
                      <a:pt x="1399783" y="33261"/>
                      <a:pt x="1399783" y="74290"/>
                    </a:cubicBezTo>
                    <a:lnTo>
                      <a:pt x="1399783" y="142192"/>
                    </a:lnTo>
                    <a:cubicBezTo>
                      <a:pt x="1399783" y="183222"/>
                      <a:pt x="1366522" y="216483"/>
                      <a:pt x="1325493" y="216483"/>
                    </a:cubicBezTo>
                    <a:lnTo>
                      <a:pt x="74290" y="216483"/>
                    </a:lnTo>
                    <a:cubicBezTo>
                      <a:pt x="33261" y="216483"/>
                      <a:pt x="0" y="183222"/>
                      <a:pt x="0" y="142192"/>
                    </a:cubicBezTo>
                    <a:lnTo>
                      <a:pt x="0" y="74290"/>
                    </a:lnTo>
                    <a:cubicBezTo>
                      <a:pt x="0" y="33261"/>
                      <a:pt x="33261" y="0"/>
                      <a:pt x="74290" y="0"/>
                    </a:cubicBezTo>
                    <a:close/>
                  </a:path>
                </a:pathLst>
              </a:custGeom>
              <a:solidFill>
                <a:srgbClr val="FFFFFF"/>
              </a:solidFill>
            </p:spPr>
            <p:txBody>
              <a:bodyPr/>
              <a:lstStyle/>
              <a:p>
                <a:endParaRPr lang="en-CA"/>
              </a:p>
            </p:txBody>
          </p:sp>
          <p:sp>
            <p:nvSpPr>
              <p:cNvPr id="5" name="TextBox 5"/>
              <p:cNvSpPr txBox="1"/>
              <p:nvPr/>
            </p:nvSpPr>
            <p:spPr>
              <a:xfrm>
                <a:off x="0" y="-104775"/>
                <a:ext cx="1399783" cy="321258"/>
              </a:xfrm>
              <a:prstGeom prst="rect">
                <a:avLst/>
              </a:prstGeom>
            </p:spPr>
            <p:txBody>
              <a:bodyPr lIns="50800" tIns="50800" rIns="50800" bIns="50800" rtlCol="0" anchor="ctr"/>
              <a:lstStyle/>
              <a:p>
                <a:pPr algn="ctr">
                  <a:lnSpc>
                    <a:spcPts val="3500"/>
                  </a:lnSpc>
                </a:pPr>
                <a:endParaRPr/>
              </a:p>
            </p:txBody>
          </p:sp>
        </p:grpSp>
        <p:sp>
          <p:nvSpPr>
            <p:cNvPr id="6" name="Freeform 6"/>
            <p:cNvSpPr/>
            <p:nvPr/>
          </p:nvSpPr>
          <p:spPr>
            <a:xfrm>
              <a:off x="433279" y="142530"/>
              <a:ext cx="6377718" cy="810882"/>
            </a:xfrm>
            <a:custGeom>
              <a:avLst/>
              <a:gdLst/>
              <a:ahLst/>
              <a:cxnLst/>
              <a:rect l="l" t="t" r="r" b="b"/>
              <a:pathLst>
                <a:path w="6377718" h="810882">
                  <a:moveTo>
                    <a:pt x="0" y="0"/>
                  </a:moveTo>
                  <a:lnTo>
                    <a:pt x="6377718" y="0"/>
                  </a:lnTo>
                  <a:lnTo>
                    <a:pt x="6377718" y="810882"/>
                  </a:lnTo>
                  <a:lnTo>
                    <a:pt x="0" y="810882"/>
                  </a:lnTo>
                  <a:lnTo>
                    <a:pt x="0" y="0"/>
                  </a:lnTo>
                  <a:close/>
                </a:path>
              </a:pathLst>
            </a:custGeom>
            <a:blipFill>
              <a:blip r:embed="rId3">
                <a:extLst>
                  <a:ext uri="{96DAC541-7B7A-43D3-8B79-37D633B846F1}">
                    <asvg:svgBlip xmlns:asvg="http://schemas.microsoft.com/office/drawing/2016/SVG/main" r:embed="rId4"/>
                  </a:ext>
                </a:extLst>
              </a:blip>
              <a:stretch>
                <a:fillRect t="-818" b="-818"/>
              </a:stretch>
            </a:blipFill>
          </p:spPr>
          <p:txBody>
            <a:bodyPr/>
            <a:lstStyle/>
            <a:p>
              <a:endParaRPr lang="en-CA"/>
            </a:p>
          </p:txBody>
        </p:sp>
      </p:grpSp>
      <p:sp>
        <p:nvSpPr>
          <p:cNvPr id="7" name="Freeform 7"/>
          <p:cNvSpPr/>
          <p:nvPr/>
        </p:nvSpPr>
        <p:spPr>
          <a:xfrm>
            <a:off x="0" y="2890208"/>
            <a:ext cx="8136471" cy="7396792"/>
          </a:xfrm>
          <a:custGeom>
            <a:avLst/>
            <a:gdLst/>
            <a:ahLst/>
            <a:cxnLst/>
            <a:rect l="l" t="t" r="r" b="b"/>
            <a:pathLst>
              <a:path w="8136471" h="7396792">
                <a:moveTo>
                  <a:pt x="0" y="0"/>
                </a:moveTo>
                <a:lnTo>
                  <a:pt x="8136471" y="0"/>
                </a:lnTo>
                <a:lnTo>
                  <a:pt x="8136471" y="7396792"/>
                </a:lnTo>
                <a:lnTo>
                  <a:pt x="0" y="73967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8" name="TextBox 8"/>
          <p:cNvSpPr txBox="1"/>
          <p:nvPr/>
        </p:nvSpPr>
        <p:spPr>
          <a:xfrm>
            <a:off x="7848600" y="613238"/>
            <a:ext cx="4233230" cy="1576069"/>
          </a:xfrm>
          <a:prstGeom prst="rect">
            <a:avLst/>
          </a:prstGeom>
        </p:spPr>
        <p:txBody>
          <a:bodyPr wrap="square" lIns="0" tIns="0" rIns="0" bIns="0" rtlCol="0" anchor="t">
            <a:spAutoFit/>
          </a:bodyPr>
          <a:lstStyle/>
          <a:p>
            <a:pPr algn="ctr">
              <a:lnSpc>
                <a:spcPts val="12880"/>
              </a:lnSpc>
            </a:pPr>
            <a:r>
              <a:rPr lang="en-US" sz="9200">
                <a:solidFill>
                  <a:srgbClr val="000000"/>
                </a:solidFill>
                <a:latin typeface="More Sugar"/>
                <a:ea typeface="More Sugar"/>
                <a:cs typeface="More Sugar"/>
                <a:sym typeface="More Sugar"/>
              </a:rPr>
              <a:t>include</a:t>
            </a:r>
          </a:p>
        </p:txBody>
      </p:sp>
      <p:sp>
        <p:nvSpPr>
          <p:cNvPr id="9" name="TextBox 9"/>
          <p:cNvSpPr txBox="1"/>
          <p:nvPr/>
        </p:nvSpPr>
        <p:spPr>
          <a:xfrm>
            <a:off x="13194506" y="5585846"/>
            <a:ext cx="4513362" cy="1576069"/>
          </a:xfrm>
          <a:prstGeom prst="rect">
            <a:avLst/>
          </a:prstGeom>
        </p:spPr>
        <p:txBody>
          <a:bodyPr lIns="0" tIns="0" rIns="0" bIns="0" rtlCol="0" anchor="t">
            <a:spAutoFit/>
          </a:bodyPr>
          <a:lstStyle/>
          <a:p>
            <a:pPr algn="ctr">
              <a:lnSpc>
                <a:spcPts val="12880"/>
              </a:lnSpc>
            </a:pPr>
            <a:r>
              <a:rPr lang="en-US" sz="9200">
                <a:solidFill>
                  <a:srgbClr val="000000"/>
                </a:solidFill>
                <a:latin typeface="More Sugar"/>
                <a:ea typeface="More Sugar"/>
                <a:cs typeface="More Sugar"/>
                <a:sym typeface="More Sugar"/>
              </a:rPr>
              <a:t>welcome</a:t>
            </a:r>
          </a:p>
        </p:txBody>
      </p:sp>
      <p:sp>
        <p:nvSpPr>
          <p:cNvPr id="10" name="TextBox 10"/>
          <p:cNvSpPr txBox="1"/>
          <p:nvPr/>
        </p:nvSpPr>
        <p:spPr>
          <a:xfrm>
            <a:off x="9144000" y="3841887"/>
            <a:ext cx="6371927" cy="1576069"/>
          </a:xfrm>
          <a:prstGeom prst="rect">
            <a:avLst/>
          </a:prstGeom>
        </p:spPr>
        <p:txBody>
          <a:bodyPr wrap="square" lIns="0" tIns="0" rIns="0" bIns="0" rtlCol="0" anchor="t">
            <a:spAutoFit/>
          </a:bodyPr>
          <a:lstStyle/>
          <a:p>
            <a:pPr algn="ctr">
              <a:lnSpc>
                <a:spcPts val="12880"/>
              </a:lnSpc>
            </a:pPr>
            <a:r>
              <a:rPr lang="en-US" sz="9200">
                <a:solidFill>
                  <a:srgbClr val="000000"/>
                </a:solidFill>
                <a:latin typeface="More Sugar"/>
                <a:ea typeface="More Sugar"/>
                <a:cs typeface="More Sugar"/>
                <a:sym typeface="More Sugar"/>
              </a:rPr>
              <a:t>understand</a:t>
            </a:r>
          </a:p>
        </p:txBody>
      </p:sp>
      <p:sp>
        <p:nvSpPr>
          <p:cNvPr id="11" name="TextBox 11"/>
          <p:cNvSpPr txBox="1"/>
          <p:nvPr/>
        </p:nvSpPr>
        <p:spPr>
          <a:xfrm>
            <a:off x="12081831" y="1889887"/>
            <a:ext cx="4940982" cy="1576069"/>
          </a:xfrm>
          <a:prstGeom prst="rect">
            <a:avLst/>
          </a:prstGeom>
        </p:spPr>
        <p:txBody>
          <a:bodyPr wrap="square" lIns="0" tIns="0" rIns="0" bIns="0" rtlCol="0" anchor="t">
            <a:spAutoFit/>
          </a:bodyPr>
          <a:lstStyle/>
          <a:p>
            <a:pPr algn="ctr">
              <a:lnSpc>
                <a:spcPts val="12880"/>
              </a:lnSpc>
            </a:pPr>
            <a:r>
              <a:rPr lang="en-US" sz="9200">
                <a:solidFill>
                  <a:srgbClr val="000000"/>
                </a:solidFill>
                <a:latin typeface="More Sugar"/>
                <a:ea typeface="More Sugar"/>
                <a:cs typeface="More Sugar"/>
                <a:sym typeface="More Sugar"/>
              </a:rPr>
              <a:t>promote</a:t>
            </a:r>
          </a:p>
        </p:txBody>
      </p:sp>
      <p:sp>
        <p:nvSpPr>
          <p:cNvPr id="12" name="TextBox 12"/>
          <p:cNvSpPr txBox="1"/>
          <p:nvPr/>
        </p:nvSpPr>
        <p:spPr>
          <a:xfrm>
            <a:off x="9525000" y="7331586"/>
            <a:ext cx="4629577" cy="1576069"/>
          </a:xfrm>
          <a:prstGeom prst="rect">
            <a:avLst/>
          </a:prstGeom>
        </p:spPr>
        <p:txBody>
          <a:bodyPr wrap="square" lIns="0" tIns="0" rIns="0" bIns="0" rtlCol="0" anchor="t">
            <a:spAutoFit/>
          </a:bodyPr>
          <a:lstStyle/>
          <a:p>
            <a:pPr algn="ctr">
              <a:lnSpc>
                <a:spcPts val="12880"/>
              </a:lnSpc>
            </a:pPr>
            <a:r>
              <a:rPr lang="en-US" sz="9200">
                <a:solidFill>
                  <a:srgbClr val="000000"/>
                </a:solidFill>
                <a:latin typeface="More Sugar"/>
                <a:ea typeface="More Sugar"/>
                <a:cs typeface="More Sugar"/>
                <a:sym typeface="More Sugar"/>
              </a:rPr>
              <a:t>partner</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CA"/>
          </a:p>
        </p:txBody>
      </p:sp>
      <p:grpSp>
        <p:nvGrpSpPr>
          <p:cNvPr id="3" name="Group 3"/>
          <p:cNvGrpSpPr/>
          <p:nvPr/>
        </p:nvGrpSpPr>
        <p:grpSpPr>
          <a:xfrm>
            <a:off x="1125227" y="2482296"/>
            <a:ext cx="4503160" cy="3033141"/>
            <a:chOff x="0" y="0"/>
            <a:chExt cx="6004214" cy="4044188"/>
          </a:xfrm>
        </p:grpSpPr>
        <p:sp>
          <p:nvSpPr>
            <p:cNvPr id="4" name="Freeform 4"/>
            <p:cNvSpPr/>
            <p:nvPr/>
          </p:nvSpPr>
          <p:spPr>
            <a:xfrm>
              <a:off x="0" y="0"/>
              <a:ext cx="6004214" cy="4044188"/>
            </a:xfrm>
            <a:custGeom>
              <a:avLst/>
              <a:gdLst/>
              <a:ahLst/>
              <a:cxnLst/>
              <a:rect l="l" t="t" r="r" b="b"/>
              <a:pathLst>
                <a:path w="6004214" h="4044188">
                  <a:moveTo>
                    <a:pt x="0" y="0"/>
                  </a:moveTo>
                  <a:lnTo>
                    <a:pt x="6004214" y="0"/>
                  </a:lnTo>
                  <a:lnTo>
                    <a:pt x="6004214" y="4044188"/>
                  </a:lnTo>
                  <a:lnTo>
                    <a:pt x="0" y="4044188"/>
                  </a:lnTo>
                  <a:close/>
                </a:path>
              </a:pathLst>
            </a:custGeom>
            <a:solidFill>
              <a:srgbClr val="000000">
                <a:alpha val="0"/>
              </a:srgbClr>
            </a:solidFill>
          </p:spPr>
          <p:txBody>
            <a:bodyPr/>
            <a:lstStyle/>
            <a:p>
              <a:endParaRPr lang="en-CA"/>
            </a:p>
          </p:txBody>
        </p:sp>
        <p:sp>
          <p:nvSpPr>
            <p:cNvPr id="5" name="TextBox 5"/>
            <p:cNvSpPr txBox="1"/>
            <p:nvPr/>
          </p:nvSpPr>
          <p:spPr>
            <a:xfrm>
              <a:off x="0" y="-57150"/>
              <a:ext cx="6004214" cy="4101338"/>
            </a:xfrm>
            <a:prstGeom prst="rect">
              <a:avLst/>
            </a:prstGeom>
          </p:spPr>
          <p:txBody>
            <a:bodyPr lIns="0" tIns="0" rIns="0" bIns="0" rtlCol="0" anchor="t"/>
            <a:lstStyle/>
            <a:p>
              <a:pPr algn="l">
                <a:lnSpc>
                  <a:spcPts val="7128"/>
                </a:lnSpc>
              </a:pPr>
              <a:r>
                <a:rPr lang="en-US" sz="6600" b="1">
                  <a:solidFill>
                    <a:srgbClr val="761D8F"/>
                  </a:solidFill>
                  <a:latin typeface="Arial Bold"/>
                  <a:ea typeface="Arial Bold"/>
                  <a:cs typeface="Arial Bold"/>
                  <a:sym typeface="Arial Bold"/>
                </a:rPr>
                <a:t>Answering the tough questions</a:t>
              </a:r>
            </a:p>
          </p:txBody>
        </p:sp>
      </p:grpSp>
      <p:grpSp>
        <p:nvGrpSpPr>
          <p:cNvPr id="6" name="Group 6"/>
          <p:cNvGrpSpPr/>
          <p:nvPr/>
        </p:nvGrpSpPr>
        <p:grpSpPr>
          <a:xfrm>
            <a:off x="6559450" y="1981485"/>
            <a:ext cx="10597127" cy="6034278"/>
            <a:chOff x="0" y="0"/>
            <a:chExt cx="14129502" cy="8045704"/>
          </a:xfrm>
        </p:grpSpPr>
        <p:sp>
          <p:nvSpPr>
            <p:cNvPr id="7" name="Freeform 7"/>
            <p:cNvSpPr/>
            <p:nvPr/>
          </p:nvSpPr>
          <p:spPr>
            <a:xfrm>
              <a:off x="0" y="0"/>
              <a:ext cx="14129502" cy="8045703"/>
            </a:xfrm>
            <a:custGeom>
              <a:avLst/>
              <a:gdLst/>
              <a:ahLst/>
              <a:cxnLst/>
              <a:rect l="l" t="t" r="r" b="b"/>
              <a:pathLst>
                <a:path w="14129502" h="8045703">
                  <a:moveTo>
                    <a:pt x="0" y="0"/>
                  </a:moveTo>
                  <a:lnTo>
                    <a:pt x="14129502" y="0"/>
                  </a:lnTo>
                  <a:lnTo>
                    <a:pt x="14129502" y="8045703"/>
                  </a:lnTo>
                  <a:lnTo>
                    <a:pt x="0" y="8045703"/>
                  </a:lnTo>
                  <a:close/>
                </a:path>
              </a:pathLst>
            </a:custGeom>
            <a:solidFill>
              <a:srgbClr val="000000">
                <a:alpha val="0"/>
              </a:srgbClr>
            </a:solidFill>
          </p:spPr>
          <p:txBody>
            <a:bodyPr/>
            <a:lstStyle/>
            <a:p>
              <a:endParaRPr lang="en-CA"/>
            </a:p>
          </p:txBody>
        </p:sp>
        <p:sp>
          <p:nvSpPr>
            <p:cNvPr id="8" name="TextBox 8"/>
            <p:cNvSpPr txBox="1"/>
            <p:nvPr/>
          </p:nvSpPr>
          <p:spPr>
            <a:xfrm>
              <a:off x="0" y="-85725"/>
              <a:ext cx="14129502" cy="8131429"/>
            </a:xfrm>
            <a:prstGeom prst="rect">
              <a:avLst/>
            </a:prstGeom>
          </p:spPr>
          <p:txBody>
            <a:bodyPr lIns="0" tIns="0" rIns="0" bIns="0" rtlCol="0" anchor="t"/>
            <a:lstStyle/>
            <a:p>
              <a:pPr marL="760095" lvl="1" indent="-380048" algn="l">
                <a:lnSpc>
                  <a:spcPts val="5040"/>
                </a:lnSpc>
                <a:buFont typeface="Arial"/>
                <a:buChar char="•"/>
              </a:pPr>
              <a:r>
                <a:rPr lang="en-US" sz="4200">
                  <a:solidFill>
                    <a:srgbClr val="0E2841"/>
                  </a:solidFill>
                  <a:latin typeface="Arial"/>
                  <a:ea typeface="Arial"/>
                  <a:cs typeface="Arial"/>
                  <a:sym typeface="Arial"/>
                </a:rPr>
                <a:t>You don’t need to know everything </a:t>
              </a:r>
            </a:p>
            <a:p>
              <a:pPr marL="760095" lvl="1" indent="-380048" algn="l">
                <a:lnSpc>
                  <a:spcPts val="5040"/>
                </a:lnSpc>
                <a:buFont typeface="Arial"/>
                <a:buChar char="•"/>
              </a:pPr>
              <a:r>
                <a:rPr lang="en-US" sz="4200">
                  <a:solidFill>
                    <a:srgbClr val="0E2841"/>
                  </a:solidFill>
                  <a:latin typeface="Arial"/>
                  <a:ea typeface="Arial"/>
                  <a:cs typeface="Arial"/>
                  <a:sym typeface="Arial"/>
                </a:rPr>
                <a:t>Find reliable sources together</a:t>
              </a:r>
            </a:p>
            <a:p>
              <a:pPr marL="760095" lvl="1" indent="-380048" algn="l">
                <a:lnSpc>
                  <a:spcPts val="5040"/>
                </a:lnSpc>
                <a:buFont typeface="Arial"/>
                <a:buChar char="•"/>
              </a:pPr>
              <a:r>
                <a:rPr lang="en-US" sz="4200">
                  <a:solidFill>
                    <a:srgbClr val="0E2841"/>
                  </a:solidFill>
                  <a:latin typeface="Arial"/>
                  <a:ea typeface="Arial"/>
                  <a:cs typeface="Arial"/>
                  <a:sym typeface="Arial"/>
                </a:rPr>
                <a:t>Consult an expert for more information</a:t>
              </a:r>
            </a:p>
            <a:p>
              <a:pPr marL="760095" lvl="1" indent="-380048" algn="l">
                <a:lnSpc>
                  <a:spcPts val="5040"/>
                </a:lnSpc>
                <a:buFont typeface="Arial"/>
                <a:buChar char="•"/>
              </a:pPr>
              <a:r>
                <a:rPr lang="en-US" sz="4200">
                  <a:solidFill>
                    <a:srgbClr val="0E2841"/>
                  </a:solidFill>
                  <a:latin typeface="Arial"/>
                  <a:ea typeface="Arial"/>
                  <a:cs typeface="Arial"/>
                  <a:sym typeface="Arial"/>
                </a:rPr>
                <a:t>When youth ask for advice:</a:t>
              </a:r>
            </a:p>
            <a:p>
              <a:pPr marL="1508760" lvl="2" indent="-502920" algn="l">
                <a:lnSpc>
                  <a:spcPts val="4320"/>
                </a:lnSpc>
                <a:buFont typeface="Arial"/>
                <a:buChar char="⚬"/>
              </a:pPr>
              <a:r>
                <a:rPr lang="en-US" sz="3600">
                  <a:solidFill>
                    <a:srgbClr val="0E2841"/>
                  </a:solidFill>
                  <a:latin typeface="Arial"/>
                  <a:ea typeface="Arial"/>
                  <a:cs typeface="Arial"/>
                  <a:sym typeface="Arial"/>
                </a:rPr>
                <a:t>Direct them to trustworthy resources and services </a:t>
              </a:r>
            </a:p>
            <a:p>
              <a:pPr marL="1508760" lvl="2" indent="-502920" algn="l">
                <a:lnSpc>
                  <a:spcPts val="4320"/>
                </a:lnSpc>
                <a:buFont typeface="Arial"/>
                <a:buChar char="⚬"/>
              </a:pPr>
              <a:r>
                <a:rPr lang="en-US" sz="3600">
                  <a:solidFill>
                    <a:srgbClr val="0E2841"/>
                  </a:solidFill>
                  <a:latin typeface="Arial"/>
                  <a:ea typeface="Arial"/>
                  <a:cs typeface="Arial"/>
                  <a:sym typeface="Arial"/>
                </a:rPr>
                <a:t>If unsure where to direct them, visit </a:t>
              </a:r>
              <a:r>
                <a:rPr lang="en-US" sz="3600" i="1">
                  <a:solidFill>
                    <a:srgbClr val="0E2841"/>
                  </a:solidFill>
                  <a:latin typeface="Arial Italics"/>
                  <a:ea typeface="Arial Italics"/>
                  <a:cs typeface="Arial Italics"/>
                  <a:sym typeface="Arial Italics"/>
                </a:rPr>
                <a:t>add local resource</a:t>
              </a:r>
            </a:p>
            <a:p>
              <a:pPr marL="1760220" lvl="2" indent="-586740" algn="l">
                <a:lnSpc>
                  <a:spcPts val="5040"/>
                </a:lnSpc>
              </a:pPr>
              <a:endParaRPr lang="en-US" sz="3600" i="1">
                <a:solidFill>
                  <a:srgbClr val="0E2841"/>
                </a:solidFill>
                <a:latin typeface="Arial Italics"/>
                <a:ea typeface="Arial Italics"/>
                <a:cs typeface="Arial Italics"/>
                <a:sym typeface="Arial Italics"/>
              </a:endParaRPr>
            </a:p>
            <a:p>
              <a:pPr algn="l">
                <a:lnSpc>
                  <a:spcPts val="4320"/>
                </a:lnSpc>
              </a:pPr>
              <a:r>
                <a:rPr lang="en-US" sz="3600">
                  <a:solidFill>
                    <a:srgbClr val="0E2841"/>
                  </a:solidFill>
                  <a:latin typeface="Arial"/>
                  <a:ea typeface="Arial"/>
                  <a:cs typeface="Arial"/>
                  <a:sym typeface="Arial"/>
                </a:rPr>
                <a:t>Words of wisdom?  </a:t>
              </a:r>
            </a:p>
          </p:txBody>
        </p:sp>
      </p:grpSp>
      <p:sp>
        <p:nvSpPr>
          <p:cNvPr id="9" name="Freeform 9"/>
          <p:cNvSpPr/>
          <p:nvPr/>
        </p:nvSpPr>
        <p:spPr>
          <a:xfrm>
            <a:off x="0" y="5903660"/>
            <a:ext cx="6197525" cy="4383340"/>
          </a:xfrm>
          <a:custGeom>
            <a:avLst/>
            <a:gdLst/>
            <a:ahLst/>
            <a:cxnLst/>
            <a:rect l="l" t="t" r="r" b="b"/>
            <a:pathLst>
              <a:path w="6197525" h="4383340">
                <a:moveTo>
                  <a:pt x="0" y="0"/>
                </a:moveTo>
                <a:lnTo>
                  <a:pt x="6197525" y="0"/>
                </a:lnTo>
                <a:lnTo>
                  <a:pt x="6197525" y="4383340"/>
                </a:lnTo>
                <a:lnTo>
                  <a:pt x="0" y="43833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10" name="Freeform 10"/>
          <p:cNvSpPr/>
          <p:nvPr/>
        </p:nvSpPr>
        <p:spPr>
          <a:xfrm>
            <a:off x="14446146" y="6740928"/>
            <a:ext cx="3401318" cy="3160133"/>
          </a:xfrm>
          <a:custGeom>
            <a:avLst/>
            <a:gdLst/>
            <a:ahLst/>
            <a:cxnLst/>
            <a:rect l="l" t="t" r="r" b="b"/>
            <a:pathLst>
              <a:path w="3401318" h="3160133">
                <a:moveTo>
                  <a:pt x="0" y="0"/>
                </a:moveTo>
                <a:lnTo>
                  <a:pt x="3401318" y="0"/>
                </a:lnTo>
                <a:lnTo>
                  <a:pt x="3401318" y="3160134"/>
                </a:lnTo>
                <a:lnTo>
                  <a:pt x="0" y="31601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grpSp>
        <p:nvGrpSpPr>
          <p:cNvPr id="11" name="Group 11"/>
          <p:cNvGrpSpPr/>
          <p:nvPr/>
        </p:nvGrpSpPr>
        <p:grpSpPr>
          <a:xfrm>
            <a:off x="6486600" y="9258300"/>
            <a:ext cx="5314800" cy="821957"/>
            <a:chOff x="0" y="0"/>
            <a:chExt cx="7086401" cy="1095943"/>
          </a:xfrm>
        </p:grpSpPr>
        <p:grpSp>
          <p:nvGrpSpPr>
            <p:cNvPr id="12" name="Group 12"/>
            <p:cNvGrpSpPr/>
            <p:nvPr/>
          </p:nvGrpSpPr>
          <p:grpSpPr>
            <a:xfrm>
              <a:off x="0" y="0"/>
              <a:ext cx="7086401" cy="1095943"/>
              <a:chOff x="0" y="0"/>
              <a:chExt cx="1399783" cy="216483"/>
            </a:xfrm>
          </p:grpSpPr>
          <p:sp>
            <p:nvSpPr>
              <p:cNvPr id="13" name="Freeform 13"/>
              <p:cNvSpPr/>
              <p:nvPr/>
            </p:nvSpPr>
            <p:spPr>
              <a:xfrm>
                <a:off x="0" y="0"/>
                <a:ext cx="1399783" cy="216483"/>
              </a:xfrm>
              <a:custGeom>
                <a:avLst/>
                <a:gdLst/>
                <a:ahLst/>
                <a:cxnLst/>
                <a:rect l="l" t="t" r="r" b="b"/>
                <a:pathLst>
                  <a:path w="1399783" h="216483">
                    <a:moveTo>
                      <a:pt x="74290" y="0"/>
                    </a:moveTo>
                    <a:lnTo>
                      <a:pt x="1325493" y="0"/>
                    </a:lnTo>
                    <a:cubicBezTo>
                      <a:pt x="1366522" y="0"/>
                      <a:pt x="1399783" y="33261"/>
                      <a:pt x="1399783" y="74290"/>
                    </a:cubicBezTo>
                    <a:lnTo>
                      <a:pt x="1399783" y="142192"/>
                    </a:lnTo>
                    <a:cubicBezTo>
                      <a:pt x="1399783" y="183222"/>
                      <a:pt x="1366522" y="216483"/>
                      <a:pt x="1325493" y="216483"/>
                    </a:cubicBezTo>
                    <a:lnTo>
                      <a:pt x="74290" y="216483"/>
                    </a:lnTo>
                    <a:cubicBezTo>
                      <a:pt x="33261" y="216483"/>
                      <a:pt x="0" y="183222"/>
                      <a:pt x="0" y="142192"/>
                    </a:cubicBezTo>
                    <a:lnTo>
                      <a:pt x="0" y="74290"/>
                    </a:lnTo>
                    <a:cubicBezTo>
                      <a:pt x="0" y="33261"/>
                      <a:pt x="33261" y="0"/>
                      <a:pt x="74290" y="0"/>
                    </a:cubicBezTo>
                    <a:close/>
                  </a:path>
                </a:pathLst>
              </a:custGeom>
              <a:solidFill>
                <a:srgbClr val="FFFFFF"/>
              </a:solidFill>
            </p:spPr>
            <p:txBody>
              <a:bodyPr/>
              <a:lstStyle/>
              <a:p>
                <a:endParaRPr lang="en-CA"/>
              </a:p>
            </p:txBody>
          </p:sp>
          <p:sp>
            <p:nvSpPr>
              <p:cNvPr id="14" name="TextBox 14"/>
              <p:cNvSpPr txBox="1"/>
              <p:nvPr/>
            </p:nvSpPr>
            <p:spPr>
              <a:xfrm>
                <a:off x="0" y="-104775"/>
                <a:ext cx="1399783" cy="321258"/>
              </a:xfrm>
              <a:prstGeom prst="rect">
                <a:avLst/>
              </a:prstGeom>
            </p:spPr>
            <p:txBody>
              <a:bodyPr lIns="50800" tIns="50800" rIns="50800" bIns="50800" rtlCol="0" anchor="ctr"/>
              <a:lstStyle/>
              <a:p>
                <a:pPr algn="ctr">
                  <a:lnSpc>
                    <a:spcPts val="3500"/>
                  </a:lnSpc>
                </a:pPr>
                <a:endParaRPr/>
              </a:p>
            </p:txBody>
          </p:sp>
        </p:grpSp>
        <p:sp>
          <p:nvSpPr>
            <p:cNvPr id="15" name="Freeform 15"/>
            <p:cNvSpPr/>
            <p:nvPr/>
          </p:nvSpPr>
          <p:spPr>
            <a:xfrm>
              <a:off x="433279" y="142530"/>
              <a:ext cx="6377718" cy="810882"/>
            </a:xfrm>
            <a:custGeom>
              <a:avLst/>
              <a:gdLst/>
              <a:ahLst/>
              <a:cxnLst/>
              <a:rect l="l" t="t" r="r" b="b"/>
              <a:pathLst>
                <a:path w="6377718" h="810882">
                  <a:moveTo>
                    <a:pt x="0" y="0"/>
                  </a:moveTo>
                  <a:lnTo>
                    <a:pt x="6377718" y="0"/>
                  </a:lnTo>
                  <a:lnTo>
                    <a:pt x="6377718" y="810882"/>
                  </a:lnTo>
                  <a:lnTo>
                    <a:pt x="0" y="810882"/>
                  </a:lnTo>
                  <a:lnTo>
                    <a:pt x="0" y="0"/>
                  </a:lnTo>
                  <a:close/>
                </a:path>
              </a:pathLst>
            </a:custGeom>
            <a:blipFill>
              <a:blip r:embed="rId8">
                <a:extLst>
                  <a:ext uri="{96DAC541-7B7A-43D3-8B79-37D633B846F1}">
                    <asvg:svgBlip xmlns:asvg="http://schemas.microsoft.com/office/drawing/2016/SVG/main" r:embed="rId9"/>
                  </a:ext>
                </a:extLst>
              </a:blip>
              <a:stretch>
                <a:fillRect t="-818" b="-818"/>
              </a:stretch>
            </a:blipFill>
          </p:spPr>
          <p:txBody>
            <a:bodyPr/>
            <a:lstStyle/>
            <a:p>
              <a:endParaRPr lang="en-CA"/>
            </a:p>
          </p:txBody>
        </p:sp>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3" name="Freeform 3"/>
          <p:cNvSpPr/>
          <p:nvPr/>
        </p:nvSpPr>
        <p:spPr>
          <a:xfrm>
            <a:off x="12571876" y="9253388"/>
            <a:ext cx="4783288" cy="608161"/>
          </a:xfrm>
          <a:custGeom>
            <a:avLst/>
            <a:gdLst/>
            <a:ahLst/>
            <a:cxnLst/>
            <a:rect l="l" t="t" r="r" b="b"/>
            <a:pathLst>
              <a:path w="4783288" h="608161">
                <a:moveTo>
                  <a:pt x="0" y="0"/>
                </a:moveTo>
                <a:lnTo>
                  <a:pt x="4783289" y="0"/>
                </a:lnTo>
                <a:lnTo>
                  <a:pt x="4783289" y="608161"/>
                </a:lnTo>
                <a:lnTo>
                  <a:pt x="0" y="608161"/>
                </a:lnTo>
                <a:lnTo>
                  <a:pt x="0" y="0"/>
                </a:lnTo>
                <a:close/>
              </a:path>
            </a:pathLst>
          </a:custGeom>
          <a:blipFill>
            <a:blip r:embed="rId5">
              <a:extLst>
                <a:ext uri="{96DAC541-7B7A-43D3-8B79-37D633B846F1}">
                  <asvg:svgBlip xmlns:asvg="http://schemas.microsoft.com/office/drawing/2016/SVG/main" r:embed="rId6"/>
                </a:ext>
              </a:extLst>
            </a:blip>
            <a:stretch>
              <a:fillRect t="-818" b="-818"/>
            </a:stretch>
          </a:blipFill>
        </p:spPr>
        <p:txBody>
          <a:bodyPr/>
          <a:lstStyle/>
          <a:p>
            <a:endParaRPr lang="en-CA"/>
          </a:p>
        </p:txBody>
      </p:sp>
      <p:grpSp>
        <p:nvGrpSpPr>
          <p:cNvPr id="4" name="Group 4"/>
          <p:cNvGrpSpPr/>
          <p:nvPr/>
        </p:nvGrpSpPr>
        <p:grpSpPr>
          <a:xfrm>
            <a:off x="613274" y="3915396"/>
            <a:ext cx="5131539" cy="1754327"/>
            <a:chOff x="0" y="0"/>
            <a:chExt cx="6842052" cy="2339102"/>
          </a:xfrm>
        </p:grpSpPr>
        <p:sp>
          <p:nvSpPr>
            <p:cNvPr id="5" name="Freeform 5"/>
            <p:cNvSpPr/>
            <p:nvPr/>
          </p:nvSpPr>
          <p:spPr>
            <a:xfrm>
              <a:off x="0" y="0"/>
              <a:ext cx="6842052" cy="2339102"/>
            </a:xfrm>
            <a:custGeom>
              <a:avLst/>
              <a:gdLst/>
              <a:ahLst/>
              <a:cxnLst/>
              <a:rect l="l" t="t" r="r" b="b"/>
              <a:pathLst>
                <a:path w="6842052" h="2339102">
                  <a:moveTo>
                    <a:pt x="0" y="0"/>
                  </a:moveTo>
                  <a:lnTo>
                    <a:pt x="6842052" y="0"/>
                  </a:lnTo>
                  <a:lnTo>
                    <a:pt x="6842052" y="2339102"/>
                  </a:lnTo>
                  <a:lnTo>
                    <a:pt x="0" y="2339102"/>
                  </a:lnTo>
                  <a:close/>
                </a:path>
              </a:pathLst>
            </a:custGeom>
            <a:solidFill>
              <a:srgbClr val="000000">
                <a:alpha val="0"/>
              </a:srgbClr>
            </a:solidFill>
          </p:spPr>
          <p:txBody>
            <a:bodyPr/>
            <a:lstStyle/>
            <a:p>
              <a:endParaRPr lang="en-CA"/>
            </a:p>
          </p:txBody>
        </p:sp>
        <p:sp>
          <p:nvSpPr>
            <p:cNvPr id="6" name="TextBox 6"/>
            <p:cNvSpPr txBox="1"/>
            <p:nvPr/>
          </p:nvSpPr>
          <p:spPr>
            <a:xfrm>
              <a:off x="0" y="-104775"/>
              <a:ext cx="6842052" cy="2443877"/>
            </a:xfrm>
            <a:prstGeom prst="rect">
              <a:avLst/>
            </a:prstGeom>
          </p:spPr>
          <p:txBody>
            <a:bodyPr lIns="0" tIns="0" rIns="0" bIns="0" rtlCol="0" anchor="t"/>
            <a:lstStyle/>
            <a:p>
              <a:pPr algn="l">
                <a:lnSpc>
                  <a:spcPts val="6300"/>
                </a:lnSpc>
              </a:pPr>
              <a:r>
                <a:rPr lang="en-US" sz="5250" b="1">
                  <a:solidFill>
                    <a:srgbClr val="61007D"/>
                  </a:solidFill>
                  <a:latin typeface="Arial Bold"/>
                  <a:ea typeface="Arial Bold"/>
                  <a:cs typeface="Arial Bold"/>
                  <a:sym typeface="Arial Bold"/>
                </a:rPr>
                <a:t>Planning Steps</a:t>
              </a:r>
            </a:p>
          </p:txBody>
        </p:sp>
      </p:grpSp>
      <p:grpSp>
        <p:nvGrpSpPr>
          <p:cNvPr id="7" name="Group 7"/>
          <p:cNvGrpSpPr/>
          <p:nvPr/>
        </p:nvGrpSpPr>
        <p:grpSpPr>
          <a:xfrm>
            <a:off x="6625803" y="1500277"/>
            <a:ext cx="3787715" cy="904747"/>
            <a:chOff x="0" y="0"/>
            <a:chExt cx="5050287" cy="1206330"/>
          </a:xfrm>
        </p:grpSpPr>
        <p:sp>
          <p:nvSpPr>
            <p:cNvPr id="8" name="Freeform 8"/>
            <p:cNvSpPr/>
            <p:nvPr/>
          </p:nvSpPr>
          <p:spPr>
            <a:xfrm>
              <a:off x="0" y="0"/>
              <a:ext cx="5050287" cy="1206330"/>
            </a:xfrm>
            <a:custGeom>
              <a:avLst/>
              <a:gdLst/>
              <a:ahLst/>
              <a:cxnLst/>
              <a:rect l="l" t="t" r="r" b="b"/>
              <a:pathLst>
                <a:path w="5050287" h="1206330">
                  <a:moveTo>
                    <a:pt x="0" y="0"/>
                  </a:moveTo>
                  <a:lnTo>
                    <a:pt x="5050287" y="0"/>
                  </a:lnTo>
                  <a:lnTo>
                    <a:pt x="5050287" y="1206330"/>
                  </a:lnTo>
                  <a:lnTo>
                    <a:pt x="0" y="1206330"/>
                  </a:lnTo>
                  <a:close/>
                </a:path>
              </a:pathLst>
            </a:custGeom>
            <a:solidFill>
              <a:srgbClr val="000000">
                <a:alpha val="0"/>
              </a:srgbClr>
            </a:solidFill>
          </p:spPr>
          <p:txBody>
            <a:bodyPr/>
            <a:lstStyle/>
            <a:p>
              <a:endParaRPr lang="en-CA"/>
            </a:p>
          </p:txBody>
        </p:sp>
        <p:sp>
          <p:nvSpPr>
            <p:cNvPr id="9" name="TextBox 9"/>
            <p:cNvSpPr txBox="1"/>
            <p:nvPr/>
          </p:nvSpPr>
          <p:spPr>
            <a:xfrm>
              <a:off x="0" y="-95250"/>
              <a:ext cx="5050287" cy="1301580"/>
            </a:xfrm>
            <a:prstGeom prst="rect">
              <a:avLst/>
            </a:prstGeom>
          </p:spPr>
          <p:txBody>
            <a:bodyPr lIns="0" tIns="0" rIns="0" bIns="0" rtlCol="0" anchor="t"/>
            <a:lstStyle/>
            <a:p>
              <a:pPr algn="l">
                <a:lnSpc>
                  <a:spcPts val="5879"/>
                </a:lnSpc>
              </a:pPr>
              <a:r>
                <a:rPr lang="en-US" sz="4899" b="1">
                  <a:solidFill>
                    <a:srgbClr val="145D94"/>
                  </a:solidFill>
                  <a:latin typeface="Arial Bold"/>
                  <a:ea typeface="Arial Bold"/>
                  <a:cs typeface="Arial Bold"/>
                  <a:sym typeface="Arial Bold"/>
                </a:rPr>
                <a:t>Action Plan</a:t>
              </a:r>
            </a:p>
          </p:txBody>
        </p:sp>
      </p:grpSp>
      <p:grpSp>
        <p:nvGrpSpPr>
          <p:cNvPr id="10" name="Group 10"/>
          <p:cNvGrpSpPr/>
          <p:nvPr/>
        </p:nvGrpSpPr>
        <p:grpSpPr>
          <a:xfrm>
            <a:off x="6625803" y="2628841"/>
            <a:ext cx="4362598" cy="6928628"/>
            <a:chOff x="0" y="0"/>
            <a:chExt cx="5816797" cy="9238170"/>
          </a:xfrm>
        </p:grpSpPr>
        <p:sp>
          <p:nvSpPr>
            <p:cNvPr id="11" name="Freeform 11"/>
            <p:cNvSpPr/>
            <p:nvPr/>
          </p:nvSpPr>
          <p:spPr>
            <a:xfrm>
              <a:off x="0" y="0"/>
              <a:ext cx="5816797" cy="9238170"/>
            </a:xfrm>
            <a:custGeom>
              <a:avLst/>
              <a:gdLst/>
              <a:ahLst/>
              <a:cxnLst/>
              <a:rect l="l" t="t" r="r" b="b"/>
              <a:pathLst>
                <a:path w="5816797" h="9238170">
                  <a:moveTo>
                    <a:pt x="0" y="0"/>
                  </a:moveTo>
                  <a:lnTo>
                    <a:pt x="5816797" y="0"/>
                  </a:lnTo>
                  <a:lnTo>
                    <a:pt x="5816797" y="9238170"/>
                  </a:lnTo>
                  <a:lnTo>
                    <a:pt x="0" y="9238170"/>
                  </a:lnTo>
                  <a:close/>
                </a:path>
              </a:pathLst>
            </a:custGeom>
            <a:solidFill>
              <a:srgbClr val="000000">
                <a:alpha val="0"/>
              </a:srgbClr>
            </a:solidFill>
          </p:spPr>
          <p:txBody>
            <a:bodyPr/>
            <a:lstStyle/>
            <a:p>
              <a:endParaRPr lang="en-CA"/>
            </a:p>
          </p:txBody>
        </p:sp>
        <p:sp>
          <p:nvSpPr>
            <p:cNvPr id="12" name="TextBox 12"/>
            <p:cNvSpPr txBox="1"/>
            <p:nvPr/>
          </p:nvSpPr>
          <p:spPr>
            <a:xfrm>
              <a:off x="0" y="-209550"/>
              <a:ext cx="5816797" cy="9447720"/>
            </a:xfrm>
            <a:prstGeom prst="rect">
              <a:avLst/>
            </a:prstGeom>
          </p:spPr>
          <p:txBody>
            <a:bodyPr lIns="0" tIns="0" rIns="0" bIns="0" rtlCol="0" anchor="t"/>
            <a:lstStyle/>
            <a:p>
              <a:pPr marL="488632" lvl="1" indent="-244316" algn="l">
                <a:lnSpc>
                  <a:spcPts val="4860"/>
                </a:lnSpc>
                <a:buAutoNum type="arabicPeriod"/>
              </a:pPr>
              <a:r>
                <a:rPr lang="en-US" sz="2700">
                  <a:solidFill>
                    <a:srgbClr val="000000"/>
                  </a:solidFill>
                  <a:latin typeface="Arial"/>
                  <a:ea typeface="Arial"/>
                  <a:cs typeface="Arial"/>
                  <a:sym typeface="Arial"/>
                </a:rPr>
                <a:t>Assess needs/gaps (Walk about)</a:t>
              </a:r>
            </a:p>
            <a:p>
              <a:pPr marL="488632" lvl="1" indent="-244316" algn="l">
                <a:lnSpc>
                  <a:spcPts val="4860"/>
                </a:lnSpc>
                <a:buAutoNum type="arabicPeriod"/>
              </a:pPr>
              <a:r>
                <a:rPr lang="en-US" sz="2700">
                  <a:solidFill>
                    <a:srgbClr val="000000"/>
                  </a:solidFill>
                  <a:latin typeface="Arial"/>
                  <a:ea typeface="Arial"/>
                  <a:cs typeface="Arial"/>
                  <a:sym typeface="Arial"/>
                </a:rPr>
                <a:t>Set YWC goal</a:t>
              </a:r>
            </a:p>
            <a:p>
              <a:pPr marL="488632" lvl="1" indent="-244316" algn="l">
                <a:lnSpc>
                  <a:spcPts val="4860"/>
                </a:lnSpc>
                <a:buAutoNum type="arabicPeriod"/>
              </a:pPr>
              <a:r>
                <a:rPr lang="en-US" sz="2700">
                  <a:solidFill>
                    <a:srgbClr val="000000"/>
                  </a:solidFill>
                  <a:latin typeface="Arial"/>
                  <a:ea typeface="Arial"/>
                  <a:cs typeface="Arial"/>
                  <a:sym typeface="Arial"/>
                </a:rPr>
                <a:t>Brainstorm ideas and choose activity</a:t>
              </a:r>
            </a:p>
            <a:p>
              <a:pPr marL="488632" lvl="1" indent="-244316" algn="l">
                <a:lnSpc>
                  <a:spcPts val="4860"/>
                </a:lnSpc>
                <a:buAutoNum type="arabicPeriod"/>
              </a:pPr>
              <a:r>
                <a:rPr lang="en-US" sz="2700">
                  <a:solidFill>
                    <a:srgbClr val="000000"/>
                  </a:solidFill>
                  <a:latin typeface="Arial"/>
                  <a:ea typeface="Arial"/>
                  <a:cs typeface="Arial"/>
                  <a:sym typeface="Arial"/>
                </a:rPr>
                <a:t>Action plan for Activity</a:t>
              </a:r>
            </a:p>
            <a:p>
              <a:pPr marL="488632" lvl="1" indent="-244316" algn="l">
                <a:lnSpc>
                  <a:spcPts val="4860"/>
                </a:lnSpc>
                <a:buAutoNum type="arabicPeriod"/>
              </a:pPr>
              <a:r>
                <a:rPr lang="en-US" sz="2700">
                  <a:solidFill>
                    <a:srgbClr val="000000"/>
                  </a:solidFill>
                  <a:latin typeface="Arial"/>
                  <a:ea typeface="Arial"/>
                  <a:cs typeface="Arial"/>
                  <a:sym typeface="Arial"/>
                </a:rPr>
                <a:t>Have fun holding Activity</a:t>
              </a:r>
            </a:p>
            <a:p>
              <a:pPr marL="488632" lvl="1" indent="-244316" algn="l">
                <a:lnSpc>
                  <a:spcPts val="4860"/>
                </a:lnSpc>
                <a:buAutoNum type="arabicPeriod"/>
              </a:pPr>
              <a:r>
                <a:rPr lang="en-US" sz="2700">
                  <a:solidFill>
                    <a:srgbClr val="000000"/>
                  </a:solidFill>
                  <a:latin typeface="Arial"/>
                  <a:ea typeface="Arial"/>
                  <a:cs typeface="Arial"/>
                  <a:sym typeface="Arial"/>
                </a:rPr>
                <a:t>Evaluate Activity</a:t>
              </a:r>
            </a:p>
            <a:p>
              <a:pPr marL="488632" lvl="1" indent="-244316" algn="l">
                <a:lnSpc>
                  <a:spcPts val="4860"/>
                </a:lnSpc>
                <a:buAutoNum type="arabicPeriod"/>
              </a:pPr>
              <a:r>
                <a:rPr lang="en-US" sz="2700">
                  <a:solidFill>
                    <a:srgbClr val="000000"/>
                  </a:solidFill>
                  <a:latin typeface="Arial"/>
                  <a:ea typeface="Arial"/>
                  <a:cs typeface="Arial"/>
                  <a:sym typeface="Arial"/>
                </a:rPr>
                <a:t>Celebrate and Share!</a:t>
              </a:r>
            </a:p>
          </p:txBody>
        </p:sp>
      </p:grpSp>
      <p:grpSp>
        <p:nvGrpSpPr>
          <p:cNvPr id="13" name="Group 13"/>
          <p:cNvGrpSpPr/>
          <p:nvPr/>
        </p:nvGrpSpPr>
        <p:grpSpPr>
          <a:xfrm>
            <a:off x="11957380" y="1152855"/>
            <a:ext cx="5563624" cy="7279408"/>
            <a:chOff x="0" y="0"/>
            <a:chExt cx="7418166" cy="9705878"/>
          </a:xfrm>
        </p:grpSpPr>
        <p:sp>
          <p:nvSpPr>
            <p:cNvPr id="14" name="Freeform 14"/>
            <p:cNvSpPr/>
            <p:nvPr/>
          </p:nvSpPr>
          <p:spPr>
            <a:xfrm>
              <a:off x="12700" y="12700"/>
              <a:ext cx="7392797" cy="9680448"/>
            </a:xfrm>
            <a:custGeom>
              <a:avLst/>
              <a:gdLst/>
              <a:ahLst/>
              <a:cxnLst/>
              <a:rect l="l" t="t" r="r" b="b"/>
              <a:pathLst>
                <a:path w="7392797" h="9680448">
                  <a:moveTo>
                    <a:pt x="0" y="0"/>
                  </a:moveTo>
                  <a:lnTo>
                    <a:pt x="7392797" y="0"/>
                  </a:lnTo>
                  <a:lnTo>
                    <a:pt x="7392797" y="9680448"/>
                  </a:lnTo>
                  <a:lnTo>
                    <a:pt x="0" y="9680448"/>
                  </a:lnTo>
                  <a:lnTo>
                    <a:pt x="0" y="0"/>
                  </a:lnTo>
                  <a:close/>
                </a:path>
              </a:pathLst>
            </a:custGeom>
            <a:blipFill>
              <a:blip r:embed="rId7"/>
              <a:stretch>
                <a:fillRect l="-171" t="-1060" r="-171" b="-1061"/>
              </a:stretch>
            </a:blipFill>
            <a:ln w="38100" cap="sq">
              <a:solidFill>
                <a:srgbClr val="1DE200"/>
              </a:solidFill>
              <a:prstDash val="solid"/>
              <a:miter/>
            </a:ln>
          </p:spPr>
          <p:txBody>
            <a:bodyPr/>
            <a:lstStyle/>
            <a:p>
              <a:endParaRPr lang="en-CA"/>
            </a:p>
          </p:txBody>
        </p:sp>
        <p:sp>
          <p:nvSpPr>
            <p:cNvPr id="15" name="Freeform 15"/>
            <p:cNvSpPr/>
            <p:nvPr/>
          </p:nvSpPr>
          <p:spPr>
            <a:xfrm>
              <a:off x="0" y="0"/>
              <a:ext cx="7418197" cy="9705848"/>
            </a:xfrm>
            <a:custGeom>
              <a:avLst/>
              <a:gdLst/>
              <a:ahLst/>
              <a:cxnLst/>
              <a:rect l="l" t="t" r="r" b="b"/>
              <a:pathLst>
                <a:path w="7418197" h="9705848">
                  <a:moveTo>
                    <a:pt x="12700" y="0"/>
                  </a:moveTo>
                  <a:lnTo>
                    <a:pt x="7405497" y="0"/>
                  </a:lnTo>
                  <a:cubicBezTo>
                    <a:pt x="7412482" y="0"/>
                    <a:pt x="7418197" y="5715"/>
                    <a:pt x="7418197" y="12700"/>
                  </a:cubicBezTo>
                  <a:lnTo>
                    <a:pt x="7418197" y="9693148"/>
                  </a:lnTo>
                  <a:cubicBezTo>
                    <a:pt x="7418197" y="9700133"/>
                    <a:pt x="7412482" y="9705848"/>
                    <a:pt x="7405497" y="9705848"/>
                  </a:cubicBezTo>
                  <a:lnTo>
                    <a:pt x="12700" y="9705848"/>
                  </a:lnTo>
                  <a:cubicBezTo>
                    <a:pt x="5715" y="9705848"/>
                    <a:pt x="0" y="9700133"/>
                    <a:pt x="0" y="9693148"/>
                  </a:cubicBezTo>
                  <a:lnTo>
                    <a:pt x="0" y="12700"/>
                  </a:lnTo>
                  <a:cubicBezTo>
                    <a:pt x="0" y="5715"/>
                    <a:pt x="5715" y="0"/>
                    <a:pt x="12700" y="0"/>
                  </a:cubicBezTo>
                  <a:moveTo>
                    <a:pt x="12700" y="25400"/>
                  </a:moveTo>
                  <a:lnTo>
                    <a:pt x="12700" y="12700"/>
                  </a:lnTo>
                  <a:lnTo>
                    <a:pt x="25400" y="12700"/>
                  </a:lnTo>
                  <a:lnTo>
                    <a:pt x="25400" y="9693148"/>
                  </a:lnTo>
                  <a:lnTo>
                    <a:pt x="12700" y="9693148"/>
                  </a:lnTo>
                  <a:lnTo>
                    <a:pt x="12700" y="9680448"/>
                  </a:lnTo>
                  <a:lnTo>
                    <a:pt x="7405497" y="9680448"/>
                  </a:lnTo>
                  <a:lnTo>
                    <a:pt x="7405497" y="9693148"/>
                  </a:lnTo>
                  <a:lnTo>
                    <a:pt x="7392797" y="9693148"/>
                  </a:lnTo>
                  <a:lnTo>
                    <a:pt x="7392797" y="12700"/>
                  </a:lnTo>
                  <a:lnTo>
                    <a:pt x="7405497" y="12700"/>
                  </a:lnTo>
                  <a:lnTo>
                    <a:pt x="7405497" y="25400"/>
                  </a:lnTo>
                  <a:lnTo>
                    <a:pt x="12700" y="25400"/>
                  </a:lnTo>
                  <a:close/>
                </a:path>
              </a:pathLst>
            </a:custGeom>
            <a:solidFill>
              <a:srgbClr val="1DE200"/>
            </a:solidFill>
            <a:ln w="38100" cap="sq">
              <a:solidFill>
                <a:srgbClr val="1DE200"/>
              </a:solidFill>
              <a:prstDash val="solid"/>
              <a:miter/>
            </a:ln>
          </p:spPr>
          <p:txBody>
            <a:bodyPr/>
            <a:lstStyle/>
            <a:p>
              <a:endParaRPr lang="en-CA"/>
            </a:p>
          </p:txBody>
        </p:sp>
      </p:grpSp>
      <p:sp>
        <p:nvSpPr>
          <p:cNvPr id="16" name="Freeform 16"/>
          <p:cNvSpPr/>
          <p:nvPr/>
        </p:nvSpPr>
        <p:spPr>
          <a:xfrm>
            <a:off x="1260352" y="6050830"/>
            <a:ext cx="3353433" cy="3810719"/>
          </a:xfrm>
          <a:custGeom>
            <a:avLst/>
            <a:gdLst/>
            <a:ahLst/>
            <a:cxnLst/>
            <a:rect l="l" t="t" r="r" b="b"/>
            <a:pathLst>
              <a:path w="3353433" h="3810719">
                <a:moveTo>
                  <a:pt x="0" y="0"/>
                </a:moveTo>
                <a:lnTo>
                  <a:pt x="3353433" y="0"/>
                </a:lnTo>
                <a:lnTo>
                  <a:pt x="3353433" y="3810719"/>
                </a:lnTo>
                <a:lnTo>
                  <a:pt x="0" y="38107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CA"/>
          </a:p>
        </p:txBody>
      </p:sp>
      <p:grpSp>
        <p:nvGrpSpPr>
          <p:cNvPr id="3" name="Group 3"/>
          <p:cNvGrpSpPr/>
          <p:nvPr/>
        </p:nvGrpSpPr>
        <p:grpSpPr>
          <a:xfrm>
            <a:off x="897186" y="1331466"/>
            <a:ext cx="15773400" cy="1988345"/>
            <a:chOff x="0" y="0"/>
            <a:chExt cx="21031200" cy="2651126"/>
          </a:xfrm>
        </p:grpSpPr>
        <p:sp>
          <p:nvSpPr>
            <p:cNvPr id="4" name="Freeform 4"/>
            <p:cNvSpPr/>
            <p:nvPr/>
          </p:nvSpPr>
          <p:spPr>
            <a:xfrm>
              <a:off x="0" y="0"/>
              <a:ext cx="21031200" cy="2651126"/>
            </a:xfrm>
            <a:custGeom>
              <a:avLst/>
              <a:gdLst/>
              <a:ahLst/>
              <a:cxnLst/>
              <a:rect l="l" t="t" r="r" b="b"/>
              <a:pathLst>
                <a:path w="21031200" h="2651126">
                  <a:moveTo>
                    <a:pt x="0" y="0"/>
                  </a:moveTo>
                  <a:lnTo>
                    <a:pt x="21031200" y="0"/>
                  </a:lnTo>
                  <a:lnTo>
                    <a:pt x="21031200" y="2651126"/>
                  </a:lnTo>
                  <a:lnTo>
                    <a:pt x="0" y="2651126"/>
                  </a:lnTo>
                  <a:close/>
                </a:path>
              </a:pathLst>
            </a:custGeom>
            <a:solidFill>
              <a:srgbClr val="000000">
                <a:alpha val="0"/>
              </a:srgbClr>
            </a:solidFill>
          </p:spPr>
          <p:txBody>
            <a:bodyPr/>
            <a:lstStyle/>
            <a:p>
              <a:endParaRPr lang="en-CA"/>
            </a:p>
          </p:txBody>
        </p:sp>
        <p:sp>
          <p:nvSpPr>
            <p:cNvPr id="5" name="TextBox 5"/>
            <p:cNvSpPr txBox="1"/>
            <p:nvPr/>
          </p:nvSpPr>
          <p:spPr>
            <a:xfrm>
              <a:off x="0" y="-276225"/>
              <a:ext cx="21031200" cy="2927351"/>
            </a:xfrm>
            <a:prstGeom prst="rect">
              <a:avLst/>
            </a:prstGeom>
          </p:spPr>
          <p:txBody>
            <a:bodyPr lIns="0" tIns="0" rIns="0" bIns="0" rtlCol="0" anchor="ctr"/>
            <a:lstStyle/>
            <a:p>
              <a:pPr marL="0" lvl="0" indent="0" algn="l">
                <a:lnSpc>
                  <a:spcPts val="9939"/>
                </a:lnSpc>
                <a:spcBef>
                  <a:spcPct val="0"/>
                </a:spcBef>
              </a:pPr>
              <a:r>
                <a:rPr lang="en-US" sz="7099" b="1" u="none" strike="noStrike">
                  <a:solidFill>
                    <a:srgbClr val="761D8F"/>
                  </a:solidFill>
                  <a:latin typeface="Arial Bold"/>
                  <a:ea typeface="Arial Bold"/>
                  <a:cs typeface="Arial Bold"/>
                  <a:sym typeface="Arial Bold"/>
                </a:rPr>
                <a:t>Regular Meetings	</a:t>
              </a:r>
            </a:p>
          </p:txBody>
        </p:sp>
      </p:grpSp>
      <p:grpSp>
        <p:nvGrpSpPr>
          <p:cNvPr id="6" name="Group 6"/>
          <p:cNvGrpSpPr/>
          <p:nvPr/>
        </p:nvGrpSpPr>
        <p:grpSpPr>
          <a:xfrm>
            <a:off x="7755003" y="3664267"/>
            <a:ext cx="8793073" cy="5217414"/>
            <a:chOff x="0" y="0"/>
            <a:chExt cx="11724098" cy="6956552"/>
          </a:xfrm>
        </p:grpSpPr>
        <p:sp>
          <p:nvSpPr>
            <p:cNvPr id="7" name="Freeform 7"/>
            <p:cNvSpPr/>
            <p:nvPr/>
          </p:nvSpPr>
          <p:spPr>
            <a:xfrm>
              <a:off x="0" y="0"/>
              <a:ext cx="11724098" cy="6956552"/>
            </a:xfrm>
            <a:custGeom>
              <a:avLst/>
              <a:gdLst/>
              <a:ahLst/>
              <a:cxnLst/>
              <a:rect l="l" t="t" r="r" b="b"/>
              <a:pathLst>
                <a:path w="11724098" h="6956552">
                  <a:moveTo>
                    <a:pt x="0" y="0"/>
                  </a:moveTo>
                  <a:lnTo>
                    <a:pt x="11724098" y="0"/>
                  </a:lnTo>
                  <a:lnTo>
                    <a:pt x="11724098" y="6956552"/>
                  </a:lnTo>
                  <a:lnTo>
                    <a:pt x="0" y="6956552"/>
                  </a:lnTo>
                  <a:close/>
                </a:path>
              </a:pathLst>
            </a:custGeom>
            <a:solidFill>
              <a:srgbClr val="000000">
                <a:alpha val="0"/>
              </a:srgbClr>
            </a:solidFill>
          </p:spPr>
          <p:txBody>
            <a:bodyPr/>
            <a:lstStyle/>
            <a:p>
              <a:endParaRPr lang="en-CA"/>
            </a:p>
          </p:txBody>
        </p:sp>
        <p:sp>
          <p:nvSpPr>
            <p:cNvPr id="8" name="TextBox 8"/>
            <p:cNvSpPr txBox="1"/>
            <p:nvPr/>
          </p:nvSpPr>
          <p:spPr>
            <a:xfrm>
              <a:off x="0" y="-28575"/>
              <a:ext cx="11724098" cy="6985127"/>
            </a:xfrm>
            <a:prstGeom prst="rect">
              <a:avLst/>
            </a:prstGeom>
          </p:spPr>
          <p:txBody>
            <a:bodyPr lIns="0" tIns="0" rIns="0" bIns="0" rtlCol="0" anchor="t"/>
            <a:lstStyle/>
            <a:p>
              <a:pPr marL="651513" lvl="1" indent="-325756" algn="l">
                <a:lnSpc>
                  <a:spcPts val="3888"/>
                </a:lnSpc>
                <a:buFont typeface="Arial"/>
                <a:buChar char="•"/>
              </a:pPr>
              <a:r>
                <a:rPr lang="en-US" sz="3600">
                  <a:solidFill>
                    <a:srgbClr val="000000"/>
                  </a:solidFill>
                  <a:latin typeface="Arial"/>
                  <a:ea typeface="Arial"/>
                  <a:cs typeface="Arial"/>
                  <a:sym typeface="Arial"/>
                </a:rPr>
                <a:t>To continue the great work of YWC Program – we will be meeting regularly to plan and carry out our initiatives!</a:t>
              </a:r>
            </a:p>
            <a:p>
              <a:pPr algn="l">
                <a:lnSpc>
                  <a:spcPts val="3888"/>
                </a:lnSpc>
              </a:pPr>
              <a:endParaRPr lang="en-US" sz="3600">
                <a:solidFill>
                  <a:srgbClr val="000000"/>
                </a:solidFill>
                <a:latin typeface="Arial"/>
                <a:ea typeface="Arial"/>
                <a:cs typeface="Arial"/>
                <a:sym typeface="Arial"/>
              </a:endParaRPr>
            </a:p>
            <a:p>
              <a:pPr marL="651513" lvl="1" indent="-325756" algn="l">
                <a:lnSpc>
                  <a:spcPts val="3888"/>
                </a:lnSpc>
              </a:pPr>
              <a:endParaRPr lang="en-US" sz="3600">
                <a:solidFill>
                  <a:srgbClr val="000000"/>
                </a:solidFill>
                <a:latin typeface="Arial"/>
                <a:ea typeface="Arial"/>
                <a:cs typeface="Arial"/>
                <a:sym typeface="Arial"/>
              </a:endParaRPr>
            </a:p>
            <a:p>
              <a:pPr marL="651513" lvl="1" indent="-325756" algn="l">
                <a:lnSpc>
                  <a:spcPts val="3888"/>
                </a:lnSpc>
                <a:buFont typeface="Arial"/>
                <a:buChar char="•"/>
              </a:pPr>
              <a:r>
                <a:rPr lang="en-US" sz="3600">
                  <a:solidFill>
                    <a:srgbClr val="000000"/>
                  </a:solidFill>
                  <a:latin typeface="Arial"/>
                  <a:ea typeface="Arial"/>
                  <a:cs typeface="Arial"/>
                  <a:sym typeface="Arial"/>
                </a:rPr>
                <a:t>When should we meet next?</a:t>
              </a:r>
            </a:p>
            <a:p>
              <a:pPr marL="651513" lvl="1" indent="-325756" algn="l">
                <a:lnSpc>
                  <a:spcPts val="3888"/>
                </a:lnSpc>
                <a:buFont typeface="Arial"/>
                <a:buChar char="•"/>
              </a:pPr>
              <a:r>
                <a:rPr lang="en-US" sz="3600">
                  <a:solidFill>
                    <a:srgbClr val="000000"/>
                  </a:solidFill>
                  <a:latin typeface="Arial"/>
                  <a:ea typeface="Arial"/>
                  <a:cs typeface="Arial"/>
                  <a:sym typeface="Arial"/>
                </a:rPr>
                <a:t>What’s the best way we can communicate?</a:t>
              </a:r>
            </a:p>
            <a:p>
              <a:pPr marL="760095" lvl="1" indent="-380048" algn="l">
                <a:lnSpc>
                  <a:spcPts val="4536"/>
                </a:lnSpc>
              </a:pPr>
              <a:endParaRPr lang="en-US" sz="3600">
                <a:solidFill>
                  <a:srgbClr val="000000"/>
                </a:solidFill>
                <a:latin typeface="Arial"/>
                <a:ea typeface="Arial"/>
                <a:cs typeface="Arial"/>
                <a:sym typeface="Arial"/>
              </a:endParaRPr>
            </a:p>
            <a:p>
              <a:pPr marL="760095" lvl="1" indent="-380048" algn="l">
                <a:lnSpc>
                  <a:spcPts val="4536"/>
                </a:lnSpc>
              </a:pPr>
              <a:endParaRPr lang="en-US" sz="3600">
                <a:solidFill>
                  <a:srgbClr val="000000"/>
                </a:solidFill>
                <a:latin typeface="Arial"/>
                <a:ea typeface="Arial"/>
                <a:cs typeface="Arial"/>
                <a:sym typeface="Arial"/>
              </a:endParaRPr>
            </a:p>
          </p:txBody>
        </p:sp>
      </p:grpSp>
      <p:grpSp>
        <p:nvGrpSpPr>
          <p:cNvPr id="9" name="Group 9"/>
          <p:cNvGrpSpPr/>
          <p:nvPr/>
        </p:nvGrpSpPr>
        <p:grpSpPr>
          <a:xfrm>
            <a:off x="6486600" y="9258300"/>
            <a:ext cx="5314800" cy="821957"/>
            <a:chOff x="0" y="0"/>
            <a:chExt cx="7086401" cy="1095943"/>
          </a:xfrm>
        </p:grpSpPr>
        <p:grpSp>
          <p:nvGrpSpPr>
            <p:cNvPr id="10" name="Group 10"/>
            <p:cNvGrpSpPr/>
            <p:nvPr/>
          </p:nvGrpSpPr>
          <p:grpSpPr>
            <a:xfrm>
              <a:off x="0" y="0"/>
              <a:ext cx="7086401" cy="1095943"/>
              <a:chOff x="0" y="0"/>
              <a:chExt cx="1399783" cy="216483"/>
            </a:xfrm>
          </p:grpSpPr>
          <p:sp>
            <p:nvSpPr>
              <p:cNvPr id="11" name="Freeform 11"/>
              <p:cNvSpPr/>
              <p:nvPr/>
            </p:nvSpPr>
            <p:spPr>
              <a:xfrm>
                <a:off x="0" y="0"/>
                <a:ext cx="1399783" cy="216483"/>
              </a:xfrm>
              <a:custGeom>
                <a:avLst/>
                <a:gdLst/>
                <a:ahLst/>
                <a:cxnLst/>
                <a:rect l="l" t="t" r="r" b="b"/>
                <a:pathLst>
                  <a:path w="1399783" h="216483">
                    <a:moveTo>
                      <a:pt x="74290" y="0"/>
                    </a:moveTo>
                    <a:lnTo>
                      <a:pt x="1325493" y="0"/>
                    </a:lnTo>
                    <a:cubicBezTo>
                      <a:pt x="1366522" y="0"/>
                      <a:pt x="1399783" y="33261"/>
                      <a:pt x="1399783" y="74290"/>
                    </a:cubicBezTo>
                    <a:lnTo>
                      <a:pt x="1399783" y="142192"/>
                    </a:lnTo>
                    <a:cubicBezTo>
                      <a:pt x="1399783" y="183222"/>
                      <a:pt x="1366522" y="216483"/>
                      <a:pt x="1325493" y="216483"/>
                    </a:cubicBezTo>
                    <a:lnTo>
                      <a:pt x="74290" y="216483"/>
                    </a:lnTo>
                    <a:cubicBezTo>
                      <a:pt x="33261" y="216483"/>
                      <a:pt x="0" y="183222"/>
                      <a:pt x="0" y="142192"/>
                    </a:cubicBezTo>
                    <a:lnTo>
                      <a:pt x="0" y="74290"/>
                    </a:lnTo>
                    <a:cubicBezTo>
                      <a:pt x="0" y="33261"/>
                      <a:pt x="33261" y="0"/>
                      <a:pt x="74290" y="0"/>
                    </a:cubicBezTo>
                    <a:close/>
                  </a:path>
                </a:pathLst>
              </a:custGeom>
              <a:solidFill>
                <a:srgbClr val="FFFFFF"/>
              </a:solidFill>
            </p:spPr>
            <p:txBody>
              <a:bodyPr/>
              <a:lstStyle/>
              <a:p>
                <a:endParaRPr lang="en-CA"/>
              </a:p>
            </p:txBody>
          </p:sp>
          <p:sp>
            <p:nvSpPr>
              <p:cNvPr id="12" name="TextBox 12"/>
              <p:cNvSpPr txBox="1"/>
              <p:nvPr/>
            </p:nvSpPr>
            <p:spPr>
              <a:xfrm>
                <a:off x="0" y="-104775"/>
                <a:ext cx="1399783" cy="321258"/>
              </a:xfrm>
              <a:prstGeom prst="rect">
                <a:avLst/>
              </a:prstGeom>
            </p:spPr>
            <p:txBody>
              <a:bodyPr lIns="50800" tIns="50800" rIns="50800" bIns="50800" rtlCol="0" anchor="ctr"/>
              <a:lstStyle/>
              <a:p>
                <a:pPr algn="ctr">
                  <a:lnSpc>
                    <a:spcPts val="3500"/>
                  </a:lnSpc>
                </a:pPr>
                <a:endParaRPr/>
              </a:p>
            </p:txBody>
          </p:sp>
        </p:grpSp>
        <p:sp>
          <p:nvSpPr>
            <p:cNvPr id="13" name="Freeform 13"/>
            <p:cNvSpPr/>
            <p:nvPr/>
          </p:nvSpPr>
          <p:spPr>
            <a:xfrm>
              <a:off x="433279" y="142530"/>
              <a:ext cx="6377718" cy="810882"/>
            </a:xfrm>
            <a:custGeom>
              <a:avLst/>
              <a:gdLst/>
              <a:ahLst/>
              <a:cxnLst/>
              <a:rect l="l" t="t" r="r" b="b"/>
              <a:pathLst>
                <a:path w="6377718" h="810882">
                  <a:moveTo>
                    <a:pt x="0" y="0"/>
                  </a:moveTo>
                  <a:lnTo>
                    <a:pt x="6377718" y="0"/>
                  </a:lnTo>
                  <a:lnTo>
                    <a:pt x="6377718" y="810882"/>
                  </a:lnTo>
                  <a:lnTo>
                    <a:pt x="0" y="810882"/>
                  </a:lnTo>
                  <a:lnTo>
                    <a:pt x="0" y="0"/>
                  </a:lnTo>
                  <a:close/>
                </a:path>
              </a:pathLst>
            </a:custGeom>
            <a:blipFill>
              <a:blip r:embed="rId4">
                <a:extLst>
                  <a:ext uri="{96DAC541-7B7A-43D3-8B79-37D633B846F1}">
                    <asvg:svgBlip xmlns:asvg="http://schemas.microsoft.com/office/drawing/2016/SVG/main" r:embed="rId5"/>
                  </a:ext>
                </a:extLst>
              </a:blip>
              <a:stretch>
                <a:fillRect t="-818" b="-818"/>
              </a:stretch>
            </a:blipFill>
          </p:spPr>
          <p:txBody>
            <a:bodyPr/>
            <a:lstStyle/>
            <a:p>
              <a:endParaRPr lang="en-CA"/>
            </a:p>
          </p:txBody>
        </p:sp>
      </p:grpSp>
      <p:sp>
        <p:nvSpPr>
          <p:cNvPr id="14" name="Freeform 14"/>
          <p:cNvSpPr/>
          <p:nvPr/>
        </p:nvSpPr>
        <p:spPr>
          <a:xfrm rot="803604">
            <a:off x="861502" y="4564801"/>
            <a:ext cx="5479758" cy="4114800"/>
          </a:xfrm>
          <a:custGeom>
            <a:avLst/>
            <a:gdLst/>
            <a:ahLst/>
            <a:cxnLst/>
            <a:rect l="l" t="t" r="r" b="b"/>
            <a:pathLst>
              <a:path w="5479758" h="4114800">
                <a:moveTo>
                  <a:pt x="0" y="0"/>
                </a:moveTo>
                <a:lnTo>
                  <a:pt x="5479758" y="0"/>
                </a:lnTo>
                <a:lnTo>
                  <a:pt x="547975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15" name="Freeform 15"/>
          <p:cNvSpPr/>
          <p:nvPr/>
        </p:nvSpPr>
        <p:spPr>
          <a:xfrm rot="1027711">
            <a:off x="3674357" y="7141179"/>
            <a:ext cx="669401" cy="596376"/>
          </a:xfrm>
          <a:custGeom>
            <a:avLst/>
            <a:gdLst/>
            <a:ahLst/>
            <a:cxnLst/>
            <a:rect l="l" t="t" r="r" b="b"/>
            <a:pathLst>
              <a:path w="669401" h="596376">
                <a:moveTo>
                  <a:pt x="0" y="0"/>
                </a:moveTo>
                <a:lnTo>
                  <a:pt x="669401" y="0"/>
                </a:lnTo>
                <a:lnTo>
                  <a:pt x="669401" y="596375"/>
                </a:lnTo>
                <a:lnTo>
                  <a:pt x="0" y="5963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417545"/>
            <a:ext cx="18288000" cy="6140824"/>
          </a:xfrm>
          <a:custGeom>
            <a:avLst/>
            <a:gdLst/>
            <a:ahLst/>
            <a:cxnLst/>
            <a:rect l="l" t="t" r="r" b="b"/>
            <a:pathLst>
              <a:path w="18288000" h="6140824">
                <a:moveTo>
                  <a:pt x="0" y="0"/>
                </a:moveTo>
                <a:lnTo>
                  <a:pt x="18288000" y="0"/>
                </a:lnTo>
                <a:lnTo>
                  <a:pt x="18288000" y="6140823"/>
                </a:lnTo>
                <a:lnTo>
                  <a:pt x="0" y="61408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grpSp>
        <p:nvGrpSpPr>
          <p:cNvPr id="3" name="Group 3"/>
          <p:cNvGrpSpPr/>
          <p:nvPr/>
        </p:nvGrpSpPr>
        <p:grpSpPr>
          <a:xfrm>
            <a:off x="552730" y="689105"/>
            <a:ext cx="15773400" cy="1988345"/>
            <a:chOff x="0" y="0"/>
            <a:chExt cx="21031200" cy="2651126"/>
          </a:xfrm>
        </p:grpSpPr>
        <p:sp>
          <p:nvSpPr>
            <p:cNvPr id="4" name="Freeform 4"/>
            <p:cNvSpPr/>
            <p:nvPr/>
          </p:nvSpPr>
          <p:spPr>
            <a:xfrm>
              <a:off x="0" y="0"/>
              <a:ext cx="21031200" cy="2651126"/>
            </a:xfrm>
            <a:custGeom>
              <a:avLst/>
              <a:gdLst/>
              <a:ahLst/>
              <a:cxnLst/>
              <a:rect l="l" t="t" r="r" b="b"/>
              <a:pathLst>
                <a:path w="21031200" h="2651126">
                  <a:moveTo>
                    <a:pt x="0" y="0"/>
                  </a:moveTo>
                  <a:lnTo>
                    <a:pt x="21031200" y="0"/>
                  </a:lnTo>
                  <a:lnTo>
                    <a:pt x="21031200" y="2651126"/>
                  </a:lnTo>
                  <a:lnTo>
                    <a:pt x="0" y="2651126"/>
                  </a:lnTo>
                  <a:close/>
                </a:path>
              </a:pathLst>
            </a:custGeom>
            <a:solidFill>
              <a:srgbClr val="000000">
                <a:alpha val="0"/>
              </a:srgbClr>
            </a:solidFill>
            <a:ln cap="sq">
              <a:noFill/>
              <a:prstDash val="solid"/>
              <a:miter/>
            </a:ln>
          </p:spPr>
          <p:txBody>
            <a:bodyPr/>
            <a:lstStyle/>
            <a:p>
              <a:endParaRPr lang="en-CA"/>
            </a:p>
          </p:txBody>
        </p:sp>
        <p:sp>
          <p:nvSpPr>
            <p:cNvPr id="5" name="TextBox 5"/>
            <p:cNvSpPr txBox="1"/>
            <p:nvPr/>
          </p:nvSpPr>
          <p:spPr>
            <a:xfrm>
              <a:off x="0" y="-276225"/>
              <a:ext cx="21031200" cy="2927351"/>
            </a:xfrm>
            <a:prstGeom prst="rect">
              <a:avLst/>
            </a:prstGeom>
          </p:spPr>
          <p:txBody>
            <a:bodyPr lIns="0" tIns="0" rIns="0" bIns="0" rtlCol="0" anchor="ctr"/>
            <a:lstStyle/>
            <a:p>
              <a:pPr marL="0" lvl="0" indent="0" algn="l">
                <a:lnSpc>
                  <a:spcPts val="9939"/>
                </a:lnSpc>
                <a:spcBef>
                  <a:spcPct val="0"/>
                </a:spcBef>
              </a:pPr>
              <a:r>
                <a:rPr lang="en-US" sz="7099" b="1" u="none" strike="noStrike">
                  <a:solidFill>
                    <a:srgbClr val="761D8F"/>
                  </a:solidFill>
                  <a:latin typeface="Arial Bold"/>
                  <a:ea typeface="Arial Bold"/>
                  <a:cs typeface="Arial Bold"/>
                  <a:sym typeface="Arial Bold"/>
                </a:rPr>
                <a:t>Let’s get to work! </a:t>
              </a:r>
            </a:p>
          </p:txBody>
        </p:sp>
      </p:grpSp>
      <p:sp>
        <p:nvSpPr>
          <p:cNvPr id="6" name="Freeform 6"/>
          <p:cNvSpPr/>
          <p:nvPr/>
        </p:nvSpPr>
        <p:spPr>
          <a:xfrm>
            <a:off x="6752356" y="9258300"/>
            <a:ext cx="4783288" cy="608161"/>
          </a:xfrm>
          <a:custGeom>
            <a:avLst/>
            <a:gdLst/>
            <a:ahLst/>
            <a:cxnLst/>
            <a:rect l="l" t="t" r="r" b="b"/>
            <a:pathLst>
              <a:path w="4783288" h="608161">
                <a:moveTo>
                  <a:pt x="0" y="0"/>
                </a:moveTo>
                <a:lnTo>
                  <a:pt x="4783288" y="0"/>
                </a:lnTo>
                <a:lnTo>
                  <a:pt x="4783288" y="608162"/>
                </a:lnTo>
                <a:lnTo>
                  <a:pt x="0" y="608162"/>
                </a:lnTo>
                <a:lnTo>
                  <a:pt x="0" y="0"/>
                </a:lnTo>
                <a:close/>
              </a:path>
            </a:pathLst>
          </a:custGeom>
          <a:blipFill>
            <a:blip r:embed="rId4">
              <a:extLst>
                <a:ext uri="{96DAC541-7B7A-43D3-8B79-37D633B846F1}">
                  <asvg:svgBlip xmlns:asvg="http://schemas.microsoft.com/office/drawing/2016/SVG/main" r:embed="rId5"/>
                </a:ext>
              </a:extLst>
            </a:blip>
            <a:stretch>
              <a:fillRect t="-818" b="-818"/>
            </a:stretch>
          </a:blipFill>
        </p:spPr>
        <p:txBody>
          <a:bodyPr/>
          <a:lstStyle/>
          <a:p>
            <a:endParaRPr lang="en-CA"/>
          </a:p>
        </p:txBody>
      </p:sp>
      <p:sp>
        <p:nvSpPr>
          <p:cNvPr id="7" name="Freeform 7"/>
          <p:cNvSpPr/>
          <p:nvPr/>
        </p:nvSpPr>
        <p:spPr>
          <a:xfrm>
            <a:off x="1028700" y="4323012"/>
            <a:ext cx="5325035" cy="4114800"/>
          </a:xfrm>
          <a:custGeom>
            <a:avLst/>
            <a:gdLst/>
            <a:ahLst/>
            <a:cxnLst/>
            <a:rect l="l" t="t" r="r" b="b"/>
            <a:pathLst>
              <a:path w="5325035" h="4114800">
                <a:moveTo>
                  <a:pt x="0" y="0"/>
                </a:moveTo>
                <a:lnTo>
                  <a:pt x="5325035" y="0"/>
                </a:lnTo>
                <a:lnTo>
                  <a:pt x="532503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8" name="Freeform 8"/>
          <p:cNvSpPr/>
          <p:nvPr/>
        </p:nvSpPr>
        <p:spPr>
          <a:xfrm>
            <a:off x="14249418" y="4323012"/>
            <a:ext cx="1907771" cy="4114800"/>
          </a:xfrm>
          <a:custGeom>
            <a:avLst/>
            <a:gdLst/>
            <a:ahLst/>
            <a:cxnLst/>
            <a:rect l="l" t="t" r="r" b="b"/>
            <a:pathLst>
              <a:path w="1907771" h="4114800">
                <a:moveTo>
                  <a:pt x="0" y="0"/>
                </a:moveTo>
                <a:lnTo>
                  <a:pt x="1907771" y="0"/>
                </a:lnTo>
                <a:lnTo>
                  <a:pt x="1907771"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9" name="Freeform 9"/>
          <p:cNvSpPr/>
          <p:nvPr/>
        </p:nvSpPr>
        <p:spPr>
          <a:xfrm>
            <a:off x="7477219" y="4323012"/>
            <a:ext cx="4930588" cy="4114800"/>
          </a:xfrm>
          <a:custGeom>
            <a:avLst/>
            <a:gdLst/>
            <a:ahLst/>
            <a:cxnLst/>
            <a:rect l="l" t="t" r="r" b="b"/>
            <a:pathLst>
              <a:path w="4930588" h="4114800">
                <a:moveTo>
                  <a:pt x="0" y="0"/>
                </a:moveTo>
                <a:lnTo>
                  <a:pt x="4930588" y="0"/>
                </a:lnTo>
                <a:lnTo>
                  <a:pt x="4930588"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CA"/>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CA"/>
          </a:p>
        </p:txBody>
      </p:sp>
      <p:grpSp>
        <p:nvGrpSpPr>
          <p:cNvPr id="3" name="Group 3"/>
          <p:cNvGrpSpPr/>
          <p:nvPr/>
        </p:nvGrpSpPr>
        <p:grpSpPr>
          <a:xfrm>
            <a:off x="211953" y="628977"/>
            <a:ext cx="5831132" cy="4973955"/>
            <a:chOff x="0" y="0"/>
            <a:chExt cx="7774842" cy="6631940"/>
          </a:xfrm>
        </p:grpSpPr>
        <p:sp>
          <p:nvSpPr>
            <p:cNvPr id="4" name="Freeform 4"/>
            <p:cNvSpPr/>
            <p:nvPr/>
          </p:nvSpPr>
          <p:spPr>
            <a:xfrm>
              <a:off x="0" y="0"/>
              <a:ext cx="7774842" cy="6631940"/>
            </a:xfrm>
            <a:custGeom>
              <a:avLst/>
              <a:gdLst/>
              <a:ahLst/>
              <a:cxnLst/>
              <a:rect l="l" t="t" r="r" b="b"/>
              <a:pathLst>
                <a:path w="7774842" h="6631940">
                  <a:moveTo>
                    <a:pt x="0" y="0"/>
                  </a:moveTo>
                  <a:lnTo>
                    <a:pt x="7774842" y="0"/>
                  </a:lnTo>
                  <a:lnTo>
                    <a:pt x="7774842" y="6631940"/>
                  </a:lnTo>
                  <a:lnTo>
                    <a:pt x="0" y="6631940"/>
                  </a:lnTo>
                  <a:close/>
                </a:path>
              </a:pathLst>
            </a:custGeom>
            <a:solidFill>
              <a:srgbClr val="000000">
                <a:alpha val="0"/>
              </a:srgbClr>
            </a:solidFill>
            <a:ln cap="sq">
              <a:noFill/>
              <a:prstDash val="solid"/>
              <a:miter/>
            </a:ln>
          </p:spPr>
          <p:txBody>
            <a:bodyPr/>
            <a:lstStyle/>
            <a:p>
              <a:endParaRPr lang="en-CA"/>
            </a:p>
          </p:txBody>
        </p:sp>
        <p:sp>
          <p:nvSpPr>
            <p:cNvPr id="5" name="TextBox 5"/>
            <p:cNvSpPr txBox="1"/>
            <p:nvPr/>
          </p:nvSpPr>
          <p:spPr>
            <a:xfrm>
              <a:off x="0" y="-104775"/>
              <a:ext cx="7774842" cy="6736715"/>
            </a:xfrm>
            <a:prstGeom prst="rect">
              <a:avLst/>
            </a:prstGeom>
          </p:spPr>
          <p:txBody>
            <a:bodyPr lIns="0" tIns="0" rIns="0" bIns="0" rtlCol="0" anchor="ctr"/>
            <a:lstStyle/>
            <a:p>
              <a:pPr marL="0" lvl="0" indent="0" algn="l">
                <a:lnSpc>
                  <a:spcPts val="6300"/>
                </a:lnSpc>
                <a:spcBef>
                  <a:spcPct val="0"/>
                </a:spcBef>
              </a:pPr>
              <a:endParaRPr/>
            </a:p>
            <a:p>
              <a:pPr marL="0" lvl="0" indent="0" algn="l">
                <a:lnSpc>
                  <a:spcPts val="6300"/>
                </a:lnSpc>
                <a:spcBef>
                  <a:spcPct val="0"/>
                </a:spcBef>
              </a:pPr>
              <a:r>
                <a:rPr lang="en-US" sz="4000" b="1" u="none" strike="noStrike">
                  <a:solidFill>
                    <a:srgbClr val="61007D"/>
                  </a:solidFill>
                  <a:latin typeface="Arial Bold"/>
                  <a:ea typeface="Arial Bold"/>
                  <a:cs typeface="Arial Bold"/>
                  <a:sym typeface="Arial Bold"/>
                </a:rPr>
                <a:t>Step 1: Assess your physical environment -  </a:t>
              </a:r>
            </a:p>
            <a:p>
              <a:pPr marL="0" lvl="0" indent="0" algn="l">
                <a:lnSpc>
                  <a:spcPts val="6300"/>
                </a:lnSpc>
                <a:spcBef>
                  <a:spcPct val="0"/>
                </a:spcBef>
              </a:pPr>
              <a:r>
                <a:rPr lang="en-US" sz="4000" b="1" u="none" strike="noStrike">
                  <a:solidFill>
                    <a:srgbClr val="61007D"/>
                  </a:solidFill>
                  <a:latin typeface="Arial Bold"/>
                  <a:ea typeface="Arial Bold"/>
                  <a:cs typeface="Arial Bold"/>
                  <a:sym typeface="Arial Bold"/>
                </a:rPr>
                <a:t>The School walk about</a:t>
              </a:r>
            </a:p>
          </p:txBody>
        </p:sp>
      </p:grpSp>
      <p:sp>
        <p:nvSpPr>
          <p:cNvPr id="6" name="Freeform 6"/>
          <p:cNvSpPr/>
          <p:nvPr/>
        </p:nvSpPr>
        <p:spPr>
          <a:xfrm>
            <a:off x="6077486" y="628978"/>
            <a:ext cx="12210514" cy="9237484"/>
          </a:xfrm>
          <a:custGeom>
            <a:avLst/>
            <a:gdLst/>
            <a:ahLst/>
            <a:cxnLst/>
            <a:rect l="l" t="t" r="r" b="b"/>
            <a:pathLst>
              <a:path w="11289171" h="8872632">
                <a:moveTo>
                  <a:pt x="0" y="0"/>
                </a:moveTo>
                <a:lnTo>
                  <a:pt x="11289171" y="0"/>
                </a:lnTo>
                <a:lnTo>
                  <a:pt x="11289171" y="8872632"/>
                </a:lnTo>
                <a:lnTo>
                  <a:pt x="0" y="8872632"/>
                </a:lnTo>
                <a:lnTo>
                  <a:pt x="0" y="0"/>
                </a:lnTo>
                <a:close/>
              </a:path>
            </a:pathLst>
          </a:custGeom>
          <a:blipFill>
            <a:blip r:embed="rId4"/>
            <a:stretch>
              <a:fillRect t="-2106"/>
            </a:stretch>
          </a:blipFill>
        </p:spPr>
        <p:txBody>
          <a:bodyPr/>
          <a:lstStyle/>
          <a:p>
            <a:endParaRPr lang="en-CA"/>
          </a:p>
        </p:txBody>
      </p:sp>
      <p:grpSp>
        <p:nvGrpSpPr>
          <p:cNvPr id="7" name="Group 7"/>
          <p:cNvGrpSpPr/>
          <p:nvPr/>
        </p:nvGrpSpPr>
        <p:grpSpPr>
          <a:xfrm>
            <a:off x="192903" y="5465016"/>
            <a:ext cx="5619291" cy="3988995"/>
            <a:chOff x="0" y="-1377088"/>
            <a:chExt cx="7492388" cy="5318660"/>
          </a:xfrm>
        </p:grpSpPr>
        <p:sp>
          <p:nvSpPr>
            <p:cNvPr id="8" name="Freeform 8"/>
            <p:cNvSpPr/>
            <p:nvPr/>
          </p:nvSpPr>
          <p:spPr>
            <a:xfrm>
              <a:off x="0" y="0"/>
              <a:ext cx="7441588" cy="3941572"/>
            </a:xfrm>
            <a:custGeom>
              <a:avLst/>
              <a:gdLst/>
              <a:ahLst/>
              <a:cxnLst/>
              <a:rect l="l" t="t" r="r" b="b"/>
              <a:pathLst>
                <a:path w="7441588" h="3941572">
                  <a:moveTo>
                    <a:pt x="0" y="0"/>
                  </a:moveTo>
                  <a:lnTo>
                    <a:pt x="7441588" y="0"/>
                  </a:lnTo>
                  <a:lnTo>
                    <a:pt x="7441588" y="3941572"/>
                  </a:lnTo>
                  <a:lnTo>
                    <a:pt x="0" y="3941572"/>
                  </a:lnTo>
                  <a:close/>
                </a:path>
              </a:pathLst>
            </a:custGeom>
            <a:solidFill>
              <a:srgbClr val="000000">
                <a:alpha val="0"/>
              </a:srgbClr>
            </a:solidFill>
          </p:spPr>
          <p:txBody>
            <a:bodyPr/>
            <a:lstStyle/>
            <a:p>
              <a:endParaRPr lang="en-CA"/>
            </a:p>
          </p:txBody>
        </p:sp>
        <p:sp>
          <p:nvSpPr>
            <p:cNvPr id="9" name="TextBox 9"/>
            <p:cNvSpPr txBox="1"/>
            <p:nvPr/>
          </p:nvSpPr>
          <p:spPr>
            <a:xfrm>
              <a:off x="50800" y="-1377088"/>
              <a:ext cx="7441588" cy="3998723"/>
            </a:xfrm>
            <a:prstGeom prst="rect">
              <a:avLst/>
            </a:prstGeom>
          </p:spPr>
          <p:txBody>
            <a:bodyPr lIns="0" tIns="0" rIns="0" bIns="0" rtlCol="0" anchor="t"/>
            <a:lstStyle/>
            <a:p>
              <a:pPr algn="l">
                <a:lnSpc>
                  <a:spcPts val="3240"/>
                </a:lnSpc>
              </a:pPr>
              <a:r>
                <a:rPr lang="en-US" sz="2700" b="1">
                  <a:solidFill>
                    <a:srgbClr val="000000"/>
                  </a:solidFill>
                  <a:latin typeface="Arial Bold"/>
                  <a:ea typeface="Arial Bold"/>
                  <a:cs typeface="Arial Bold"/>
                  <a:sym typeface="Arial Bold"/>
                </a:rPr>
                <a:t>Goal:</a:t>
              </a:r>
            </a:p>
            <a:p>
              <a:pPr algn="l">
                <a:lnSpc>
                  <a:spcPts val="3240"/>
                </a:lnSpc>
              </a:pPr>
              <a:r>
                <a:rPr lang="en-US" sz="2700">
                  <a:solidFill>
                    <a:srgbClr val="000000"/>
                  </a:solidFill>
                  <a:latin typeface="Arial"/>
                  <a:ea typeface="Arial"/>
                  <a:cs typeface="Arial"/>
                  <a:sym typeface="Arial"/>
                </a:rPr>
                <a:t>To identify areas that be supported in the physical and social environment to help make your school a positive environment that promotes mental health</a:t>
              </a:r>
            </a:p>
            <a:p>
              <a:pPr algn="l">
                <a:lnSpc>
                  <a:spcPts val="3240"/>
                </a:lnSpc>
              </a:pPr>
              <a:endParaRPr lang="en-US" sz="2700">
                <a:solidFill>
                  <a:srgbClr val="000000"/>
                </a:solidFill>
                <a:latin typeface="Arial"/>
                <a:ea typeface="Arial"/>
                <a:cs typeface="Arial"/>
                <a:sym typeface="Arial"/>
              </a:endParaRPr>
            </a:p>
          </p:txBody>
        </p:sp>
      </p:grpSp>
      <p:sp>
        <p:nvSpPr>
          <p:cNvPr id="10" name="Freeform 10"/>
          <p:cNvSpPr/>
          <p:nvPr/>
        </p:nvSpPr>
        <p:spPr>
          <a:xfrm>
            <a:off x="458195" y="9258300"/>
            <a:ext cx="4783288" cy="608161"/>
          </a:xfrm>
          <a:custGeom>
            <a:avLst/>
            <a:gdLst/>
            <a:ahLst/>
            <a:cxnLst/>
            <a:rect l="l" t="t" r="r" b="b"/>
            <a:pathLst>
              <a:path w="4783288" h="608161">
                <a:moveTo>
                  <a:pt x="0" y="0"/>
                </a:moveTo>
                <a:lnTo>
                  <a:pt x="4783288" y="0"/>
                </a:lnTo>
                <a:lnTo>
                  <a:pt x="4783288" y="608162"/>
                </a:lnTo>
                <a:lnTo>
                  <a:pt x="0" y="608162"/>
                </a:lnTo>
                <a:lnTo>
                  <a:pt x="0" y="0"/>
                </a:lnTo>
                <a:close/>
              </a:path>
            </a:pathLst>
          </a:custGeom>
          <a:blipFill>
            <a:blip r:embed="rId5">
              <a:extLst>
                <a:ext uri="{96DAC541-7B7A-43D3-8B79-37D633B846F1}">
                  <asvg:svgBlip xmlns:asvg="http://schemas.microsoft.com/office/drawing/2016/SVG/main" r:embed="rId6"/>
                </a:ext>
              </a:extLst>
            </a:blip>
            <a:stretch>
              <a:fillRect t="-818" b="-818"/>
            </a:stretch>
          </a:blipFill>
        </p:spPr>
        <p:txBody>
          <a:bodyPr/>
          <a:lstStyle/>
          <a:p>
            <a:endParaRPr lang="en-CA"/>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100000">
              <a:srgbClr val="94B9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537073" y="4149328"/>
            <a:ext cx="5330327" cy="1988345"/>
            <a:chOff x="0" y="0"/>
            <a:chExt cx="10613999" cy="2651126"/>
          </a:xfrm>
        </p:grpSpPr>
        <p:sp>
          <p:nvSpPr>
            <p:cNvPr id="3" name="Freeform 3"/>
            <p:cNvSpPr/>
            <p:nvPr/>
          </p:nvSpPr>
          <p:spPr>
            <a:xfrm>
              <a:off x="0" y="0"/>
              <a:ext cx="10613999" cy="2651126"/>
            </a:xfrm>
            <a:custGeom>
              <a:avLst/>
              <a:gdLst/>
              <a:ahLst/>
              <a:cxnLst/>
              <a:rect l="l" t="t" r="r" b="b"/>
              <a:pathLst>
                <a:path w="10613999" h="2651126">
                  <a:moveTo>
                    <a:pt x="0" y="0"/>
                  </a:moveTo>
                  <a:lnTo>
                    <a:pt x="10613999" y="0"/>
                  </a:lnTo>
                  <a:lnTo>
                    <a:pt x="10613999" y="2651126"/>
                  </a:lnTo>
                  <a:lnTo>
                    <a:pt x="0" y="2651126"/>
                  </a:lnTo>
                  <a:close/>
                </a:path>
              </a:pathLst>
            </a:custGeom>
            <a:solidFill>
              <a:srgbClr val="000000">
                <a:alpha val="0"/>
              </a:srgbClr>
            </a:solidFill>
            <a:ln cap="sq">
              <a:noFill/>
              <a:prstDash val="solid"/>
              <a:miter/>
            </a:ln>
          </p:spPr>
          <p:txBody>
            <a:bodyPr/>
            <a:lstStyle/>
            <a:p>
              <a:endParaRPr lang="en-CA"/>
            </a:p>
          </p:txBody>
        </p:sp>
        <p:sp>
          <p:nvSpPr>
            <p:cNvPr id="4" name="TextBox 4"/>
            <p:cNvSpPr txBox="1"/>
            <p:nvPr/>
          </p:nvSpPr>
          <p:spPr>
            <a:xfrm>
              <a:off x="0" y="-104775"/>
              <a:ext cx="10613999" cy="2755901"/>
            </a:xfrm>
            <a:prstGeom prst="rect">
              <a:avLst/>
            </a:prstGeom>
          </p:spPr>
          <p:txBody>
            <a:bodyPr lIns="0" tIns="0" rIns="0" bIns="0" rtlCol="0" anchor="ctr"/>
            <a:lstStyle/>
            <a:p>
              <a:pPr marL="0" lvl="0" indent="0" algn="l">
                <a:lnSpc>
                  <a:spcPts val="6300"/>
                </a:lnSpc>
                <a:spcBef>
                  <a:spcPct val="0"/>
                </a:spcBef>
              </a:pPr>
              <a:r>
                <a:rPr lang="en-US" sz="5250" b="1" u="none" strike="noStrike">
                  <a:solidFill>
                    <a:srgbClr val="61007D"/>
                  </a:solidFill>
                  <a:latin typeface="Arial Bold"/>
                  <a:ea typeface="Arial Bold"/>
                  <a:cs typeface="Arial Bold"/>
                  <a:sym typeface="Arial Bold"/>
                </a:rPr>
                <a:t>Steps 2, 3 and 4: Planning for the Activity </a:t>
              </a:r>
            </a:p>
          </p:txBody>
        </p:sp>
      </p:grpSp>
      <p:sp>
        <p:nvSpPr>
          <p:cNvPr id="5" name="Freeform 5"/>
          <p:cNvSpPr/>
          <p:nvPr/>
        </p:nvSpPr>
        <p:spPr>
          <a:xfrm>
            <a:off x="559558" y="9334500"/>
            <a:ext cx="4783288" cy="608161"/>
          </a:xfrm>
          <a:custGeom>
            <a:avLst/>
            <a:gdLst/>
            <a:ahLst/>
            <a:cxnLst/>
            <a:rect l="l" t="t" r="r" b="b"/>
            <a:pathLst>
              <a:path w="4783288" h="608161">
                <a:moveTo>
                  <a:pt x="0" y="0"/>
                </a:moveTo>
                <a:lnTo>
                  <a:pt x="4783288" y="0"/>
                </a:lnTo>
                <a:lnTo>
                  <a:pt x="4783288" y="608162"/>
                </a:lnTo>
                <a:lnTo>
                  <a:pt x="0" y="608162"/>
                </a:lnTo>
                <a:lnTo>
                  <a:pt x="0" y="0"/>
                </a:lnTo>
                <a:close/>
              </a:path>
            </a:pathLst>
          </a:custGeom>
          <a:blipFill>
            <a:blip r:embed="rId3">
              <a:extLst>
                <a:ext uri="{96DAC541-7B7A-43D3-8B79-37D633B846F1}">
                  <asvg:svgBlip xmlns:asvg="http://schemas.microsoft.com/office/drawing/2016/SVG/main" r:embed="rId4"/>
                </a:ext>
              </a:extLst>
            </a:blip>
            <a:stretch>
              <a:fillRect t="-818" b="-818"/>
            </a:stretch>
          </a:blipFill>
        </p:spPr>
        <p:txBody>
          <a:bodyPr/>
          <a:lstStyle/>
          <a:p>
            <a:endParaRPr lang="en-CA"/>
          </a:p>
        </p:txBody>
      </p:sp>
      <p:grpSp>
        <p:nvGrpSpPr>
          <p:cNvPr id="6" name="Group 6"/>
          <p:cNvGrpSpPr/>
          <p:nvPr/>
        </p:nvGrpSpPr>
        <p:grpSpPr>
          <a:xfrm>
            <a:off x="6553200" y="126010"/>
            <a:ext cx="11430000" cy="10160990"/>
            <a:chOff x="-3112040" y="-530423"/>
            <a:chExt cx="14951970" cy="13079587"/>
          </a:xfrm>
        </p:grpSpPr>
        <p:grpSp>
          <p:nvGrpSpPr>
            <p:cNvPr id="7" name="Group 7"/>
            <p:cNvGrpSpPr/>
            <p:nvPr/>
          </p:nvGrpSpPr>
          <p:grpSpPr>
            <a:xfrm>
              <a:off x="-3112040" y="-530423"/>
              <a:ext cx="14951970" cy="12849551"/>
              <a:chOff x="-614724" y="-104775"/>
              <a:chExt cx="2953476" cy="2538183"/>
            </a:xfrm>
          </p:grpSpPr>
          <p:sp>
            <p:nvSpPr>
              <p:cNvPr id="8" name="Freeform 8"/>
              <p:cNvSpPr/>
              <p:nvPr/>
            </p:nvSpPr>
            <p:spPr>
              <a:xfrm>
                <a:off x="-614724" y="0"/>
                <a:ext cx="2953476" cy="2433408"/>
              </a:xfrm>
              <a:custGeom>
                <a:avLst/>
                <a:gdLst/>
                <a:ahLst/>
                <a:cxnLst/>
                <a:rect l="l" t="t" r="r" b="b"/>
                <a:pathLst>
                  <a:path w="2338752" h="2433408">
                    <a:moveTo>
                      <a:pt x="44464" y="0"/>
                    </a:moveTo>
                    <a:lnTo>
                      <a:pt x="2294288" y="0"/>
                    </a:lnTo>
                    <a:cubicBezTo>
                      <a:pt x="2318845" y="0"/>
                      <a:pt x="2338752" y="19907"/>
                      <a:pt x="2338752" y="44464"/>
                    </a:cubicBezTo>
                    <a:lnTo>
                      <a:pt x="2338752" y="2388944"/>
                    </a:lnTo>
                    <a:cubicBezTo>
                      <a:pt x="2338752" y="2400737"/>
                      <a:pt x="2334067" y="2412046"/>
                      <a:pt x="2325728" y="2420385"/>
                    </a:cubicBezTo>
                    <a:cubicBezTo>
                      <a:pt x="2317390" y="2428723"/>
                      <a:pt x="2306080" y="2433408"/>
                      <a:pt x="2294288" y="2433408"/>
                    </a:cubicBezTo>
                    <a:lnTo>
                      <a:pt x="44464" y="2433408"/>
                    </a:lnTo>
                    <a:cubicBezTo>
                      <a:pt x="32671" y="2433408"/>
                      <a:pt x="21362" y="2428723"/>
                      <a:pt x="13023" y="2420385"/>
                    </a:cubicBezTo>
                    <a:cubicBezTo>
                      <a:pt x="4685" y="2412046"/>
                      <a:pt x="0" y="2400737"/>
                      <a:pt x="0" y="2388944"/>
                    </a:cubicBezTo>
                    <a:lnTo>
                      <a:pt x="0" y="44464"/>
                    </a:lnTo>
                    <a:cubicBezTo>
                      <a:pt x="0" y="32671"/>
                      <a:pt x="4685" y="21362"/>
                      <a:pt x="13023" y="13023"/>
                    </a:cubicBezTo>
                    <a:cubicBezTo>
                      <a:pt x="21362" y="4685"/>
                      <a:pt x="32671" y="0"/>
                      <a:pt x="44464" y="0"/>
                    </a:cubicBezTo>
                    <a:close/>
                  </a:path>
                </a:pathLst>
              </a:custGeom>
              <a:solidFill>
                <a:srgbClr val="FFFFFF"/>
              </a:solidFill>
            </p:spPr>
            <p:txBody>
              <a:bodyPr/>
              <a:lstStyle/>
              <a:p>
                <a:endParaRPr lang="en-CA"/>
              </a:p>
            </p:txBody>
          </p:sp>
          <p:sp>
            <p:nvSpPr>
              <p:cNvPr id="9" name="TextBox 9"/>
              <p:cNvSpPr txBox="1"/>
              <p:nvPr/>
            </p:nvSpPr>
            <p:spPr>
              <a:xfrm>
                <a:off x="0" y="-104775"/>
                <a:ext cx="2338752" cy="2538183"/>
              </a:xfrm>
              <a:prstGeom prst="rect">
                <a:avLst/>
              </a:prstGeom>
            </p:spPr>
            <p:txBody>
              <a:bodyPr lIns="50800" tIns="50800" rIns="50800" bIns="50800" rtlCol="0" anchor="ctr"/>
              <a:lstStyle/>
              <a:p>
                <a:pPr algn="ctr">
                  <a:lnSpc>
                    <a:spcPts val="3500"/>
                  </a:lnSpc>
                </a:pPr>
                <a:endParaRPr/>
              </a:p>
            </p:txBody>
          </p:sp>
        </p:grpSp>
        <p:sp>
          <p:nvSpPr>
            <p:cNvPr id="10" name="TextBox 10"/>
            <p:cNvSpPr txBox="1"/>
            <p:nvPr/>
          </p:nvSpPr>
          <p:spPr>
            <a:xfrm>
              <a:off x="-3112039" y="374890"/>
              <a:ext cx="14775827" cy="12174274"/>
            </a:xfrm>
            <a:prstGeom prst="rect">
              <a:avLst/>
            </a:prstGeom>
          </p:spPr>
          <p:txBody>
            <a:bodyPr wrap="square" lIns="0" tIns="0" rIns="0" bIns="0" rtlCol="0" anchor="t">
              <a:spAutoFit/>
            </a:bodyPr>
            <a:lstStyle/>
            <a:p>
              <a:pPr marL="496569" lvl="1" indent="-248284" algn="l">
                <a:lnSpc>
                  <a:spcPts val="3219"/>
                </a:lnSpc>
                <a:buFont typeface="Arial"/>
                <a:buChar char="•"/>
              </a:pPr>
              <a:r>
                <a:rPr lang="en-US" sz="2800">
                  <a:solidFill>
                    <a:srgbClr val="000000"/>
                  </a:solidFill>
                  <a:latin typeface="Arial"/>
                  <a:ea typeface="Arial"/>
                  <a:cs typeface="Arial"/>
                  <a:sym typeface="Arial"/>
                </a:rPr>
                <a:t>Assess your physical environment</a:t>
              </a:r>
            </a:p>
            <a:p>
              <a:pPr marL="863601" lvl="2" indent="-287867" algn="l">
                <a:lnSpc>
                  <a:spcPts val="2800"/>
                </a:lnSpc>
                <a:buFont typeface="Arial"/>
                <a:buChar char="⚬"/>
              </a:pPr>
              <a:r>
                <a:rPr lang="en-US" sz="2800">
                  <a:solidFill>
                    <a:srgbClr val="000000"/>
                  </a:solidFill>
                  <a:latin typeface="Arial"/>
                  <a:ea typeface="Arial"/>
                  <a:cs typeface="Arial"/>
                  <a:sym typeface="Arial"/>
                </a:rPr>
                <a:t>Do a school walkabout - look at the different areas of your school</a:t>
              </a:r>
            </a:p>
            <a:p>
              <a:pPr marL="863601" lvl="2" indent="-287867" algn="l">
                <a:lnSpc>
                  <a:spcPts val="2800"/>
                </a:lnSpc>
                <a:buFont typeface="Arial"/>
                <a:buChar char="⚬"/>
              </a:pPr>
              <a:r>
                <a:rPr lang="en-US" sz="2800">
                  <a:solidFill>
                    <a:srgbClr val="000000"/>
                  </a:solidFill>
                  <a:latin typeface="Arial"/>
                  <a:ea typeface="Arial"/>
                  <a:cs typeface="Arial"/>
                  <a:sym typeface="Arial"/>
                </a:rPr>
                <a:t>Survey students and staff</a:t>
              </a:r>
            </a:p>
            <a:p>
              <a:pPr algn="l">
                <a:lnSpc>
                  <a:spcPts val="2800"/>
                </a:lnSpc>
              </a:pPr>
              <a:endParaRPr lang="en-US" sz="2800">
                <a:solidFill>
                  <a:srgbClr val="000000"/>
                </a:solidFill>
                <a:latin typeface="Arial"/>
                <a:ea typeface="Arial"/>
                <a:cs typeface="Arial"/>
                <a:sym typeface="Arial"/>
              </a:endParaRPr>
            </a:p>
            <a:p>
              <a:pPr marL="496571" lvl="1" indent="-248285" algn="l">
                <a:lnSpc>
                  <a:spcPts val="3220"/>
                </a:lnSpc>
                <a:buFont typeface="Arial"/>
                <a:buChar char="•"/>
              </a:pPr>
              <a:r>
                <a:rPr lang="en-US" sz="2800">
                  <a:solidFill>
                    <a:srgbClr val="000000"/>
                  </a:solidFill>
                  <a:latin typeface="Arial"/>
                  <a:ea typeface="Arial"/>
                  <a:cs typeface="Arial"/>
                  <a:sym typeface="Arial"/>
                </a:rPr>
                <a:t>Decide on a target audience</a:t>
              </a:r>
            </a:p>
            <a:p>
              <a:pPr marL="863601" lvl="2" indent="-287867" algn="l">
                <a:lnSpc>
                  <a:spcPts val="2800"/>
                </a:lnSpc>
                <a:buFont typeface="Arial"/>
                <a:buChar char="⚬"/>
              </a:pPr>
              <a:r>
                <a:rPr lang="en-US" sz="2800">
                  <a:solidFill>
                    <a:srgbClr val="000000"/>
                  </a:solidFill>
                  <a:latin typeface="Arial"/>
                  <a:ea typeface="Arial"/>
                  <a:cs typeface="Arial"/>
                  <a:sym typeface="Arial"/>
                </a:rPr>
                <a:t>Do you want to plan activities for the whole school?</a:t>
              </a:r>
            </a:p>
            <a:p>
              <a:pPr marL="863601" lvl="2" indent="-287867" algn="l">
                <a:lnSpc>
                  <a:spcPts val="2800"/>
                </a:lnSpc>
                <a:buFont typeface="Arial"/>
                <a:buChar char="⚬"/>
              </a:pPr>
              <a:r>
                <a:rPr lang="en-US" sz="2800">
                  <a:solidFill>
                    <a:srgbClr val="000000"/>
                  </a:solidFill>
                  <a:latin typeface="Arial"/>
                  <a:ea typeface="Arial"/>
                  <a:cs typeface="Arial"/>
                  <a:sym typeface="Arial"/>
                </a:rPr>
                <a:t>For older or younger grades?</a:t>
              </a:r>
            </a:p>
            <a:p>
              <a:pPr algn="l">
                <a:lnSpc>
                  <a:spcPts val="3220"/>
                </a:lnSpc>
              </a:pPr>
              <a:endParaRPr lang="en-US" sz="2800">
                <a:solidFill>
                  <a:srgbClr val="000000"/>
                </a:solidFill>
                <a:latin typeface="Arial"/>
                <a:ea typeface="Arial"/>
                <a:cs typeface="Arial"/>
                <a:sym typeface="Arial"/>
              </a:endParaRPr>
            </a:p>
            <a:p>
              <a:pPr marL="496571" lvl="1" indent="-248285" algn="l">
                <a:lnSpc>
                  <a:spcPts val="3220"/>
                </a:lnSpc>
                <a:buFont typeface="Arial"/>
                <a:buChar char="•"/>
              </a:pPr>
              <a:r>
                <a:rPr lang="en-US" sz="2800">
                  <a:solidFill>
                    <a:srgbClr val="000000"/>
                  </a:solidFill>
                  <a:latin typeface="Arial"/>
                  <a:ea typeface="Arial"/>
                  <a:cs typeface="Arial"/>
                  <a:sym typeface="Arial"/>
                </a:rPr>
                <a:t>Decide on how you want to promote mental health and wellness in your school?</a:t>
              </a:r>
            </a:p>
            <a:p>
              <a:pPr marL="863601" lvl="2" indent="-287867" algn="l">
                <a:lnSpc>
                  <a:spcPts val="2800"/>
                </a:lnSpc>
                <a:buFont typeface="Arial"/>
                <a:buChar char="⚬"/>
              </a:pPr>
              <a:r>
                <a:rPr lang="en-US" sz="2800">
                  <a:solidFill>
                    <a:srgbClr val="000000"/>
                  </a:solidFill>
                  <a:latin typeface="Arial"/>
                  <a:ea typeface="Arial"/>
                  <a:cs typeface="Arial"/>
                  <a:sym typeface="Arial"/>
                </a:rPr>
                <a:t>Decide on what you want to focus on?</a:t>
              </a:r>
            </a:p>
            <a:p>
              <a:pPr marL="863601" lvl="2" indent="-287867" algn="l">
                <a:lnSpc>
                  <a:spcPts val="2800"/>
                </a:lnSpc>
                <a:buFont typeface="Arial"/>
                <a:buChar char="⚬"/>
              </a:pPr>
              <a:r>
                <a:rPr lang="en-US" sz="2800">
                  <a:solidFill>
                    <a:srgbClr val="000000"/>
                  </a:solidFill>
                  <a:latin typeface="Arial"/>
                  <a:ea typeface="Arial"/>
                  <a:cs typeface="Arial"/>
                  <a:sym typeface="Arial"/>
                </a:rPr>
                <a:t>What do you want to accomplish?</a:t>
              </a:r>
            </a:p>
            <a:p>
              <a:pPr algn="l">
                <a:lnSpc>
                  <a:spcPts val="2800"/>
                </a:lnSpc>
              </a:pPr>
              <a:endParaRPr lang="en-US" sz="2800">
                <a:solidFill>
                  <a:srgbClr val="000000"/>
                </a:solidFill>
                <a:latin typeface="Arial"/>
                <a:ea typeface="Arial"/>
                <a:cs typeface="Arial"/>
                <a:sym typeface="Arial"/>
              </a:endParaRPr>
            </a:p>
            <a:p>
              <a:pPr marL="496571" lvl="1" indent="-248285" algn="l">
                <a:lnSpc>
                  <a:spcPts val="3220"/>
                </a:lnSpc>
                <a:buFont typeface="Arial"/>
                <a:buChar char="•"/>
              </a:pPr>
              <a:r>
                <a:rPr lang="en-US" sz="2800">
                  <a:solidFill>
                    <a:srgbClr val="000000"/>
                  </a:solidFill>
                  <a:latin typeface="Arial"/>
                  <a:ea typeface="Arial"/>
                  <a:cs typeface="Arial"/>
                  <a:sym typeface="Arial"/>
                </a:rPr>
                <a:t>Brainstorm activity ideas and choose the activity you want to do</a:t>
              </a:r>
            </a:p>
            <a:p>
              <a:pPr algn="l">
                <a:lnSpc>
                  <a:spcPts val="2800"/>
                </a:lnSpc>
              </a:pPr>
              <a:endParaRPr lang="en-US" sz="2800">
                <a:solidFill>
                  <a:srgbClr val="000000"/>
                </a:solidFill>
                <a:latin typeface="Arial"/>
                <a:ea typeface="Arial"/>
                <a:cs typeface="Arial"/>
                <a:sym typeface="Arial"/>
              </a:endParaRPr>
            </a:p>
            <a:p>
              <a:pPr marL="496571" lvl="1" indent="-248285" algn="l">
                <a:lnSpc>
                  <a:spcPts val="3220"/>
                </a:lnSpc>
                <a:buFont typeface="Arial"/>
                <a:buChar char="•"/>
              </a:pPr>
              <a:r>
                <a:rPr lang="en-US" sz="2800">
                  <a:solidFill>
                    <a:srgbClr val="000000"/>
                  </a:solidFill>
                  <a:latin typeface="Arial"/>
                  <a:ea typeface="Arial"/>
                  <a:cs typeface="Arial"/>
                  <a:sym typeface="Arial"/>
                </a:rPr>
                <a:t>Action Planning</a:t>
              </a:r>
            </a:p>
            <a:p>
              <a:pPr marL="863601" lvl="2" indent="-287867" algn="l">
                <a:lnSpc>
                  <a:spcPts val="2800"/>
                </a:lnSpc>
                <a:buFont typeface="Arial"/>
                <a:buChar char="⚬"/>
              </a:pPr>
              <a:r>
                <a:rPr lang="en-US" sz="2800">
                  <a:solidFill>
                    <a:srgbClr val="000000"/>
                  </a:solidFill>
                  <a:latin typeface="Arial"/>
                  <a:ea typeface="Arial"/>
                  <a:cs typeface="Arial"/>
                  <a:sym typeface="Arial"/>
                </a:rPr>
                <a:t>What is the timeline?</a:t>
              </a:r>
            </a:p>
            <a:p>
              <a:pPr marL="863601" lvl="2" indent="-287867" algn="l">
                <a:lnSpc>
                  <a:spcPts val="2800"/>
                </a:lnSpc>
                <a:buFont typeface="Arial"/>
                <a:buChar char="⚬"/>
              </a:pPr>
              <a:r>
                <a:rPr lang="en-US" sz="2800">
                  <a:solidFill>
                    <a:srgbClr val="000000"/>
                  </a:solidFill>
                  <a:latin typeface="Arial"/>
                  <a:ea typeface="Arial"/>
                  <a:cs typeface="Arial"/>
                  <a:sym typeface="Arial"/>
                </a:rPr>
                <a:t>What resources will you need?</a:t>
              </a:r>
            </a:p>
            <a:p>
              <a:pPr marL="863601" lvl="2" indent="-287867" algn="l">
                <a:lnSpc>
                  <a:spcPts val="2800"/>
                </a:lnSpc>
                <a:buFont typeface="Arial"/>
                <a:buChar char="⚬"/>
              </a:pPr>
              <a:r>
                <a:rPr lang="en-US" sz="2800">
                  <a:solidFill>
                    <a:srgbClr val="000000"/>
                  </a:solidFill>
                  <a:latin typeface="Arial"/>
                  <a:ea typeface="Arial"/>
                  <a:cs typeface="Arial"/>
                  <a:sym typeface="Arial"/>
                </a:rPr>
                <a:t>Who will do what?</a:t>
              </a:r>
            </a:p>
            <a:p>
              <a:pPr algn="l">
                <a:lnSpc>
                  <a:spcPts val="2800"/>
                </a:lnSpc>
              </a:pPr>
              <a:endParaRPr lang="en-US" sz="2800">
                <a:solidFill>
                  <a:srgbClr val="000000"/>
                </a:solidFill>
                <a:latin typeface="Arial"/>
                <a:ea typeface="Arial"/>
                <a:cs typeface="Arial"/>
                <a:sym typeface="Arial"/>
              </a:endParaRPr>
            </a:p>
            <a:p>
              <a:pPr marL="496571" lvl="1" indent="-248285" algn="l">
                <a:lnSpc>
                  <a:spcPts val="3220"/>
                </a:lnSpc>
                <a:buFont typeface="Arial"/>
                <a:buChar char="•"/>
              </a:pPr>
              <a:r>
                <a:rPr lang="en-US" sz="2800">
                  <a:solidFill>
                    <a:srgbClr val="000000"/>
                  </a:solidFill>
                  <a:latin typeface="Arial"/>
                  <a:ea typeface="Arial"/>
                  <a:cs typeface="Arial"/>
                  <a:sym typeface="Arial"/>
                </a:rPr>
                <a:t>Implement your events and initiatives!</a:t>
              </a:r>
            </a:p>
            <a:p>
              <a:pPr algn="l">
                <a:lnSpc>
                  <a:spcPts val="3220"/>
                </a:lnSpc>
              </a:pPr>
              <a:endParaRPr lang="en-US" sz="2800">
                <a:solidFill>
                  <a:srgbClr val="000000"/>
                </a:solidFill>
                <a:latin typeface="Arial"/>
                <a:ea typeface="Arial"/>
                <a:cs typeface="Arial"/>
                <a:sym typeface="Arial"/>
              </a:endParaRPr>
            </a:p>
            <a:p>
              <a:pPr marL="496571" lvl="1" indent="-248285" algn="l">
                <a:lnSpc>
                  <a:spcPts val="3220"/>
                </a:lnSpc>
                <a:buFont typeface="Arial"/>
                <a:buChar char="•"/>
              </a:pPr>
              <a:r>
                <a:rPr lang="en-US" sz="2800">
                  <a:solidFill>
                    <a:srgbClr val="000000"/>
                  </a:solidFill>
                  <a:latin typeface="Arial"/>
                  <a:ea typeface="Arial"/>
                  <a:cs typeface="Arial"/>
                  <a:sym typeface="Arial"/>
                </a:rPr>
                <a:t>Celebrate all your hard work and evaluate! </a:t>
              </a:r>
            </a:p>
          </p:txBody>
        </p:sp>
      </p:gr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 close-up of a couple of hands  Description automatically generated"/>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CA"/>
          </a:p>
        </p:txBody>
      </p:sp>
      <p:sp>
        <p:nvSpPr>
          <p:cNvPr id="3" name="Freeform 3"/>
          <p:cNvSpPr/>
          <p:nvPr/>
        </p:nvSpPr>
        <p:spPr>
          <a:xfrm>
            <a:off x="6752355" y="9221997"/>
            <a:ext cx="4783288" cy="608161"/>
          </a:xfrm>
          <a:custGeom>
            <a:avLst/>
            <a:gdLst/>
            <a:ahLst/>
            <a:cxnLst/>
            <a:rect l="l" t="t" r="r" b="b"/>
            <a:pathLst>
              <a:path w="4783288" h="608161">
                <a:moveTo>
                  <a:pt x="0" y="0"/>
                </a:moveTo>
                <a:lnTo>
                  <a:pt x="4783289" y="0"/>
                </a:lnTo>
                <a:lnTo>
                  <a:pt x="4783289" y="608161"/>
                </a:lnTo>
                <a:lnTo>
                  <a:pt x="0" y="608161"/>
                </a:lnTo>
                <a:lnTo>
                  <a:pt x="0" y="0"/>
                </a:lnTo>
                <a:close/>
              </a:path>
            </a:pathLst>
          </a:custGeom>
          <a:blipFill>
            <a:blip r:embed="rId4">
              <a:extLst>
                <a:ext uri="{96DAC541-7B7A-43D3-8B79-37D633B846F1}">
                  <asvg:svgBlip xmlns:asvg="http://schemas.microsoft.com/office/drawing/2016/SVG/main" r:embed="rId5"/>
                </a:ext>
              </a:extLst>
            </a:blip>
            <a:stretch>
              <a:fillRect t="-818" b="-818"/>
            </a:stretch>
          </a:blipFill>
        </p:spPr>
        <p:txBody>
          <a:bodyPr/>
          <a:lstStyle/>
          <a:p>
            <a:endParaRPr lang="en-CA"/>
          </a:p>
        </p:txBody>
      </p:sp>
      <p:grpSp>
        <p:nvGrpSpPr>
          <p:cNvPr id="4" name="Group 4"/>
          <p:cNvGrpSpPr/>
          <p:nvPr/>
        </p:nvGrpSpPr>
        <p:grpSpPr>
          <a:xfrm>
            <a:off x="540831" y="4670294"/>
            <a:ext cx="5131539" cy="1311402"/>
            <a:chOff x="0" y="0"/>
            <a:chExt cx="6842052" cy="1748535"/>
          </a:xfrm>
        </p:grpSpPr>
        <p:sp>
          <p:nvSpPr>
            <p:cNvPr id="5" name="Freeform 5"/>
            <p:cNvSpPr/>
            <p:nvPr/>
          </p:nvSpPr>
          <p:spPr>
            <a:xfrm>
              <a:off x="0" y="0"/>
              <a:ext cx="6842052" cy="1748536"/>
            </a:xfrm>
            <a:custGeom>
              <a:avLst/>
              <a:gdLst/>
              <a:ahLst/>
              <a:cxnLst/>
              <a:rect l="l" t="t" r="r" b="b"/>
              <a:pathLst>
                <a:path w="6842052" h="1748536">
                  <a:moveTo>
                    <a:pt x="0" y="0"/>
                  </a:moveTo>
                  <a:lnTo>
                    <a:pt x="6842052" y="0"/>
                  </a:lnTo>
                  <a:lnTo>
                    <a:pt x="6842052" y="1748536"/>
                  </a:lnTo>
                  <a:lnTo>
                    <a:pt x="0" y="1748536"/>
                  </a:lnTo>
                  <a:close/>
                </a:path>
              </a:pathLst>
            </a:custGeom>
            <a:solidFill>
              <a:srgbClr val="000000">
                <a:alpha val="0"/>
              </a:srgbClr>
            </a:solidFill>
            <a:ln cap="sq">
              <a:noFill/>
              <a:prstDash val="solid"/>
              <a:miter/>
            </a:ln>
          </p:spPr>
          <p:txBody>
            <a:bodyPr/>
            <a:lstStyle/>
            <a:p>
              <a:endParaRPr lang="en-CA"/>
            </a:p>
          </p:txBody>
        </p:sp>
        <p:sp>
          <p:nvSpPr>
            <p:cNvPr id="6" name="TextBox 6"/>
            <p:cNvSpPr txBox="1"/>
            <p:nvPr/>
          </p:nvSpPr>
          <p:spPr>
            <a:xfrm>
              <a:off x="0" y="-276225"/>
              <a:ext cx="6842052" cy="2024760"/>
            </a:xfrm>
            <a:prstGeom prst="rect">
              <a:avLst/>
            </a:prstGeom>
          </p:spPr>
          <p:txBody>
            <a:bodyPr lIns="0" tIns="0" rIns="0" bIns="0" rtlCol="0" anchor="t"/>
            <a:lstStyle/>
            <a:p>
              <a:pPr marL="0" lvl="0" indent="0" algn="l">
                <a:lnSpc>
                  <a:spcPts val="9939"/>
                </a:lnSpc>
                <a:spcBef>
                  <a:spcPct val="0"/>
                </a:spcBef>
              </a:pPr>
              <a:r>
                <a:rPr lang="en-US" sz="7099" b="1" u="none" strike="noStrike">
                  <a:solidFill>
                    <a:srgbClr val="761D8F"/>
                  </a:solidFill>
                  <a:latin typeface="Arial Bold"/>
                  <a:ea typeface="Arial Bold"/>
                  <a:cs typeface="Arial Bold"/>
                  <a:sym typeface="Arial Bold"/>
                </a:rPr>
                <a:t>Activities</a:t>
              </a:r>
            </a:p>
          </p:txBody>
        </p:sp>
      </p:grpSp>
      <p:grpSp>
        <p:nvGrpSpPr>
          <p:cNvPr id="7" name="Group 7"/>
          <p:cNvGrpSpPr/>
          <p:nvPr/>
        </p:nvGrpSpPr>
        <p:grpSpPr>
          <a:xfrm>
            <a:off x="11338966" y="2798314"/>
            <a:ext cx="6811812" cy="6094755"/>
            <a:chOff x="0" y="0"/>
            <a:chExt cx="9082416" cy="8126340"/>
          </a:xfrm>
        </p:grpSpPr>
        <p:sp>
          <p:nvSpPr>
            <p:cNvPr id="8" name="Freeform 8"/>
            <p:cNvSpPr/>
            <p:nvPr/>
          </p:nvSpPr>
          <p:spPr>
            <a:xfrm>
              <a:off x="33685" y="28575"/>
              <a:ext cx="9015036" cy="8069199"/>
            </a:xfrm>
            <a:custGeom>
              <a:avLst/>
              <a:gdLst/>
              <a:ahLst/>
              <a:cxnLst/>
              <a:rect l="l" t="t" r="r" b="b"/>
              <a:pathLst>
                <a:path w="9015036" h="8069199">
                  <a:moveTo>
                    <a:pt x="0" y="0"/>
                  </a:moveTo>
                  <a:lnTo>
                    <a:pt x="9015036" y="0"/>
                  </a:lnTo>
                  <a:lnTo>
                    <a:pt x="9015036" y="8069199"/>
                  </a:lnTo>
                  <a:lnTo>
                    <a:pt x="0" y="8069199"/>
                  </a:lnTo>
                  <a:lnTo>
                    <a:pt x="0" y="0"/>
                  </a:lnTo>
                  <a:close/>
                </a:path>
              </a:pathLst>
            </a:custGeom>
            <a:blipFill>
              <a:blip r:embed="rId6"/>
              <a:stretch>
                <a:fillRect l="-373" t="-4759" r="-316" b="-4821"/>
              </a:stretch>
            </a:blipFill>
          </p:spPr>
          <p:txBody>
            <a:bodyPr/>
            <a:lstStyle/>
            <a:p>
              <a:endParaRPr lang="en-CA"/>
            </a:p>
          </p:txBody>
        </p:sp>
        <p:sp>
          <p:nvSpPr>
            <p:cNvPr id="9" name="Freeform 9"/>
            <p:cNvSpPr/>
            <p:nvPr/>
          </p:nvSpPr>
          <p:spPr>
            <a:xfrm>
              <a:off x="0" y="0"/>
              <a:ext cx="9082406" cy="8126349"/>
            </a:xfrm>
            <a:custGeom>
              <a:avLst/>
              <a:gdLst/>
              <a:ahLst/>
              <a:cxnLst/>
              <a:rect l="l" t="t" r="r" b="b"/>
              <a:pathLst>
                <a:path w="9082406" h="8126349">
                  <a:moveTo>
                    <a:pt x="33685" y="0"/>
                  </a:moveTo>
                  <a:lnTo>
                    <a:pt x="9048721" y="0"/>
                  </a:lnTo>
                  <a:cubicBezTo>
                    <a:pt x="9067285" y="0"/>
                    <a:pt x="9082406" y="12827"/>
                    <a:pt x="9082406" y="28575"/>
                  </a:cubicBezTo>
                  <a:lnTo>
                    <a:pt x="9082406" y="8097774"/>
                  </a:lnTo>
                  <a:cubicBezTo>
                    <a:pt x="9082406" y="8113522"/>
                    <a:pt x="9067285" y="8126349"/>
                    <a:pt x="9048721" y="8126349"/>
                  </a:cubicBezTo>
                  <a:lnTo>
                    <a:pt x="33685" y="8126349"/>
                  </a:lnTo>
                  <a:cubicBezTo>
                    <a:pt x="15121" y="8126349"/>
                    <a:pt x="0" y="8113522"/>
                    <a:pt x="0" y="8097774"/>
                  </a:cubicBezTo>
                  <a:lnTo>
                    <a:pt x="0" y="28575"/>
                  </a:lnTo>
                  <a:cubicBezTo>
                    <a:pt x="0" y="12827"/>
                    <a:pt x="15121" y="0"/>
                    <a:pt x="33685" y="0"/>
                  </a:cubicBezTo>
                  <a:moveTo>
                    <a:pt x="33685" y="57150"/>
                  </a:moveTo>
                  <a:lnTo>
                    <a:pt x="33685" y="28575"/>
                  </a:lnTo>
                  <a:lnTo>
                    <a:pt x="67370" y="28575"/>
                  </a:lnTo>
                  <a:lnTo>
                    <a:pt x="67370" y="8097774"/>
                  </a:lnTo>
                  <a:lnTo>
                    <a:pt x="33685" y="8097774"/>
                  </a:lnTo>
                  <a:lnTo>
                    <a:pt x="33685" y="8069199"/>
                  </a:lnTo>
                  <a:lnTo>
                    <a:pt x="9048721" y="8069199"/>
                  </a:lnTo>
                  <a:lnTo>
                    <a:pt x="9048721" y="8097774"/>
                  </a:lnTo>
                  <a:lnTo>
                    <a:pt x="9015036" y="8097774"/>
                  </a:lnTo>
                  <a:lnTo>
                    <a:pt x="9015036" y="28575"/>
                  </a:lnTo>
                  <a:lnTo>
                    <a:pt x="9048721" y="28575"/>
                  </a:lnTo>
                  <a:lnTo>
                    <a:pt x="9048721" y="57150"/>
                  </a:lnTo>
                  <a:lnTo>
                    <a:pt x="33685" y="57150"/>
                  </a:lnTo>
                  <a:close/>
                </a:path>
              </a:pathLst>
            </a:custGeom>
            <a:solidFill>
              <a:srgbClr val="A839BF"/>
            </a:solidFill>
          </p:spPr>
          <p:txBody>
            <a:bodyPr/>
            <a:lstStyle/>
            <a:p>
              <a:endParaRPr lang="en-CA"/>
            </a:p>
          </p:txBody>
        </p:sp>
      </p:grpSp>
      <p:grpSp>
        <p:nvGrpSpPr>
          <p:cNvPr id="10" name="Group 10"/>
          <p:cNvGrpSpPr/>
          <p:nvPr/>
        </p:nvGrpSpPr>
        <p:grpSpPr>
          <a:xfrm>
            <a:off x="4596315" y="1032856"/>
            <a:ext cx="6967904" cy="6359809"/>
            <a:chOff x="0" y="0"/>
            <a:chExt cx="9290538" cy="8479746"/>
          </a:xfrm>
        </p:grpSpPr>
        <p:sp>
          <p:nvSpPr>
            <p:cNvPr id="11" name="Freeform 11"/>
            <p:cNvSpPr/>
            <p:nvPr/>
          </p:nvSpPr>
          <p:spPr>
            <a:xfrm>
              <a:off x="38100" y="38100"/>
              <a:ext cx="9214358" cy="8403590"/>
            </a:xfrm>
            <a:custGeom>
              <a:avLst/>
              <a:gdLst/>
              <a:ahLst/>
              <a:cxnLst/>
              <a:rect l="l" t="t" r="r" b="b"/>
              <a:pathLst>
                <a:path w="9214358" h="8403590">
                  <a:moveTo>
                    <a:pt x="0" y="0"/>
                  </a:moveTo>
                  <a:lnTo>
                    <a:pt x="9214358" y="0"/>
                  </a:lnTo>
                  <a:lnTo>
                    <a:pt x="9214358" y="8403590"/>
                  </a:lnTo>
                  <a:lnTo>
                    <a:pt x="0" y="8403590"/>
                  </a:lnTo>
                  <a:lnTo>
                    <a:pt x="0" y="0"/>
                  </a:lnTo>
                  <a:close/>
                </a:path>
              </a:pathLst>
            </a:custGeom>
            <a:blipFill>
              <a:blip r:embed="rId7"/>
              <a:stretch>
                <a:fillRect l="-4684" t="-453" r="-4683" b="-452"/>
              </a:stretch>
            </a:blipFill>
          </p:spPr>
          <p:txBody>
            <a:bodyPr/>
            <a:lstStyle/>
            <a:p>
              <a:endParaRPr lang="en-CA"/>
            </a:p>
          </p:txBody>
        </p:sp>
        <p:sp>
          <p:nvSpPr>
            <p:cNvPr id="12" name="Freeform 12"/>
            <p:cNvSpPr/>
            <p:nvPr/>
          </p:nvSpPr>
          <p:spPr>
            <a:xfrm>
              <a:off x="0" y="0"/>
              <a:ext cx="9290558" cy="8479790"/>
            </a:xfrm>
            <a:custGeom>
              <a:avLst/>
              <a:gdLst/>
              <a:ahLst/>
              <a:cxnLst/>
              <a:rect l="l" t="t" r="r" b="b"/>
              <a:pathLst>
                <a:path w="9290558" h="8479790">
                  <a:moveTo>
                    <a:pt x="38100" y="0"/>
                  </a:moveTo>
                  <a:lnTo>
                    <a:pt x="9252458" y="0"/>
                  </a:lnTo>
                  <a:cubicBezTo>
                    <a:pt x="9273539" y="0"/>
                    <a:pt x="9290558" y="17018"/>
                    <a:pt x="9290558" y="38100"/>
                  </a:cubicBezTo>
                  <a:lnTo>
                    <a:pt x="9290558" y="8441690"/>
                  </a:lnTo>
                  <a:cubicBezTo>
                    <a:pt x="9290558" y="8462772"/>
                    <a:pt x="9273539" y="8479790"/>
                    <a:pt x="9252458" y="8479790"/>
                  </a:cubicBezTo>
                  <a:lnTo>
                    <a:pt x="38100" y="8479790"/>
                  </a:lnTo>
                  <a:cubicBezTo>
                    <a:pt x="17018" y="8479790"/>
                    <a:pt x="0" y="8462772"/>
                    <a:pt x="0" y="8441690"/>
                  </a:cubicBezTo>
                  <a:lnTo>
                    <a:pt x="0" y="38100"/>
                  </a:lnTo>
                  <a:cubicBezTo>
                    <a:pt x="0" y="17018"/>
                    <a:pt x="17018" y="0"/>
                    <a:pt x="38100" y="0"/>
                  </a:cubicBezTo>
                  <a:moveTo>
                    <a:pt x="38100" y="76200"/>
                  </a:moveTo>
                  <a:lnTo>
                    <a:pt x="38100" y="38100"/>
                  </a:lnTo>
                  <a:lnTo>
                    <a:pt x="76200" y="38100"/>
                  </a:lnTo>
                  <a:lnTo>
                    <a:pt x="76200" y="8441690"/>
                  </a:lnTo>
                  <a:lnTo>
                    <a:pt x="38100" y="8441690"/>
                  </a:lnTo>
                  <a:lnTo>
                    <a:pt x="38100" y="8403590"/>
                  </a:lnTo>
                  <a:lnTo>
                    <a:pt x="9252458" y="8403590"/>
                  </a:lnTo>
                  <a:lnTo>
                    <a:pt x="9252458" y="8441690"/>
                  </a:lnTo>
                  <a:lnTo>
                    <a:pt x="9214358" y="8441690"/>
                  </a:lnTo>
                  <a:lnTo>
                    <a:pt x="9214358" y="38100"/>
                  </a:lnTo>
                  <a:lnTo>
                    <a:pt x="9252458" y="38100"/>
                  </a:lnTo>
                  <a:lnTo>
                    <a:pt x="9252458" y="76200"/>
                  </a:lnTo>
                  <a:lnTo>
                    <a:pt x="38100" y="76200"/>
                  </a:lnTo>
                  <a:close/>
                </a:path>
              </a:pathLst>
            </a:custGeom>
            <a:solidFill>
              <a:srgbClr val="2CBFBF"/>
            </a:solidFill>
          </p:spPr>
          <p:txBody>
            <a:bodyPr/>
            <a:lstStyle/>
            <a:p>
              <a:endParaRPr lang="en-CA"/>
            </a:p>
          </p:txBody>
        </p:sp>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DECBF1"/>
        </a:solidFill>
        <a:effectLst/>
      </p:bgPr>
    </p:bg>
    <p:spTree>
      <p:nvGrpSpPr>
        <p:cNvPr id="1" name=""/>
        <p:cNvGrpSpPr/>
        <p:nvPr/>
      </p:nvGrpSpPr>
      <p:grpSpPr>
        <a:xfrm>
          <a:off x="0" y="0"/>
          <a:ext cx="0" cy="0"/>
          <a:chOff x="0" y="0"/>
          <a:chExt cx="0" cy="0"/>
        </a:xfrm>
      </p:grpSpPr>
      <p:grpSp>
        <p:nvGrpSpPr>
          <p:cNvPr id="2" name="Group 2"/>
          <p:cNvGrpSpPr/>
          <p:nvPr/>
        </p:nvGrpSpPr>
        <p:grpSpPr>
          <a:xfrm>
            <a:off x="289985" y="333535"/>
            <a:ext cx="15773400" cy="1988345"/>
            <a:chOff x="0" y="0"/>
            <a:chExt cx="21031200" cy="2651126"/>
          </a:xfrm>
        </p:grpSpPr>
        <p:sp>
          <p:nvSpPr>
            <p:cNvPr id="3" name="Freeform 3"/>
            <p:cNvSpPr/>
            <p:nvPr/>
          </p:nvSpPr>
          <p:spPr>
            <a:xfrm>
              <a:off x="0" y="0"/>
              <a:ext cx="21031200" cy="2651126"/>
            </a:xfrm>
            <a:custGeom>
              <a:avLst/>
              <a:gdLst/>
              <a:ahLst/>
              <a:cxnLst/>
              <a:rect l="l" t="t" r="r" b="b"/>
              <a:pathLst>
                <a:path w="21031200" h="2651126">
                  <a:moveTo>
                    <a:pt x="0" y="0"/>
                  </a:moveTo>
                  <a:lnTo>
                    <a:pt x="21031200" y="0"/>
                  </a:lnTo>
                  <a:lnTo>
                    <a:pt x="21031200" y="2651126"/>
                  </a:lnTo>
                  <a:lnTo>
                    <a:pt x="0" y="2651126"/>
                  </a:lnTo>
                  <a:close/>
                </a:path>
              </a:pathLst>
            </a:custGeom>
            <a:solidFill>
              <a:srgbClr val="000000">
                <a:alpha val="0"/>
              </a:srgbClr>
            </a:solidFill>
            <a:ln cap="sq">
              <a:noFill/>
              <a:prstDash val="solid"/>
              <a:miter/>
            </a:ln>
          </p:spPr>
          <p:txBody>
            <a:bodyPr/>
            <a:lstStyle/>
            <a:p>
              <a:endParaRPr lang="en-CA"/>
            </a:p>
          </p:txBody>
        </p:sp>
        <p:sp>
          <p:nvSpPr>
            <p:cNvPr id="4" name="TextBox 4"/>
            <p:cNvSpPr txBox="1"/>
            <p:nvPr/>
          </p:nvSpPr>
          <p:spPr>
            <a:xfrm>
              <a:off x="0" y="-276225"/>
              <a:ext cx="21031200" cy="2927351"/>
            </a:xfrm>
            <a:prstGeom prst="rect">
              <a:avLst/>
            </a:prstGeom>
          </p:spPr>
          <p:txBody>
            <a:bodyPr lIns="0" tIns="0" rIns="0" bIns="0" rtlCol="0" anchor="ctr"/>
            <a:lstStyle/>
            <a:p>
              <a:pPr marL="0" lvl="0" indent="0" algn="l">
                <a:lnSpc>
                  <a:spcPts val="9939"/>
                </a:lnSpc>
                <a:spcBef>
                  <a:spcPct val="0"/>
                </a:spcBef>
              </a:pPr>
              <a:r>
                <a:rPr lang="en-US" sz="7099" b="1" u="none" strike="noStrike">
                  <a:solidFill>
                    <a:srgbClr val="761D8F"/>
                  </a:solidFill>
                  <a:latin typeface="Arial Bold"/>
                  <a:ea typeface="Arial Bold"/>
                  <a:cs typeface="Arial Bold"/>
                  <a:sym typeface="Arial Bold"/>
                </a:rPr>
                <a:t>What’s been done before?</a:t>
              </a:r>
            </a:p>
          </p:txBody>
        </p:sp>
      </p:grpSp>
      <p:grpSp>
        <p:nvGrpSpPr>
          <p:cNvPr id="5" name="Group 5"/>
          <p:cNvGrpSpPr/>
          <p:nvPr/>
        </p:nvGrpSpPr>
        <p:grpSpPr>
          <a:xfrm>
            <a:off x="822326" y="2524026"/>
            <a:ext cx="4336371" cy="4312746"/>
            <a:chOff x="0" y="0"/>
            <a:chExt cx="5781828" cy="5750328"/>
          </a:xfrm>
        </p:grpSpPr>
        <p:sp>
          <p:nvSpPr>
            <p:cNvPr id="6" name="Freeform 6"/>
            <p:cNvSpPr/>
            <p:nvPr/>
          </p:nvSpPr>
          <p:spPr>
            <a:xfrm>
              <a:off x="0" y="0"/>
              <a:ext cx="5781828" cy="5750328"/>
            </a:xfrm>
            <a:custGeom>
              <a:avLst/>
              <a:gdLst/>
              <a:ahLst/>
              <a:cxnLst/>
              <a:rect l="l" t="t" r="r" b="b"/>
              <a:pathLst>
                <a:path w="5781828" h="5750328">
                  <a:moveTo>
                    <a:pt x="0" y="0"/>
                  </a:moveTo>
                  <a:lnTo>
                    <a:pt x="5781828" y="0"/>
                  </a:lnTo>
                  <a:lnTo>
                    <a:pt x="5781828" y="5750328"/>
                  </a:lnTo>
                  <a:lnTo>
                    <a:pt x="0" y="5750328"/>
                  </a:lnTo>
                  <a:close/>
                </a:path>
              </a:pathLst>
            </a:custGeom>
            <a:solidFill>
              <a:srgbClr val="000000">
                <a:alpha val="0"/>
              </a:srgbClr>
            </a:solidFill>
          </p:spPr>
          <p:txBody>
            <a:bodyPr/>
            <a:lstStyle/>
            <a:p>
              <a:endParaRPr lang="en-CA"/>
            </a:p>
          </p:txBody>
        </p:sp>
        <p:sp>
          <p:nvSpPr>
            <p:cNvPr id="7" name="TextBox 7"/>
            <p:cNvSpPr txBox="1"/>
            <p:nvPr/>
          </p:nvSpPr>
          <p:spPr>
            <a:xfrm>
              <a:off x="0" y="28575"/>
              <a:ext cx="5781828" cy="5721753"/>
            </a:xfrm>
            <a:prstGeom prst="rect">
              <a:avLst/>
            </a:prstGeom>
          </p:spPr>
          <p:txBody>
            <a:bodyPr lIns="0" tIns="0" rIns="0" bIns="0" rtlCol="0" anchor="t"/>
            <a:lstStyle/>
            <a:p>
              <a:pPr algn="l">
                <a:lnSpc>
                  <a:spcPts val="1995"/>
                </a:lnSpc>
              </a:pPr>
              <a:r>
                <a:rPr lang="en-US" sz="2310">
                  <a:solidFill>
                    <a:srgbClr val="DB4830"/>
                  </a:solidFill>
                  <a:latin typeface="Arial"/>
                  <a:ea typeface="Arial"/>
                  <a:cs typeface="Arial"/>
                  <a:sym typeface="Arial"/>
                </a:rPr>
                <a:t>List what your school has done before. </a:t>
              </a:r>
            </a:p>
            <a:p>
              <a:pPr algn="l">
                <a:lnSpc>
                  <a:spcPts val="1995"/>
                </a:lnSpc>
              </a:pPr>
              <a:endParaRPr lang="en-US" sz="2310">
                <a:solidFill>
                  <a:srgbClr val="DB4830"/>
                </a:solidFill>
                <a:latin typeface="Arial"/>
                <a:ea typeface="Arial"/>
                <a:cs typeface="Arial"/>
                <a:sym typeface="Arial"/>
              </a:endParaRPr>
            </a:p>
            <a:p>
              <a:pPr algn="l">
                <a:lnSpc>
                  <a:spcPts val="1995"/>
                </a:lnSpc>
              </a:pPr>
              <a:r>
                <a:rPr lang="en-US" sz="2310">
                  <a:solidFill>
                    <a:srgbClr val="DB4830"/>
                  </a:solidFill>
                  <a:latin typeface="Arial"/>
                  <a:ea typeface="Arial"/>
                  <a:cs typeface="Arial"/>
                  <a:sym typeface="Arial"/>
                </a:rPr>
                <a:t>Examples could include:</a:t>
              </a:r>
            </a:p>
            <a:p>
              <a:pPr marL="418052" lvl="1" indent="-209026" algn="l">
                <a:lnSpc>
                  <a:spcPts val="1995"/>
                </a:lnSpc>
                <a:buFont typeface="Arial"/>
                <a:buChar char="•"/>
              </a:pPr>
              <a:r>
                <a:rPr lang="en-US" sz="2310">
                  <a:solidFill>
                    <a:srgbClr val="DB4830"/>
                  </a:solidFill>
                  <a:latin typeface="Arial"/>
                  <a:ea typeface="Arial"/>
                  <a:cs typeface="Arial"/>
                  <a:sym typeface="Arial"/>
                </a:rPr>
                <a:t>Health fair</a:t>
              </a:r>
            </a:p>
            <a:p>
              <a:pPr marL="418052" lvl="1" indent="-209026" algn="l">
                <a:lnSpc>
                  <a:spcPts val="1995"/>
                </a:lnSpc>
                <a:buFont typeface="Arial"/>
                <a:buChar char="•"/>
              </a:pPr>
              <a:r>
                <a:rPr lang="en-US" sz="2310">
                  <a:solidFill>
                    <a:srgbClr val="DB4830"/>
                  </a:solidFill>
                  <a:latin typeface="Arial"/>
                  <a:ea typeface="Arial"/>
                  <a:cs typeface="Arial"/>
                  <a:sym typeface="Arial"/>
                </a:rPr>
                <a:t>Puppy days</a:t>
              </a:r>
            </a:p>
            <a:p>
              <a:pPr marL="418052" lvl="1" indent="-209026" algn="l">
                <a:lnSpc>
                  <a:spcPts val="1995"/>
                </a:lnSpc>
                <a:buFont typeface="Arial"/>
                <a:buChar char="•"/>
              </a:pPr>
              <a:r>
                <a:rPr lang="en-US" sz="2310">
                  <a:solidFill>
                    <a:srgbClr val="DB4830"/>
                  </a:solidFill>
                  <a:latin typeface="Arial"/>
                  <a:ea typeface="Arial"/>
                  <a:cs typeface="Arial"/>
                  <a:sym typeface="Arial"/>
                </a:rPr>
                <a:t>Caught you caring campaigns</a:t>
              </a:r>
            </a:p>
            <a:p>
              <a:pPr marL="418052" lvl="1" indent="-209026" algn="l">
                <a:lnSpc>
                  <a:spcPts val="1995"/>
                </a:lnSpc>
                <a:buFont typeface="Arial"/>
                <a:buChar char="•"/>
              </a:pPr>
              <a:r>
                <a:rPr lang="en-US" sz="2310">
                  <a:solidFill>
                    <a:srgbClr val="DB4830"/>
                  </a:solidFill>
                  <a:latin typeface="Arial"/>
                  <a:ea typeface="Arial"/>
                  <a:cs typeface="Arial"/>
                  <a:sym typeface="Arial"/>
                </a:rPr>
                <a:t>Using our pronouns</a:t>
              </a:r>
            </a:p>
            <a:p>
              <a:pPr marL="418052" lvl="1" indent="-209026" algn="l">
                <a:lnSpc>
                  <a:spcPts val="1995"/>
                </a:lnSpc>
                <a:buFont typeface="Arial"/>
                <a:buChar char="•"/>
              </a:pPr>
              <a:r>
                <a:rPr lang="en-US" sz="2310">
                  <a:solidFill>
                    <a:srgbClr val="DB4830"/>
                  </a:solidFill>
                  <a:latin typeface="Arial"/>
                  <a:ea typeface="Arial"/>
                  <a:cs typeface="Arial"/>
                  <a:sym typeface="Arial"/>
                </a:rPr>
                <a:t>Yoga</a:t>
              </a:r>
            </a:p>
            <a:p>
              <a:pPr marL="418052" lvl="1" indent="-209026" algn="l">
                <a:lnSpc>
                  <a:spcPts val="1995"/>
                </a:lnSpc>
                <a:buFont typeface="Arial"/>
                <a:buChar char="•"/>
              </a:pPr>
              <a:r>
                <a:rPr lang="en-US" sz="2310">
                  <a:solidFill>
                    <a:srgbClr val="DB4830"/>
                  </a:solidFill>
                  <a:latin typeface="Arial"/>
                  <a:ea typeface="Arial"/>
                  <a:cs typeface="Arial"/>
                  <a:sym typeface="Arial"/>
                </a:rPr>
                <a:t>Wellness Wednesdays (no tests on Wednesdays)</a:t>
              </a:r>
            </a:p>
            <a:p>
              <a:pPr marL="418052" lvl="1" indent="-209026" algn="l">
                <a:lnSpc>
                  <a:spcPts val="1995"/>
                </a:lnSpc>
                <a:buFont typeface="Arial"/>
                <a:buChar char="•"/>
              </a:pPr>
              <a:r>
                <a:rPr lang="en-US" sz="2310">
                  <a:solidFill>
                    <a:srgbClr val="DB4830"/>
                  </a:solidFill>
                  <a:latin typeface="Arial"/>
                  <a:ea typeface="Arial"/>
                  <a:cs typeface="Arial"/>
                  <a:sym typeface="Arial"/>
                </a:rPr>
                <a:t>Etc. etc. </a:t>
              </a:r>
            </a:p>
            <a:p>
              <a:pPr marL="418052" lvl="1" indent="-209026" algn="l">
                <a:lnSpc>
                  <a:spcPts val="1995"/>
                </a:lnSpc>
              </a:pPr>
              <a:endParaRPr lang="en-US" sz="2310">
                <a:solidFill>
                  <a:srgbClr val="DB4830"/>
                </a:solidFill>
                <a:latin typeface="Arial"/>
                <a:ea typeface="Arial"/>
                <a:cs typeface="Arial"/>
                <a:sym typeface="Arial"/>
              </a:endParaRPr>
            </a:p>
          </p:txBody>
        </p:sp>
      </p:grpSp>
      <p:sp>
        <p:nvSpPr>
          <p:cNvPr id="8" name="Freeform 8"/>
          <p:cNvSpPr/>
          <p:nvPr/>
        </p:nvSpPr>
        <p:spPr>
          <a:xfrm>
            <a:off x="11268277" y="2321880"/>
            <a:ext cx="6808024" cy="3772661"/>
          </a:xfrm>
          <a:custGeom>
            <a:avLst/>
            <a:gdLst/>
            <a:ahLst/>
            <a:cxnLst/>
            <a:rect l="l" t="t" r="r" b="b"/>
            <a:pathLst>
              <a:path w="6808024" h="3772661">
                <a:moveTo>
                  <a:pt x="0" y="0"/>
                </a:moveTo>
                <a:lnTo>
                  <a:pt x="6808024" y="0"/>
                </a:lnTo>
                <a:lnTo>
                  <a:pt x="6808024" y="3772660"/>
                </a:lnTo>
                <a:lnTo>
                  <a:pt x="0" y="3772660"/>
                </a:lnTo>
                <a:lnTo>
                  <a:pt x="0" y="0"/>
                </a:lnTo>
                <a:close/>
              </a:path>
            </a:pathLst>
          </a:custGeom>
          <a:blipFill>
            <a:blip r:embed="rId2"/>
            <a:stretch>
              <a:fillRect/>
            </a:stretch>
          </a:blipFill>
          <a:ln w="38100" cap="sq">
            <a:solidFill>
              <a:srgbClr val="2CBFBF"/>
            </a:solidFill>
            <a:prstDash val="solid"/>
            <a:miter/>
          </a:ln>
        </p:spPr>
        <p:txBody>
          <a:bodyPr/>
          <a:lstStyle/>
          <a:p>
            <a:endParaRPr lang="en-CA"/>
          </a:p>
        </p:txBody>
      </p:sp>
      <p:sp>
        <p:nvSpPr>
          <p:cNvPr id="9" name="Freeform 9"/>
          <p:cNvSpPr/>
          <p:nvPr/>
        </p:nvSpPr>
        <p:spPr>
          <a:xfrm>
            <a:off x="5574479" y="2963043"/>
            <a:ext cx="5472015" cy="2974926"/>
          </a:xfrm>
          <a:custGeom>
            <a:avLst/>
            <a:gdLst/>
            <a:ahLst/>
            <a:cxnLst/>
            <a:rect l="l" t="t" r="r" b="b"/>
            <a:pathLst>
              <a:path w="5472015" h="2974926">
                <a:moveTo>
                  <a:pt x="0" y="0"/>
                </a:moveTo>
                <a:lnTo>
                  <a:pt x="5472015" y="0"/>
                </a:lnTo>
                <a:lnTo>
                  <a:pt x="5472015" y="2974926"/>
                </a:lnTo>
                <a:lnTo>
                  <a:pt x="0" y="2974926"/>
                </a:lnTo>
                <a:lnTo>
                  <a:pt x="0" y="0"/>
                </a:lnTo>
                <a:close/>
              </a:path>
            </a:pathLst>
          </a:custGeom>
          <a:blipFill>
            <a:blip r:embed="rId3"/>
            <a:stretch>
              <a:fillRect/>
            </a:stretch>
          </a:blipFill>
          <a:ln w="38100" cap="sq">
            <a:solidFill>
              <a:srgbClr val="A839BF"/>
            </a:solidFill>
            <a:prstDash val="solid"/>
            <a:miter/>
          </a:ln>
        </p:spPr>
        <p:txBody>
          <a:bodyPr/>
          <a:lstStyle/>
          <a:p>
            <a:endParaRPr lang="en-CA"/>
          </a:p>
        </p:txBody>
      </p:sp>
      <p:sp>
        <p:nvSpPr>
          <p:cNvPr id="10" name="Freeform 10"/>
          <p:cNvSpPr/>
          <p:nvPr/>
        </p:nvSpPr>
        <p:spPr>
          <a:xfrm>
            <a:off x="507706" y="6650718"/>
            <a:ext cx="5472015" cy="3018778"/>
          </a:xfrm>
          <a:custGeom>
            <a:avLst/>
            <a:gdLst/>
            <a:ahLst/>
            <a:cxnLst/>
            <a:rect l="l" t="t" r="r" b="b"/>
            <a:pathLst>
              <a:path w="5472015" h="3018778">
                <a:moveTo>
                  <a:pt x="0" y="0"/>
                </a:moveTo>
                <a:lnTo>
                  <a:pt x="5472015" y="0"/>
                </a:lnTo>
                <a:lnTo>
                  <a:pt x="5472015" y="3018779"/>
                </a:lnTo>
                <a:lnTo>
                  <a:pt x="0" y="3018779"/>
                </a:lnTo>
                <a:lnTo>
                  <a:pt x="0" y="0"/>
                </a:lnTo>
                <a:close/>
              </a:path>
            </a:pathLst>
          </a:custGeom>
          <a:blipFill>
            <a:blip r:embed="rId4"/>
            <a:stretch>
              <a:fillRect/>
            </a:stretch>
          </a:blipFill>
          <a:ln w="38100" cap="sq">
            <a:solidFill>
              <a:srgbClr val="1DE200"/>
            </a:solidFill>
            <a:prstDash val="solid"/>
            <a:miter/>
          </a:ln>
        </p:spPr>
        <p:txBody>
          <a:bodyPr/>
          <a:lstStyle/>
          <a:p>
            <a:endParaRPr lang="en-CA"/>
          </a:p>
        </p:txBody>
      </p:sp>
      <p:sp>
        <p:nvSpPr>
          <p:cNvPr id="11" name="Freeform 11"/>
          <p:cNvSpPr/>
          <p:nvPr/>
        </p:nvSpPr>
        <p:spPr>
          <a:xfrm>
            <a:off x="10852904" y="6278717"/>
            <a:ext cx="6761690" cy="3762782"/>
          </a:xfrm>
          <a:custGeom>
            <a:avLst/>
            <a:gdLst/>
            <a:ahLst/>
            <a:cxnLst/>
            <a:rect l="l" t="t" r="r" b="b"/>
            <a:pathLst>
              <a:path w="6761690" h="3762782">
                <a:moveTo>
                  <a:pt x="0" y="0"/>
                </a:moveTo>
                <a:lnTo>
                  <a:pt x="6761690" y="0"/>
                </a:lnTo>
                <a:lnTo>
                  <a:pt x="6761690" y="3762781"/>
                </a:lnTo>
                <a:lnTo>
                  <a:pt x="0" y="3762781"/>
                </a:lnTo>
                <a:lnTo>
                  <a:pt x="0" y="0"/>
                </a:lnTo>
                <a:close/>
              </a:path>
            </a:pathLst>
          </a:custGeom>
          <a:blipFill>
            <a:blip r:embed="rId5"/>
            <a:stretch>
              <a:fillRect/>
            </a:stretch>
          </a:blipFill>
          <a:ln w="38100" cap="sq">
            <a:solidFill>
              <a:srgbClr val="145D94"/>
            </a:solidFill>
            <a:prstDash val="solid"/>
            <a:miter/>
          </a:ln>
        </p:spPr>
        <p:txBody>
          <a:bodyPr/>
          <a:lstStyle/>
          <a:p>
            <a:endParaRPr lang="en-CA"/>
          </a:p>
        </p:txBody>
      </p:sp>
      <p:sp>
        <p:nvSpPr>
          <p:cNvPr id="12" name="Freeform 12"/>
          <p:cNvSpPr/>
          <p:nvPr/>
        </p:nvSpPr>
        <p:spPr>
          <a:xfrm>
            <a:off x="6321882" y="6177526"/>
            <a:ext cx="4188861" cy="3080774"/>
          </a:xfrm>
          <a:custGeom>
            <a:avLst/>
            <a:gdLst/>
            <a:ahLst/>
            <a:cxnLst/>
            <a:rect l="l" t="t" r="r" b="b"/>
            <a:pathLst>
              <a:path w="4188861" h="3080774">
                <a:moveTo>
                  <a:pt x="0" y="0"/>
                </a:moveTo>
                <a:lnTo>
                  <a:pt x="4188861" y="0"/>
                </a:lnTo>
                <a:lnTo>
                  <a:pt x="4188861" y="3080774"/>
                </a:lnTo>
                <a:lnTo>
                  <a:pt x="0" y="3080774"/>
                </a:lnTo>
                <a:lnTo>
                  <a:pt x="0" y="0"/>
                </a:lnTo>
                <a:close/>
              </a:path>
            </a:pathLst>
          </a:custGeom>
          <a:blipFill>
            <a:blip r:embed="rId6"/>
            <a:stretch>
              <a:fillRect b="-10392"/>
            </a:stretch>
          </a:blipFill>
          <a:ln w="38100" cap="sq">
            <a:solidFill>
              <a:srgbClr val="E63949"/>
            </a:solidFill>
            <a:prstDash val="solid"/>
            <a:miter/>
          </a:ln>
        </p:spPr>
        <p:txBody>
          <a:bodyPr/>
          <a:lstStyle/>
          <a:p>
            <a:endParaRPr lang="en-CA"/>
          </a:p>
        </p:txBody>
      </p:sp>
      <p:grpSp>
        <p:nvGrpSpPr>
          <p:cNvPr id="13" name="Group 13"/>
          <p:cNvGrpSpPr/>
          <p:nvPr/>
        </p:nvGrpSpPr>
        <p:grpSpPr>
          <a:xfrm>
            <a:off x="12761501" y="206743"/>
            <a:ext cx="5314800" cy="821957"/>
            <a:chOff x="0" y="0"/>
            <a:chExt cx="7086401" cy="1095943"/>
          </a:xfrm>
        </p:grpSpPr>
        <p:grpSp>
          <p:nvGrpSpPr>
            <p:cNvPr id="14" name="Group 14"/>
            <p:cNvGrpSpPr/>
            <p:nvPr/>
          </p:nvGrpSpPr>
          <p:grpSpPr>
            <a:xfrm>
              <a:off x="0" y="0"/>
              <a:ext cx="7086401" cy="1095943"/>
              <a:chOff x="0" y="0"/>
              <a:chExt cx="1399783" cy="216483"/>
            </a:xfrm>
          </p:grpSpPr>
          <p:sp>
            <p:nvSpPr>
              <p:cNvPr id="15" name="Freeform 15"/>
              <p:cNvSpPr/>
              <p:nvPr/>
            </p:nvSpPr>
            <p:spPr>
              <a:xfrm>
                <a:off x="0" y="0"/>
                <a:ext cx="1399783" cy="216483"/>
              </a:xfrm>
              <a:custGeom>
                <a:avLst/>
                <a:gdLst/>
                <a:ahLst/>
                <a:cxnLst/>
                <a:rect l="l" t="t" r="r" b="b"/>
                <a:pathLst>
                  <a:path w="1399783" h="216483">
                    <a:moveTo>
                      <a:pt x="74290" y="0"/>
                    </a:moveTo>
                    <a:lnTo>
                      <a:pt x="1325493" y="0"/>
                    </a:lnTo>
                    <a:cubicBezTo>
                      <a:pt x="1366522" y="0"/>
                      <a:pt x="1399783" y="33261"/>
                      <a:pt x="1399783" y="74290"/>
                    </a:cubicBezTo>
                    <a:lnTo>
                      <a:pt x="1399783" y="142192"/>
                    </a:lnTo>
                    <a:cubicBezTo>
                      <a:pt x="1399783" y="183222"/>
                      <a:pt x="1366522" y="216483"/>
                      <a:pt x="1325493" y="216483"/>
                    </a:cubicBezTo>
                    <a:lnTo>
                      <a:pt x="74290" y="216483"/>
                    </a:lnTo>
                    <a:cubicBezTo>
                      <a:pt x="33261" y="216483"/>
                      <a:pt x="0" y="183222"/>
                      <a:pt x="0" y="142192"/>
                    </a:cubicBezTo>
                    <a:lnTo>
                      <a:pt x="0" y="74290"/>
                    </a:lnTo>
                    <a:cubicBezTo>
                      <a:pt x="0" y="33261"/>
                      <a:pt x="33261" y="0"/>
                      <a:pt x="74290" y="0"/>
                    </a:cubicBezTo>
                    <a:close/>
                  </a:path>
                </a:pathLst>
              </a:custGeom>
              <a:solidFill>
                <a:srgbClr val="FFFFFF"/>
              </a:solidFill>
            </p:spPr>
            <p:txBody>
              <a:bodyPr/>
              <a:lstStyle/>
              <a:p>
                <a:endParaRPr lang="en-CA"/>
              </a:p>
            </p:txBody>
          </p:sp>
          <p:sp>
            <p:nvSpPr>
              <p:cNvPr id="16" name="TextBox 16"/>
              <p:cNvSpPr txBox="1"/>
              <p:nvPr/>
            </p:nvSpPr>
            <p:spPr>
              <a:xfrm>
                <a:off x="0" y="-104775"/>
                <a:ext cx="1399783" cy="321258"/>
              </a:xfrm>
              <a:prstGeom prst="rect">
                <a:avLst/>
              </a:prstGeom>
            </p:spPr>
            <p:txBody>
              <a:bodyPr lIns="50800" tIns="50800" rIns="50800" bIns="50800" rtlCol="0" anchor="ctr"/>
              <a:lstStyle/>
              <a:p>
                <a:pPr algn="ctr">
                  <a:lnSpc>
                    <a:spcPts val="3500"/>
                  </a:lnSpc>
                </a:pPr>
                <a:endParaRPr/>
              </a:p>
            </p:txBody>
          </p:sp>
        </p:grpSp>
        <p:sp>
          <p:nvSpPr>
            <p:cNvPr id="17" name="Freeform 17"/>
            <p:cNvSpPr/>
            <p:nvPr/>
          </p:nvSpPr>
          <p:spPr>
            <a:xfrm>
              <a:off x="433279" y="142530"/>
              <a:ext cx="6377718" cy="810882"/>
            </a:xfrm>
            <a:custGeom>
              <a:avLst/>
              <a:gdLst/>
              <a:ahLst/>
              <a:cxnLst/>
              <a:rect l="l" t="t" r="r" b="b"/>
              <a:pathLst>
                <a:path w="6377718" h="810882">
                  <a:moveTo>
                    <a:pt x="0" y="0"/>
                  </a:moveTo>
                  <a:lnTo>
                    <a:pt x="6377718" y="0"/>
                  </a:lnTo>
                  <a:lnTo>
                    <a:pt x="6377718" y="810882"/>
                  </a:lnTo>
                  <a:lnTo>
                    <a:pt x="0" y="810882"/>
                  </a:lnTo>
                  <a:lnTo>
                    <a:pt x="0" y="0"/>
                  </a:lnTo>
                  <a:close/>
                </a:path>
              </a:pathLst>
            </a:custGeom>
            <a:blipFill>
              <a:blip r:embed="rId7">
                <a:extLst>
                  <a:ext uri="{96DAC541-7B7A-43D3-8B79-37D633B846F1}">
                    <asvg:svgBlip xmlns:asvg="http://schemas.microsoft.com/office/drawing/2016/SVG/main" r:embed="rId8"/>
                  </a:ext>
                </a:extLst>
              </a:blip>
              <a:stretch>
                <a:fillRect t="-818" b="-818"/>
              </a:stretch>
            </a:blipFill>
          </p:spPr>
          <p:txBody>
            <a:bodyPr/>
            <a:lstStyle/>
            <a:p>
              <a:endParaRPr lang="en-CA"/>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723" y="6031"/>
            <a:ext cx="18277277" cy="10280969"/>
          </a:xfrm>
          <a:custGeom>
            <a:avLst/>
            <a:gdLst/>
            <a:ahLst/>
            <a:cxnLst/>
            <a:rect l="l" t="t" r="r" b="b"/>
            <a:pathLst>
              <a:path w="18277277" h="10280969">
                <a:moveTo>
                  <a:pt x="0" y="0"/>
                </a:moveTo>
                <a:lnTo>
                  <a:pt x="18277277" y="0"/>
                </a:lnTo>
                <a:lnTo>
                  <a:pt x="18277277" y="10280969"/>
                </a:lnTo>
                <a:lnTo>
                  <a:pt x="0" y="10280969"/>
                </a:lnTo>
                <a:lnTo>
                  <a:pt x="0" y="0"/>
                </a:lnTo>
                <a:close/>
              </a:path>
            </a:pathLst>
          </a:custGeom>
          <a:blipFill>
            <a:blip r:embed="rId3"/>
            <a:stretch>
              <a:fillRect/>
            </a:stretch>
          </a:blipFill>
        </p:spPr>
        <p:txBody>
          <a:bodyPr/>
          <a:lstStyle/>
          <a:p>
            <a:endParaRPr lang="en-CA"/>
          </a:p>
        </p:txBody>
      </p:sp>
      <p:grpSp>
        <p:nvGrpSpPr>
          <p:cNvPr id="3" name="Group 3"/>
          <p:cNvGrpSpPr/>
          <p:nvPr/>
        </p:nvGrpSpPr>
        <p:grpSpPr>
          <a:xfrm>
            <a:off x="1485900" y="2194697"/>
            <a:ext cx="15773400" cy="4279106"/>
            <a:chOff x="0" y="0"/>
            <a:chExt cx="21031200" cy="5705474"/>
          </a:xfrm>
        </p:grpSpPr>
        <p:sp>
          <p:nvSpPr>
            <p:cNvPr id="4" name="Freeform 4"/>
            <p:cNvSpPr/>
            <p:nvPr/>
          </p:nvSpPr>
          <p:spPr>
            <a:xfrm>
              <a:off x="0" y="0"/>
              <a:ext cx="21031200" cy="5705474"/>
            </a:xfrm>
            <a:custGeom>
              <a:avLst/>
              <a:gdLst/>
              <a:ahLst/>
              <a:cxnLst/>
              <a:rect l="l" t="t" r="r" b="b"/>
              <a:pathLst>
                <a:path w="21031200" h="5705474">
                  <a:moveTo>
                    <a:pt x="0" y="0"/>
                  </a:moveTo>
                  <a:lnTo>
                    <a:pt x="21031200" y="0"/>
                  </a:lnTo>
                  <a:lnTo>
                    <a:pt x="21031200" y="5705474"/>
                  </a:lnTo>
                  <a:lnTo>
                    <a:pt x="0" y="5705474"/>
                  </a:lnTo>
                  <a:close/>
                </a:path>
              </a:pathLst>
            </a:custGeom>
            <a:solidFill>
              <a:srgbClr val="000000">
                <a:alpha val="0"/>
              </a:srgbClr>
            </a:solidFill>
          </p:spPr>
          <p:txBody>
            <a:bodyPr/>
            <a:lstStyle/>
            <a:p>
              <a:endParaRPr lang="en-CA"/>
            </a:p>
          </p:txBody>
        </p:sp>
        <p:sp>
          <p:nvSpPr>
            <p:cNvPr id="5" name="TextBox 5"/>
            <p:cNvSpPr txBox="1"/>
            <p:nvPr/>
          </p:nvSpPr>
          <p:spPr>
            <a:xfrm>
              <a:off x="0" y="-76200"/>
              <a:ext cx="21031200" cy="5781674"/>
            </a:xfrm>
            <a:prstGeom prst="rect">
              <a:avLst/>
            </a:prstGeom>
          </p:spPr>
          <p:txBody>
            <a:bodyPr lIns="0" tIns="0" rIns="0" bIns="0" rtlCol="0" anchor="b"/>
            <a:lstStyle/>
            <a:p>
              <a:pPr algn="ctr">
                <a:lnSpc>
                  <a:spcPts val="9720"/>
                </a:lnSpc>
              </a:pPr>
              <a:r>
                <a:rPr lang="en-US" sz="9000" b="1">
                  <a:solidFill>
                    <a:srgbClr val="761D8F"/>
                  </a:solidFill>
                  <a:latin typeface="Arial Bold"/>
                  <a:ea typeface="Arial Bold"/>
                  <a:cs typeface="Arial Bold"/>
                  <a:sym typeface="Arial Bold"/>
                </a:rPr>
                <a:t>Introductions:</a:t>
              </a:r>
            </a:p>
            <a:p>
              <a:pPr algn="ctr">
                <a:lnSpc>
                  <a:spcPts val="11664"/>
                </a:lnSpc>
              </a:pPr>
              <a:r>
                <a:rPr lang="en-US" sz="10800" b="1">
                  <a:solidFill>
                    <a:srgbClr val="761D8F"/>
                  </a:solidFill>
                  <a:latin typeface="Arial Bold"/>
                  <a:ea typeface="Arial Bold"/>
                  <a:cs typeface="Arial Bold"/>
                  <a:sym typeface="Arial Bold"/>
                </a:rPr>
                <a:t>Who are we?</a:t>
              </a:r>
            </a:p>
          </p:txBody>
        </p:sp>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 screenshot of a screen  Description automatically generated"/>
          <p:cNvSpPr/>
          <p:nvPr/>
        </p:nvSpPr>
        <p:spPr>
          <a:xfrm>
            <a:off x="0" y="0"/>
            <a:ext cx="18288000" cy="10282830"/>
          </a:xfrm>
          <a:custGeom>
            <a:avLst/>
            <a:gdLst/>
            <a:ahLst/>
            <a:cxnLst/>
            <a:rect l="l" t="t" r="r" b="b"/>
            <a:pathLst>
              <a:path w="18288000" h="10282830">
                <a:moveTo>
                  <a:pt x="0" y="0"/>
                </a:moveTo>
                <a:lnTo>
                  <a:pt x="18288000" y="0"/>
                </a:lnTo>
                <a:lnTo>
                  <a:pt x="18288000" y="10282830"/>
                </a:lnTo>
                <a:lnTo>
                  <a:pt x="0" y="10282830"/>
                </a:lnTo>
                <a:lnTo>
                  <a:pt x="0" y="0"/>
                </a:lnTo>
                <a:close/>
              </a:path>
            </a:pathLst>
          </a:custGeom>
          <a:blipFill>
            <a:blip r:embed="rId2"/>
            <a:stretch>
              <a:fillRect/>
            </a:stretch>
          </a:blipFill>
        </p:spPr>
        <p:txBody>
          <a:bodyPr/>
          <a:lstStyle/>
          <a:p>
            <a:endParaRPr lang="en-CA"/>
          </a:p>
        </p:txBody>
      </p:sp>
      <p:grpSp>
        <p:nvGrpSpPr>
          <p:cNvPr id="3" name="Group 3"/>
          <p:cNvGrpSpPr/>
          <p:nvPr/>
        </p:nvGrpSpPr>
        <p:grpSpPr>
          <a:xfrm>
            <a:off x="13727811" y="9420539"/>
            <a:ext cx="4341824" cy="671482"/>
            <a:chOff x="0" y="0"/>
            <a:chExt cx="5789098" cy="895309"/>
          </a:xfrm>
        </p:grpSpPr>
        <p:grpSp>
          <p:nvGrpSpPr>
            <p:cNvPr id="4" name="Group 4"/>
            <p:cNvGrpSpPr/>
            <p:nvPr/>
          </p:nvGrpSpPr>
          <p:grpSpPr>
            <a:xfrm>
              <a:off x="0" y="0"/>
              <a:ext cx="5789098" cy="895309"/>
              <a:chOff x="0" y="0"/>
              <a:chExt cx="1399783" cy="216483"/>
            </a:xfrm>
          </p:grpSpPr>
          <p:sp>
            <p:nvSpPr>
              <p:cNvPr id="5" name="Freeform 5"/>
              <p:cNvSpPr/>
              <p:nvPr/>
            </p:nvSpPr>
            <p:spPr>
              <a:xfrm>
                <a:off x="0" y="0"/>
                <a:ext cx="1399783" cy="216483"/>
              </a:xfrm>
              <a:custGeom>
                <a:avLst/>
                <a:gdLst/>
                <a:ahLst/>
                <a:cxnLst/>
                <a:rect l="l" t="t" r="r" b="b"/>
                <a:pathLst>
                  <a:path w="1399783" h="216483">
                    <a:moveTo>
                      <a:pt x="74290" y="0"/>
                    </a:moveTo>
                    <a:lnTo>
                      <a:pt x="1325493" y="0"/>
                    </a:lnTo>
                    <a:cubicBezTo>
                      <a:pt x="1366522" y="0"/>
                      <a:pt x="1399783" y="33261"/>
                      <a:pt x="1399783" y="74290"/>
                    </a:cubicBezTo>
                    <a:lnTo>
                      <a:pt x="1399783" y="142192"/>
                    </a:lnTo>
                    <a:cubicBezTo>
                      <a:pt x="1399783" y="183222"/>
                      <a:pt x="1366522" y="216483"/>
                      <a:pt x="1325493" y="216483"/>
                    </a:cubicBezTo>
                    <a:lnTo>
                      <a:pt x="74290" y="216483"/>
                    </a:lnTo>
                    <a:cubicBezTo>
                      <a:pt x="33261" y="216483"/>
                      <a:pt x="0" y="183222"/>
                      <a:pt x="0" y="142192"/>
                    </a:cubicBezTo>
                    <a:lnTo>
                      <a:pt x="0" y="74290"/>
                    </a:lnTo>
                    <a:cubicBezTo>
                      <a:pt x="0" y="33261"/>
                      <a:pt x="33261" y="0"/>
                      <a:pt x="74290" y="0"/>
                    </a:cubicBezTo>
                    <a:close/>
                  </a:path>
                </a:pathLst>
              </a:custGeom>
              <a:solidFill>
                <a:srgbClr val="FFFFFF"/>
              </a:solidFill>
            </p:spPr>
            <p:txBody>
              <a:bodyPr/>
              <a:lstStyle/>
              <a:p>
                <a:endParaRPr lang="en-CA"/>
              </a:p>
            </p:txBody>
          </p:sp>
          <p:sp>
            <p:nvSpPr>
              <p:cNvPr id="6" name="TextBox 6"/>
              <p:cNvSpPr txBox="1"/>
              <p:nvPr/>
            </p:nvSpPr>
            <p:spPr>
              <a:xfrm>
                <a:off x="0" y="-104775"/>
                <a:ext cx="1399783" cy="321258"/>
              </a:xfrm>
              <a:prstGeom prst="rect">
                <a:avLst/>
              </a:prstGeom>
            </p:spPr>
            <p:txBody>
              <a:bodyPr lIns="50800" tIns="50800" rIns="50800" bIns="50800" rtlCol="0" anchor="ctr"/>
              <a:lstStyle/>
              <a:p>
                <a:pPr algn="ctr">
                  <a:lnSpc>
                    <a:spcPts val="3500"/>
                  </a:lnSpc>
                </a:pPr>
                <a:endParaRPr/>
              </a:p>
            </p:txBody>
          </p:sp>
        </p:grpSp>
        <p:sp>
          <p:nvSpPr>
            <p:cNvPr id="7" name="Freeform 7"/>
            <p:cNvSpPr/>
            <p:nvPr/>
          </p:nvSpPr>
          <p:spPr>
            <a:xfrm>
              <a:off x="353959" y="116437"/>
              <a:ext cx="5210154" cy="662434"/>
            </a:xfrm>
            <a:custGeom>
              <a:avLst/>
              <a:gdLst/>
              <a:ahLst/>
              <a:cxnLst/>
              <a:rect l="l" t="t" r="r" b="b"/>
              <a:pathLst>
                <a:path w="5210154" h="662434">
                  <a:moveTo>
                    <a:pt x="0" y="0"/>
                  </a:moveTo>
                  <a:lnTo>
                    <a:pt x="5210154" y="0"/>
                  </a:lnTo>
                  <a:lnTo>
                    <a:pt x="5210154" y="662435"/>
                  </a:lnTo>
                  <a:lnTo>
                    <a:pt x="0" y="662435"/>
                  </a:lnTo>
                  <a:lnTo>
                    <a:pt x="0" y="0"/>
                  </a:lnTo>
                  <a:close/>
                </a:path>
              </a:pathLst>
            </a:custGeom>
            <a:blipFill>
              <a:blip r:embed="rId3">
                <a:extLst>
                  <a:ext uri="{96DAC541-7B7A-43D3-8B79-37D633B846F1}">
                    <asvg:svgBlip xmlns:asvg="http://schemas.microsoft.com/office/drawing/2016/SVG/main" r:embed="rId4"/>
                  </a:ext>
                </a:extLst>
              </a:blip>
              <a:stretch>
                <a:fillRect t="-818" b="-818"/>
              </a:stretch>
            </a:blipFill>
          </p:spPr>
          <p:txBody>
            <a:bodyPr/>
            <a:lstStyle/>
            <a:p>
              <a:endParaRPr lang="en-CA"/>
            </a:p>
          </p:txBody>
        </p:sp>
      </p:gr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CA"/>
          </a:p>
        </p:txBody>
      </p:sp>
      <p:grpSp>
        <p:nvGrpSpPr>
          <p:cNvPr id="3" name="Group 3"/>
          <p:cNvGrpSpPr/>
          <p:nvPr/>
        </p:nvGrpSpPr>
        <p:grpSpPr>
          <a:xfrm>
            <a:off x="1028700" y="2275927"/>
            <a:ext cx="15773400" cy="1988345"/>
            <a:chOff x="0" y="0"/>
            <a:chExt cx="21031200" cy="2651126"/>
          </a:xfrm>
        </p:grpSpPr>
        <p:sp>
          <p:nvSpPr>
            <p:cNvPr id="4" name="Freeform 4"/>
            <p:cNvSpPr/>
            <p:nvPr/>
          </p:nvSpPr>
          <p:spPr>
            <a:xfrm>
              <a:off x="0" y="0"/>
              <a:ext cx="21031200" cy="2651126"/>
            </a:xfrm>
            <a:custGeom>
              <a:avLst/>
              <a:gdLst/>
              <a:ahLst/>
              <a:cxnLst/>
              <a:rect l="l" t="t" r="r" b="b"/>
              <a:pathLst>
                <a:path w="21031200" h="2651126">
                  <a:moveTo>
                    <a:pt x="0" y="0"/>
                  </a:moveTo>
                  <a:lnTo>
                    <a:pt x="21031200" y="0"/>
                  </a:lnTo>
                  <a:lnTo>
                    <a:pt x="21031200" y="2651126"/>
                  </a:lnTo>
                  <a:lnTo>
                    <a:pt x="0" y="2651126"/>
                  </a:lnTo>
                  <a:close/>
                </a:path>
              </a:pathLst>
            </a:custGeom>
            <a:solidFill>
              <a:srgbClr val="000000">
                <a:alpha val="0"/>
              </a:srgbClr>
            </a:solidFill>
          </p:spPr>
          <p:txBody>
            <a:bodyPr/>
            <a:lstStyle/>
            <a:p>
              <a:endParaRPr lang="en-CA"/>
            </a:p>
          </p:txBody>
        </p:sp>
        <p:sp>
          <p:nvSpPr>
            <p:cNvPr id="5" name="TextBox 5"/>
            <p:cNvSpPr txBox="1"/>
            <p:nvPr/>
          </p:nvSpPr>
          <p:spPr>
            <a:xfrm>
              <a:off x="0" y="-57150"/>
              <a:ext cx="21031200" cy="2708276"/>
            </a:xfrm>
            <a:prstGeom prst="rect">
              <a:avLst/>
            </a:prstGeom>
          </p:spPr>
          <p:txBody>
            <a:bodyPr lIns="0" tIns="0" rIns="0" bIns="0" rtlCol="0" anchor="ctr"/>
            <a:lstStyle/>
            <a:p>
              <a:pPr algn="l">
                <a:lnSpc>
                  <a:spcPts val="7128"/>
                </a:lnSpc>
              </a:pPr>
              <a:r>
                <a:rPr lang="en-US" sz="6600" b="1">
                  <a:solidFill>
                    <a:srgbClr val="761D8F"/>
                  </a:solidFill>
                  <a:latin typeface="Arial Bold"/>
                  <a:ea typeface="Arial Bold"/>
                  <a:cs typeface="Arial Bold"/>
                  <a:sym typeface="Arial Bold"/>
                </a:rPr>
                <a:t>Step 5: Planning</a:t>
              </a:r>
            </a:p>
          </p:txBody>
        </p:sp>
      </p:grpSp>
      <p:grpSp>
        <p:nvGrpSpPr>
          <p:cNvPr id="6" name="Group 6"/>
          <p:cNvGrpSpPr/>
          <p:nvPr/>
        </p:nvGrpSpPr>
        <p:grpSpPr>
          <a:xfrm>
            <a:off x="13461469" y="4187382"/>
            <a:ext cx="3922419" cy="5070918"/>
            <a:chOff x="0" y="0"/>
            <a:chExt cx="5229892" cy="6761223"/>
          </a:xfrm>
        </p:grpSpPr>
        <p:sp>
          <p:nvSpPr>
            <p:cNvPr id="7" name="Freeform 7"/>
            <p:cNvSpPr/>
            <p:nvPr/>
          </p:nvSpPr>
          <p:spPr>
            <a:xfrm rot="-471022">
              <a:off x="1736324" y="3205661"/>
              <a:ext cx="1757244" cy="3451729"/>
            </a:xfrm>
            <a:custGeom>
              <a:avLst/>
              <a:gdLst/>
              <a:ahLst/>
              <a:cxnLst/>
              <a:rect l="l" t="t" r="r" b="b"/>
              <a:pathLst>
                <a:path w="1757244" h="3451729">
                  <a:moveTo>
                    <a:pt x="0" y="0"/>
                  </a:moveTo>
                  <a:lnTo>
                    <a:pt x="1757244" y="0"/>
                  </a:lnTo>
                  <a:lnTo>
                    <a:pt x="1757244" y="3451729"/>
                  </a:lnTo>
                  <a:lnTo>
                    <a:pt x="0" y="34517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8" name="Freeform 8"/>
            <p:cNvSpPr/>
            <p:nvPr/>
          </p:nvSpPr>
          <p:spPr>
            <a:xfrm>
              <a:off x="0" y="0"/>
              <a:ext cx="5229892" cy="3451729"/>
            </a:xfrm>
            <a:custGeom>
              <a:avLst/>
              <a:gdLst/>
              <a:ahLst/>
              <a:cxnLst/>
              <a:rect l="l" t="t" r="r" b="b"/>
              <a:pathLst>
                <a:path w="5229892" h="3451729">
                  <a:moveTo>
                    <a:pt x="0" y="0"/>
                  </a:moveTo>
                  <a:lnTo>
                    <a:pt x="5229892" y="0"/>
                  </a:lnTo>
                  <a:lnTo>
                    <a:pt x="5229892" y="3451729"/>
                  </a:lnTo>
                  <a:lnTo>
                    <a:pt x="0" y="34517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grpSp>
      <p:sp>
        <p:nvSpPr>
          <p:cNvPr id="9" name="Freeform 9"/>
          <p:cNvSpPr/>
          <p:nvPr/>
        </p:nvSpPr>
        <p:spPr>
          <a:xfrm rot="-503476">
            <a:off x="10830738" y="5454639"/>
            <a:ext cx="2258446" cy="2242480"/>
          </a:xfrm>
          <a:custGeom>
            <a:avLst/>
            <a:gdLst/>
            <a:ahLst/>
            <a:cxnLst/>
            <a:rect l="l" t="t" r="r" b="b"/>
            <a:pathLst>
              <a:path w="2258446" h="2242480">
                <a:moveTo>
                  <a:pt x="0" y="0"/>
                </a:moveTo>
                <a:lnTo>
                  <a:pt x="2258447" y="0"/>
                </a:lnTo>
                <a:lnTo>
                  <a:pt x="2258447" y="2242480"/>
                </a:lnTo>
                <a:lnTo>
                  <a:pt x="0" y="22424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10" name="Freeform 10"/>
          <p:cNvSpPr/>
          <p:nvPr/>
        </p:nvSpPr>
        <p:spPr>
          <a:xfrm>
            <a:off x="6752356" y="9258300"/>
            <a:ext cx="4783288" cy="608161"/>
          </a:xfrm>
          <a:custGeom>
            <a:avLst/>
            <a:gdLst/>
            <a:ahLst/>
            <a:cxnLst/>
            <a:rect l="l" t="t" r="r" b="b"/>
            <a:pathLst>
              <a:path w="4783288" h="608161">
                <a:moveTo>
                  <a:pt x="0" y="0"/>
                </a:moveTo>
                <a:lnTo>
                  <a:pt x="4783288" y="0"/>
                </a:lnTo>
                <a:lnTo>
                  <a:pt x="4783288" y="608162"/>
                </a:lnTo>
                <a:lnTo>
                  <a:pt x="0" y="608162"/>
                </a:lnTo>
                <a:lnTo>
                  <a:pt x="0" y="0"/>
                </a:lnTo>
                <a:close/>
              </a:path>
            </a:pathLst>
          </a:custGeom>
          <a:blipFill>
            <a:blip r:embed="rId10">
              <a:extLst>
                <a:ext uri="{96DAC541-7B7A-43D3-8B79-37D633B846F1}">
                  <asvg:svgBlip xmlns:asvg="http://schemas.microsoft.com/office/drawing/2016/SVG/main" r:embed="rId11"/>
                </a:ext>
              </a:extLst>
            </a:blip>
            <a:stretch>
              <a:fillRect t="-818" b="-818"/>
            </a:stretch>
          </a:blipFill>
        </p:spPr>
        <p:txBody>
          <a:bodyPr/>
          <a:lstStyle/>
          <a:p>
            <a:endParaRPr lang="en-CA"/>
          </a:p>
        </p:txBody>
      </p:sp>
      <p:sp>
        <p:nvSpPr>
          <p:cNvPr id="11" name="TextBox 11"/>
          <p:cNvSpPr txBox="1"/>
          <p:nvPr/>
        </p:nvSpPr>
        <p:spPr>
          <a:xfrm rot="-1059794">
            <a:off x="9108724" y="3635124"/>
            <a:ext cx="6155639" cy="1085852"/>
          </a:xfrm>
          <a:prstGeom prst="rect">
            <a:avLst/>
          </a:prstGeom>
        </p:spPr>
        <p:txBody>
          <a:bodyPr lIns="0" tIns="0" rIns="0" bIns="0" rtlCol="0" anchor="t">
            <a:spAutoFit/>
          </a:bodyPr>
          <a:lstStyle/>
          <a:p>
            <a:pPr algn="ctr">
              <a:lnSpc>
                <a:spcPts val="8399"/>
              </a:lnSpc>
            </a:pPr>
            <a:r>
              <a:rPr lang="en-US" sz="5999">
                <a:solidFill>
                  <a:srgbClr val="418343"/>
                </a:solidFill>
                <a:latin typeface="Bryndan Write"/>
                <a:ea typeface="Bryndan Write"/>
                <a:cs typeface="Bryndan Write"/>
                <a:sym typeface="Bryndan Write"/>
              </a:rPr>
              <a:t>Let’s brainstorm!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3E9DC"/>
        </a:solidFill>
        <a:effectLst/>
      </p:bgPr>
    </p:bg>
    <p:spTree>
      <p:nvGrpSpPr>
        <p:cNvPr id="1" name=""/>
        <p:cNvGrpSpPr/>
        <p:nvPr/>
      </p:nvGrpSpPr>
      <p:grpSpPr>
        <a:xfrm>
          <a:off x="0" y="0"/>
          <a:ext cx="0" cy="0"/>
          <a:chOff x="0" y="0"/>
          <a:chExt cx="0" cy="0"/>
        </a:xfrm>
      </p:grpSpPr>
      <p:grpSp>
        <p:nvGrpSpPr>
          <p:cNvPr id="2" name="Group 2"/>
          <p:cNvGrpSpPr/>
          <p:nvPr/>
        </p:nvGrpSpPr>
        <p:grpSpPr>
          <a:xfrm>
            <a:off x="724958" y="688602"/>
            <a:ext cx="15773400" cy="2128266"/>
            <a:chOff x="0" y="0"/>
            <a:chExt cx="21031200" cy="2837688"/>
          </a:xfrm>
        </p:grpSpPr>
        <p:sp>
          <p:nvSpPr>
            <p:cNvPr id="3" name="Freeform 3"/>
            <p:cNvSpPr/>
            <p:nvPr/>
          </p:nvSpPr>
          <p:spPr>
            <a:xfrm>
              <a:off x="0" y="0"/>
              <a:ext cx="21031200" cy="2837688"/>
            </a:xfrm>
            <a:custGeom>
              <a:avLst/>
              <a:gdLst/>
              <a:ahLst/>
              <a:cxnLst/>
              <a:rect l="l" t="t" r="r" b="b"/>
              <a:pathLst>
                <a:path w="21031200" h="2837688">
                  <a:moveTo>
                    <a:pt x="0" y="0"/>
                  </a:moveTo>
                  <a:lnTo>
                    <a:pt x="21031200" y="0"/>
                  </a:lnTo>
                  <a:lnTo>
                    <a:pt x="21031200" y="2837688"/>
                  </a:lnTo>
                  <a:lnTo>
                    <a:pt x="0" y="2837688"/>
                  </a:lnTo>
                  <a:close/>
                </a:path>
              </a:pathLst>
            </a:custGeom>
            <a:solidFill>
              <a:srgbClr val="000000">
                <a:alpha val="0"/>
              </a:srgbClr>
            </a:solidFill>
            <a:ln cap="sq">
              <a:noFill/>
              <a:prstDash val="solid"/>
              <a:miter/>
            </a:ln>
          </p:spPr>
          <p:txBody>
            <a:bodyPr/>
            <a:lstStyle/>
            <a:p>
              <a:endParaRPr lang="en-CA"/>
            </a:p>
          </p:txBody>
        </p:sp>
        <p:sp>
          <p:nvSpPr>
            <p:cNvPr id="4" name="TextBox 4"/>
            <p:cNvSpPr txBox="1"/>
            <p:nvPr/>
          </p:nvSpPr>
          <p:spPr>
            <a:xfrm>
              <a:off x="0" y="-57150"/>
              <a:ext cx="21031200" cy="2894838"/>
            </a:xfrm>
            <a:prstGeom prst="rect">
              <a:avLst/>
            </a:prstGeom>
          </p:spPr>
          <p:txBody>
            <a:bodyPr lIns="0" tIns="0" rIns="0" bIns="0" rtlCol="0" anchor="ctr"/>
            <a:lstStyle/>
            <a:p>
              <a:pPr marL="0" lvl="0" indent="0" algn="l">
                <a:lnSpc>
                  <a:spcPts val="7128"/>
                </a:lnSpc>
                <a:spcBef>
                  <a:spcPct val="0"/>
                </a:spcBef>
              </a:pPr>
              <a:r>
                <a:rPr lang="en-US" sz="6600" b="1" u="none" strike="noStrike">
                  <a:solidFill>
                    <a:srgbClr val="761D8F"/>
                  </a:solidFill>
                  <a:latin typeface="Arial Bold"/>
                  <a:ea typeface="Arial Bold"/>
                  <a:cs typeface="Arial Bold"/>
                  <a:sym typeface="Arial Bold"/>
                </a:rPr>
                <a:t>Step 6: </a:t>
              </a:r>
            </a:p>
            <a:p>
              <a:pPr marL="0" lvl="0" indent="0" algn="l">
                <a:lnSpc>
                  <a:spcPts val="7128"/>
                </a:lnSpc>
                <a:spcBef>
                  <a:spcPct val="0"/>
                </a:spcBef>
              </a:pPr>
              <a:r>
                <a:rPr lang="en-US" sz="6600" b="1" u="none" strike="noStrike">
                  <a:solidFill>
                    <a:srgbClr val="761D8F"/>
                  </a:solidFill>
                  <a:latin typeface="Arial Bold"/>
                  <a:ea typeface="Arial Bold"/>
                  <a:cs typeface="Arial Bold"/>
                  <a:sym typeface="Arial Bold"/>
                </a:rPr>
                <a:t>Implement the Initiative </a:t>
              </a:r>
            </a:p>
          </p:txBody>
        </p:sp>
      </p:grpSp>
      <p:sp>
        <p:nvSpPr>
          <p:cNvPr id="5" name="Freeform 5"/>
          <p:cNvSpPr/>
          <p:nvPr/>
        </p:nvSpPr>
        <p:spPr>
          <a:xfrm>
            <a:off x="6752355" y="9221997"/>
            <a:ext cx="4783288" cy="608161"/>
          </a:xfrm>
          <a:custGeom>
            <a:avLst/>
            <a:gdLst/>
            <a:ahLst/>
            <a:cxnLst/>
            <a:rect l="l" t="t" r="r" b="b"/>
            <a:pathLst>
              <a:path w="4783288" h="608161">
                <a:moveTo>
                  <a:pt x="0" y="0"/>
                </a:moveTo>
                <a:lnTo>
                  <a:pt x="4783289" y="0"/>
                </a:lnTo>
                <a:lnTo>
                  <a:pt x="4783289" y="608161"/>
                </a:lnTo>
                <a:lnTo>
                  <a:pt x="0" y="608161"/>
                </a:lnTo>
                <a:lnTo>
                  <a:pt x="0" y="0"/>
                </a:lnTo>
                <a:close/>
              </a:path>
            </a:pathLst>
          </a:custGeom>
          <a:blipFill>
            <a:blip r:embed="rId3">
              <a:extLst>
                <a:ext uri="{96DAC541-7B7A-43D3-8B79-37D633B846F1}">
                  <asvg:svgBlip xmlns:asvg="http://schemas.microsoft.com/office/drawing/2016/SVG/main" r:embed="rId4"/>
                </a:ext>
              </a:extLst>
            </a:blip>
            <a:stretch>
              <a:fillRect t="-818" b="-818"/>
            </a:stretch>
          </a:blipFill>
        </p:spPr>
        <p:txBody>
          <a:bodyPr/>
          <a:lstStyle/>
          <a:p>
            <a:endParaRPr lang="en-CA"/>
          </a:p>
        </p:txBody>
      </p:sp>
      <p:sp>
        <p:nvSpPr>
          <p:cNvPr id="6" name="Freeform 6"/>
          <p:cNvSpPr/>
          <p:nvPr/>
        </p:nvSpPr>
        <p:spPr>
          <a:xfrm>
            <a:off x="1451261" y="3020153"/>
            <a:ext cx="3635617" cy="5231103"/>
          </a:xfrm>
          <a:custGeom>
            <a:avLst/>
            <a:gdLst/>
            <a:ahLst/>
            <a:cxnLst/>
            <a:rect l="l" t="t" r="r" b="b"/>
            <a:pathLst>
              <a:path w="3635617" h="5231103">
                <a:moveTo>
                  <a:pt x="0" y="0"/>
                </a:moveTo>
                <a:lnTo>
                  <a:pt x="3635616" y="0"/>
                </a:lnTo>
                <a:lnTo>
                  <a:pt x="3635616" y="5231103"/>
                </a:lnTo>
                <a:lnTo>
                  <a:pt x="0" y="52311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7" name="Freeform 7"/>
          <p:cNvSpPr/>
          <p:nvPr/>
        </p:nvSpPr>
        <p:spPr>
          <a:xfrm>
            <a:off x="9860687" y="2816868"/>
            <a:ext cx="7960894" cy="5970671"/>
          </a:xfrm>
          <a:custGeom>
            <a:avLst/>
            <a:gdLst/>
            <a:ahLst/>
            <a:cxnLst/>
            <a:rect l="l" t="t" r="r" b="b"/>
            <a:pathLst>
              <a:path w="7960894" h="5970671">
                <a:moveTo>
                  <a:pt x="0" y="0"/>
                </a:moveTo>
                <a:lnTo>
                  <a:pt x="7960895" y="0"/>
                </a:lnTo>
                <a:lnTo>
                  <a:pt x="7960895" y="5970670"/>
                </a:lnTo>
                <a:lnTo>
                  <a:pt x="0" y="5970670"/>
                </a:lnTo>
                <a:lnTo>
                  <a:pt x="0" y="0"/>
                </a:lnTo>
                <a:close/>
              </a:path>
            </a:pathLst>
          </a:custGeom>
          <a:blipFill>
            <a:blip r:embed="rId7"/>
            <a:stretch>
              <a:fillRect/>
            </a:stretch>
          </a:blipFill>
          <a:ln w="85725" cap="sq">
            <a:solidFill>
              <a:srgbClr val="2CBFBF"/>
            </a:solidFill>
            <a:prstDash val="solid"/>
            <a:miter/>
          </a:ln>
        </p:spPr>
        <p:txBody>
          <a:bodyPr/>
          <a:lstStyle/>
          <a:p>
            <a:endParaRPr lang="en-CA"/>
          </a:p>
        </p:txBody>
      </p:sp>
      <p:sp>
        <p:nvSpPr>
          <p:cNvPr id="8" name="Freeform 8"/>
          <p:cNvSpPr/>
          <p:nvPr/>
        </p:nvSpPr>
        <p:spPr>
          <a:xfrm>
            <a:off x="4421716" y="6593874"/>
            <a:ext cx="5866838" cy="1657382"/>
          </a:xfrm>
          <a:custGeom>
            <a:avLst/>
            <a:gdLst/>
            <a:ahLst/>
            <a:cxnLst/>
            <a:rect l="l" t="t" r="r" b="b"/>
            <a:pathLst>
              <a:path w="5866838" h="1657382">
                <a:moveTo>
                  <a:pt x="0" y="0"/>
                </a:moveTo>
                <a:lnTo>
                  <a:pt x="5866838" y="0"/>
                </a:lnTo>
                <a:lnTo>
                  <a:pt x="5866838" y="1657382"/>
                </a:lnTo>
                <a:lnTo>
                  <a:pt x="0" y="16573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331549" y="0"/>
            <a:ext cx="10441134" cy="10287000"/>
          </a:xfrm>
          <a:custGeom>
            <a:avLst/>
            <a:gdLst/>
            <a:ahLst/>
            <a:cxnLst/>
            <a:rect l="l" t="t" r="r" b="b"/>
            <a:pathLst>
              <a:path w="10441134" h="10287000">
                <a:moveTo>
                  <a:pt x="0" y="0"/>
                </a:moveTo>
                <a:lnTo>
                  <a:pt x="10441134" y="0"/>
                </a:lnTo>
                <a:lnTo>
                  <a:pt x="10441134"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3" name="Freeform 3"/>
          <p:cNvSpPr/>
          <p:nvPr/>
        </p:nvSpPr>
        <p:spPr>
          <a:xfrm>
            <a:off x="523923" y="9258300"/>
            <a:ext cx="4783288" cy="608161"/>
          </a:xfrm>
          <a:custGeom>
            <a:avLst/>
            <a:gdLst/>
            <a:ahLst/>
            <a:cxnLst/>
            <a:rect l="l" t="t" r="r" b="b"/>
            <a:pathLst>
              <a:path w="4783288" h="608161">
                <a:moveTo>
                  <a:pt x="0" y="0"/>
                </a:moveTo>
                <a:lnTo>
                  <a:pt x="4783288" y="0"/>
                </a:lnTo>
                <a:lnTo>
                  <a:pt x="4783288" y="608162"/>
                </a:lnTo>
                <a:lnTo>
                  <a:pt x="0" y="608162"/>
                </a:lnTo>
                <a:lnTo>
                  <a:pt x="0" y="0"/>
                </a:lnTo>
                <a:close/>
              </a:path>
            </a:pathLst>
          </a:custGeom>
          <a:blipFill>
            <a:blip r:embed="rId5">
              <a:extLst>
                <a:ext uri="{96DAC541-7B7A-43D3-8B79-37D633B846F1}">
                  <asvg:svgBlip xmlns:asvg="http://schemas.microsoft.com/office/drawing/2016/SVG/main" r:embed="rId6"/>
                </a:ext>
              </a:extLst>
            </a:blip>
            <a:stretch>
              <a:fillRect t="-818" b="-818"/>
            </a:stretch>
          </a:blipFill>
        </p:spPr>
        <p:txBody>
          <a:bodyPr/>
          <a:lstStyle/>
          <a:p>
            <a:endParaRPr lang="en-CA"/>
          </a:p>
        </p:txBody>
      </p:sp>
      <p:grpSp>
        <p:nvGrpSpPr>
          <p:cNvPr id="4" name="Group 4"/>
          <p:cNvGrpSpPr/>
          <p:nvPr/>
        </p:nvGrpSpPr>
        <p:grpSpPr>
          <a:xfrm>
            <a:off x="224690" y="625598"/>
            <a:ext cx="11016866" cy="1760601"/>
            <a:chOff x="0" y="0"/>
            <a:chExt cx="2901561" cy="463697"/>
          </a:xfrm>
        </p:grpSpPr>
        <p:sp>
          <p:nvSpPr>
            <p:cNvPr id="5" name="Freeform 5"/>
            <p:cNvSpPr/>
            <p:nvPr/>
          </p:nvSpPr>
          <p:spPr>
            <a:xfrm>
              <a:off x="0" y="0"/>
              <a:ext cx="2901561" cy="463697"/>
            </a:xfrm>
            <a:custGeom>
              <a:avLst/>
              <a:gdLst/>
              <a:ahLst/>
              <a:cxnLst/>
              <a:rect l="l" t="t" r="r" b="b"/>
              <a:pathLst>
                <a:path w="2901561" h="463697">
                  <a:moveTo>
                    <a:pt x="35839" y="0"/>
                  </a:moveTo>
                  <a:lnTo>
                    <a:pt x="2865722" y="0"/>
                  </a:lnTo>
                  <a:cubicBezTo>
                    <a:pt x="2875227" y="0"/>
                    <a:pt x="2884343" y="3776"/>
                    <a:pt x="2891064" y="10497"/>
                  </a:cubicBezTo>
                  <a:cubicBezTo>
                    <a:pt x="2897786" y="17218"/>
                    <a:pt x="2901561" y="26334"/>
                    <a:pt x="2901561" y="35839"/>
                  </a:cubicBezTo>
                  <a:lnTo>
                    <a:pt x="2901561" y="427858"/>
                  </a:lnTo>
                  <a:cubicBezTo>
                    <a:pt x="2901561" y="437363"/>
                    <a:pt x="2897786" y="446479"/>
                    <a:pt x="2891064" y="453200"/>
                  </a:cubicBezTo>
                  <a:cubicBezTo>
                    <a:pt x="2884343" y="459922"/>
                    <a:pt x="2875227" y="463697"/>
                    <a:pt x="2865722" y="463697"/>
                  </a:cubicBezTo>
                  <a:lnTo>
                    <a:pt x="35839" y="463697"/>
                  </a:lnTo>
                  <a:cubicBezTo>
                    <a:pt x="26334" y="463697"/>
                    <a:pt x="17218" y="459922"/>
                    <a:pt x="10497" y="453200"/>
                  </a:cubicBezTo>
                  <a:cubicBezTo>
                    <a:pt x="3776" y="446479"/>
                    <a:pt x="0" y="437363"/>
                    <a:pt x="0" y="427858"/>
                  </a:cubicBezTo>
                  <a:lnTo>
                    <a:pt x="0" y="35839"/>
                  </a:lnTo>
                  <a:cubicBezTo>
                    <a:pt x="0" y="26334"/>
                    <a:pt x="3776" y="17218"/>
                    <a:pt x="10497" y="10497"/>
                  </a:cubicBezTo>
                  <a:cubicBezTo>
                    <a:pt x="17218" y="3776"/>
                    <a:pt x="26334" y="0"/>
                    <a:pt x="35839" y="0"/>
                  </a:cubicBezTo>
                  <a:close/>
                </a:path>
              </a:pathLst>
            </a:custGeom>
            <a:solidFill>
              <a:srgbClr val="A3DCF3"/>
            </a:solidFill>
          </p:spPr>
          <p:txBody>
            <a:bodyPr/>
            <a:lstStyle/>
            <a:p>
              <a:endParaRPr lang="en-CA"/>
            </a:p>
          </p:txBody>
        </p:sp>
        <p:sp>
          <p:nvSpPr>
            <p:cNvPr id="6" name="TextBox 6"/>
            <p:cNvSpPr txBox="1"/>
            <p:nvPr/>
          </p:nvSpPr>
          <p:spPr>
            <a:xfrm>
              <a:off x="0" y="-104775"/>
              <a:ext cx="2901561" cy="568472"/>
            </a:xfrm>
            <a:prstGeom prst="rect">
              <a:avLst/>
            </a:prstGeom>
          </p:spPr>
          <p:txBody>
            <a:bodyPr lIns="50800" tIns="50800" rIns="50800" bIns="50800" rtlCol="0" anchor="ctr"/>
            <a:lstStyle/>
            <a:p>
              <a:pPr algn="ctr">
                <a:lnSpc>
                  <a:spcPts val="3500"/>
                </a:lnSpc>
              </a:pPr>
              <a:endParaRPr/>
            </a:p>
          </p:txBody>
        </p:sp>
      </p:grpSp>
      <p:grpSp>
        <p:nvGrpSpPr>
          <p:cNvPr id="7" name="Group 7"/>
          <p:cNvGrpSpPr/>
          <p:nvPr/>
        </p:nvGrpSpPr>
        <p:grpSpPr>
          <a:xfrm>
            <a:off x="523923" y="1180237"/>
            <a:ext cx="11436218" cy="1754326"/>
            <a:chOff x="0" y="0"/>
            <a:chExt cx="15248291" cy="2339102"/>
          </a:xfrm>
        </p:grpSpPr>
        <p:sp>
          <p:nvSpPr>
            <p:cNvPr id="8" name="Freeform 8"/>
            <p:cNvSpPr/>
            <p:nvPr/>
          </p:nvSpPr>
          <p:spPr>
            <a:xfrm>
              <a:off x="0" y="0"/>
              <a:ext cx="15248291" cy="2339102"/>
            </a:xfrm>
            <a:custGeom>
              <a:avLst/>
              <a:gdLst/>
              <a:ahLst/>
              <a:cxnLst/>
              <a:rect l="l" t="t" r="r" b="b"/>
              <a:pathLst>
                <a:path w="15248291" h="2339102">
                  <a:moveTo>
                    <a:pt x="0" y="0"/>
                  </a:moveTo>
                  <a:lnTo>
                    <a:pt x="15248291" y="0"/>
                  </a:lnTo>
                  <a:lnTo>
                    <a:pt x="15248291" y="2339102"/>
                  </a:lnTo>
                  <a:lnTo>
                    <a:pt x="0" y="2339102"/>
                  </a:lnTo>
                  <a:close/>
                </a:path>
              </a:pathLst>
            </a:custGeom>
            <a:solidFill>
              <a:srgbClr val="000000">
                <a:alpha val="0"/>
              </a:srgbClr>
            </a:solidFill>
          </p:spPr>
          <p:txBody>
            <a:bodyPr/>
            <a:lstStyle/>
            <a:p>
              <a:endParaRPr lang="en-CA"/>
            </a:p>
          </p:txBody>
        </p:sp>
        <p:sp>
          <p:nvSpPr>
            <p:cNvPr id="9" name="TextBox 9"/>
            <p:cNvSpPr txBox="1"/>
            <p:nvPr/>
          </p:nvSpPr>
          <p:spPr>
            <a:xfrm>
              <a:off x="0" y="-104775"/>
              <a:ext cx="15248291" cy="2443877"/>
            </a:xfrm>
            <a:prstGeom prst="rect">
              <a:avLst/>
            </a:prstGeom>
          </p:spPr>
          <p:txBody>
            <a:bodyPr lIns="0" tIns="0" rIns="0" bIns="0" rtlCol="0" anchor="t"/>
            <a:lstStyle/>
            <a:p>
              <a:pPr algn="l">
                <a:lnSpc>
                  <a:spcPts val="6300"/>
                </a:lnSpc>
              </a:pPr>
              <a:r>
                <a:rPr lang="en-US" sz="5250" b="1">
                  <a:solidFill>
                    <a:srgbClr val="61007D"/>
                  </a:solidFill>
                  <a:latin typeface="Arial Bold"/>
                  <a:ea typeface="Arial Bold"/>
                  <a:cs typeface="Arial Bold"/>
                  <a:sym typeface="Arial Bold"/>
                </a:rPr>
                <a:t>Step 7: Celebrate your Success! </a:t>
              </a:r>
            </a:p>
          </p:txBody>
        </p:sp>
      </p:grpSp>
      <p:grpSp>
        <p:nvGrpSpPr>
          <p:cNvPr id="10" name="Group 10"/>
          <p:cNvGrpSpPr/>
          <p:nvPr/>
        </p:nvGrpSpPr>
        <p:grpSpPr>
          <a:xfrm>
            <a:off x="13025141" y="0"/>
            <a:ext cx="5262859" cy="10287000"/>
            <a:chOff x="0" y="0"/>
            <a:chExt cx="6377718" cy="12466148"/>
          </a:xfrm>
        </p:grpSpPr>
        <p:sp>
          <p:nvSpPr>
            <p:cNvPr id="11" name="Freeform 11"/>
            <p:cNvSpPr/>
            <p:nvPr/>
          </p:nvSpPr>
          <p:spPr>
            <a:xfrm>
              <a:off x="0" y="0"/>
              <a:ext cx="6377686" cy="12466193"/>
            </a:xfrm>
            <a:custGeom>
              <a:avLst/>
              <a:gdLst/>
              <a:ahLst/>
              <a:cxnLst/>
              <a:rect l="l" t="t" r="r" b="b"/>
              <a:pathLst>
                <a:path w="6377686" h="12466193">
                  <a:moveTo>
                    <a:pt x="0" y="0"/>
                  </a:moveTo>
                  <a:lnTo>
                    <a:pt x="6377686" y="0"/>
                  </a:lnTo>
                  <a:lnTo>
                    <a:pt x="6377686" y="12466193"/>
                  </a:lnTo>
                  <a:lnTo>
                    <a:pt x="0" y="12466193"/>
                  </a:lnTo>
                  <a:lnTo>
                    <a:pt x="0" y="0"/>
                  </a:lnTo>
                  <a:close/>
                </a:path>
              </a:pathLst>
            </a:custGeom>
            <a:blipFill>
              <a:blip r:embed="rId7"/>
              <a:stretch>
                <a:fillRect l="-12300" r="-12301"/>
              </a:stretch>
            </a:blipFill>
          </p:spPr>
          <p:txBody>
            <a:bodyPr/>
            <a:lstStyle/>
            <a:p>
              <a:endParaRPr lang="en-CA"/>
            </a:p>
          </p:txBody>
        </p:sp>
      </p:grpSp>
      <p:sp>
        <p:nvSpPr>
          <p:cNvPr id="12" name="Freeform 12"/>
          <p:cNvSpPr/>
          <p:nvPr/>
        </p:nvSpPr>
        <p:spPr>
          <a:xfrm>
            <a:off x="3774104" y="2823415"/>
            <a:ext cx="6904292" cy="5897261"/>
          </a:xfrm>
          <a:custGeom>
            <a:avLst/>
            <a:gdLst/>
            <a:ahLst/>
            <a:cxnLst/>
            <a:rect l="l" t="t" r="r" b="b"/>
            <a:pathLst>
              <a:path w="6904292" h="5897261">
                <a:moveTo>
                  <a:pt x="0" y="0"/>
                </a:moveTo>
                <a:lnTo>
                  <a:pt x="6904293" y="0"/>
                </a:lnTo>
                <a:lnTo>
                  <a:pt x="6904293" y="5897261"/>
                </a:lnTo>
                <a:lnTo>
                  <a:pt x="0" y="5897261"/>
                </a:lnTo>
                <a:lnTo>
                  <a:pt x="0" y="0"/>
                </a:lnTo>
                <a:close/>
              </a:path>
            </a:pathLst>
          </a:custGeom>
          <a:blipFill>
            <a:blip r:embed="rId8"/>
            <a:stretch>
              <a:fillRect l="-1860" t="-24103" r="-3867" b="-30357"/>
            </a:stretch>
          </a:blipFill>
          <a:ln w="66675" cap="sq">
            <a:solidFill>
              <a:srgbClr val="6EC565"/>
            </a:solidFill>
            <a:prstDash val="solid"/>
            <a:miter/>
          </a:ln>
        </p:spPr>
        <p:txBody>
          <a:bodyPr/>
          <a:lstStyle/>
          <a:p>
            <a:endParaRPr lang="en-CA"/>
          </a:p>
        </p:txBody>
      </p:sp>
      <p:sp>
        <p:nvSpPr>
          <p:cNvPr id="13" name="Freeform 13"/>
          <p:cNvSpPr/>
          <p:nvPr/>
        </p:nvSpPr>
        <p:spPr>
          <a:xfrm>
            <a:off x="9237943" y="6066430"/>
            <a:ext cx="4793578" cy="4220570"/>
          </a:xfrm>
          <a:custGeom>
            <a:avLst/>
            <a:gdLst/>
            <a:ahLst/>
            <a:cxnLst/>
            <a:rect l="l" t="t" r="r" b="b"/>
            <a:pathLst>
              <a:path w="4793578" h="6600452">
                <a:moveTo>
                  <a:pt x="0" y="0"/>
                </a:moveTo>
                <a:lnTo>
                  <a:pt x="4793578" y="0"/>
                </a:lnTo>
                <a:lnTo>
                  <a:pt x="4793578" y="6600452"/>
                </a:lnTo>
                <a:lnTo>
                  <a:pt x="0" y="6600452"/>
                </a:lnTo>
                <a:lnTo>
                  <a:pt x="0" y="0"/>
                </a:lnTo>
                <a:close/>
              </a:path>
            </a:pathLst>
          </a:custGeom>
          <a:blipFill>
            <a:blip r:embed="rId9"/>
            <a:stretch>
              <a:fillRect b="-56388"/>
            </a:stretch>
          </a:blipFill>
        </p:spPr>
        <p:txBody>
          <a:bodyPr/>
          <a:lstStyle/>
          <a:p>
            <a:endParaRPr lang="en-CA"/>
          </a:p>
        </p:txBody>
      </p:sp>
      <p:sp>
        <p:nvSpPr>
          <p:cNvPr id="14" name="Freeform 14"/>
          <p:cNvSpPr/>
          <p:nvPr/>
        </p:nvSpPr>
        <p:spPr>
          <a:xfrm>
            <a:off x="224690" y="4401298"/>
            <a:ext cx="4154302" cy="4114800"/>
          </a:xfrm>
          <a:custGeom>
            <a:avLst/>
            <a:gdLst/>
            <a:ahLst/>
            <a:cxnLst/>
            <a:rect l="l" t="t" r="r" b="b"/>
            <a:pathLst>
              <a:path w="4154302" h="4114800">
                <a:moveTo>
                  <a:pt x="0" y="0"/>
                </a:moveTo>
                <a:lnTo>
                  <a:pt x="4154302" y="0"/>
                </a:lnTo>
                <a:lnTo>
                  <a:pt x="4154302"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15" name="Freeform 15"/>
          <p:cNvSpPr/>
          <p:nvPr/>
        </p:nvSpPr>
        <p:spPr>
          <a:xfrm>
            <a:off x="11540789" y="1028700"/>
            <a:ext cx="2231893" cy="2057400"/>
          </a:xfrm>
          <a:custGeom>
            <a:avLst/>
            <a:gdLst/>
            <a:ahLst/>
            <a:cxnLst/>
            <a:rect l="l" t="t" r="r" b="b"/>
            <a:pathLst>
              <a:path w="2231893" h="2057400">
                <a:moveTo>
                  <a:pt x="0" y="0"/>
                </a:moveTo>
                <a:lnTo>
                  <a:pt x="2231894" y="0"/>
                </a:lnTo>
                <a:lnTo>
                  <a:pt x="2231894" y="2057400"/>
                </a:lnTo>
                <a:lnTo>
                  <a:pt x="0" y="20574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16" name="Freeform 16"/>
          <p:cNvSpPr/>
          <p:nvPr/>
        </p:nvSpPr>
        <p:spPr>
          <a:xfrm>
            <a:off x="12093134" y="0"/>
            <a:ext cx="6194866" cy="2596681"/>
          </a:xfrm>
          <a:custGeom>
            <a:avLst/>
            <a:gdLst/>
            <a:ahLst/>
            <a:cxnLst/>
            <a:rect l="l" t="t" r="r" b="b"/>
            <a:pathLst>
              <a:path w="6194866" h="2596681">
                <a:moveTo>
                  <a:pt x="0" y="0"/>
                </a:moveTo>
                <a:lnTo>
                  <a:pt x="6194866" y="0"/>
                </a:lnTo>
                <a:lnTo>
                  <a:pt x="6194866" y="2596681"/>
                </a:lnTo>
                <a:lnTo>
                  <a:pt x="0" y="2596681"/>
                </a:lnTo>
                <a:lnTo>
                  <a:pt x="0" y="0"/>
                </a:lnTo>
                <a:close/>
              </a:path>
            </a:pathLst>
          </a:custGeom>
          <a:blipFill>
            <a:blip r:embed="rId14"/>
            <a:stretch>
              <a:fillRect/>
            </a:stretch>
          </a:blipFill>
        </p:spPr>
        <p:txBody>
          <a:bodyPr/>
          <a:lstStyle/>
          <a:p>
            <a:endParaRPr lang="en-CA"/>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 group of people with text  Description automatically generated"/>
          <p:cNvSpPr/>
          <p:nvPr/>
        </p:nvSpPr>
        <p:spPr>
          <a:xfrm>
            <a:off x="0" y="2085"/>
            <a:ext cx="18288000" cy="10282830"/>
          </a:xfrm>
          <a:custGeom>
            <a:avLst/>
            <a:gdLst/>
            <a:ahLst/>
            <a:cxnLst/>
            <a:rect l="l" t="t" r="r" b="b"/>
            <a:pathLst>
              <a:path w="18288000" h="10282830">
                <a:moveTo>
                  <a:pt x="0" y="0"/>
                </a:moveTo>
                <a:lnTo>
                  <a:pt x="18288000" y="0"/>
                </a:lnTo>
                <a:lnTo>
                  <a:pt x="18288000" y="10282830"/>
                </a:lnTo>
                <a:lnTo>
                  <a:pt x="0" y="10282830"/>
                </a:lnTo>
                <a:lnTo>
                  <a:pt x="0" y="0"/>
                </a:lnTo>
                <a:close/>
              </a:path>
            </a:pathLst>
          </a:custGeom>
          <a:blipFill>
            <a:blip r:embed="rId2"/>
            <a:stretch>
              <a:fillRect/>
            </a:stretch>
          </a:blipFill>
        </p:spPr>
        <p:txBody>
          <a:bodyPr/>
          <a:lstStyle/>
          <a:p>
            <a:endParaRPr lang="en-CA"/>
          </a:p>
        </p:txBody>
      </p:sp>
      <p:sp>
        <p:nvSpPr>
          <p:cNvPr id="3" name="Freeform 3"/>
          <p:cNvSpPr/>
          <p:nvPr/>
        </p:nvSpPr>
        <p:spPr>
          <a:xfrm>
            <a:off x="12476011" y="9352243"/>
            <a:ext cx="4783288" cy="608161"/>
          </a:xfrm>
          <a:custGeom>
            <a:avLst/>
            <a:gdLst/>
            <a:ahLst/>
            <a:cxnLst/>
            <a:rect l="l" t="t" r="r" b="b"/>
            <a:pathLst>
              <a:path w="4783288" h="608161">
                <a:moveTo>
                  <a:pt x="0" y="0"/>
                </a:moveTo>
                <a:lnTo>
                  <a:pt x="4783289" y="0"/>
                </a:lnTo>
                <a:lnTo>
                  <a:pt x="4783289" y="608161"/>
                </a:lnTo>
                <a:lnTo>
                  <a:pt x="0" y="608161"/>
                </a:lnTo>
                <a:lnTo>
                  <a:pt x="0" y="0"/>
                </a:lnTo>
                <a:close/>
              </a:path>
            </a:pathLst>
          </a:custGeom>
          <a:blipFill>
            <a:blip r:embed="rId3">
              <a:extLst>
                <a:ext uri="{96DAC541-7B7A-43D3-8B79-37D633B846F1}">
                  <asvg:svgBlip xmlns:asvg="http://schemas.microsoft.com/office/drawing/2016/SVG/main" r:embed="rId4"/>
                </a:ext>
              </a:extLst>
            </a:blip>
            <a:stretch>
              <a:fillRect t="-818" b="-818"/>
            </a:stretch>
          </a:blipFill>
        </p:spPr>
        <p:txBody>
          <a:bodyPr/>
          <a:lstStyle/>
          <a:p>
            <a:endParaRPr lang="en-CA"/>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46497" y="6920791"/>
            <a:ext cx="12595006" cy="1988345"/>
            <a:chOff x="0" y="0"/>
            <a:chExt cx="16793341" cy="2651126"/>
          </a:xfrm>
        </p:grpSpPr>
        <p:sp>
          <p:nvSpPr>
            <p:cNvPr id="3" name="Freeform 3"/>
            <p:cNvSpPr/>
            <p:nvPr/>
          </p:nvSpPr>
          <p:spPr>
            <a:xfrm>
              <a:off x="0" y="0"/>
              <a:ext cx="16793341" cy="2651126"/>
            </a:xfrm>
            <a:custGeom>
              <a:avLst/>
              <a:gdLst/>
              <a:ahLst/>
              <a:cxnLst/>
              <a:rect l="l" t="t" r="r" b="b"/>
              <a:pathLst>
                <a:path w="16793341" h="2651126">
                  <a:moveTo>
                    <a:pt x="0" y="0"/>
                  </a:moveTo>
                  <a:lnTo>
                    <a:pt x="16793341" y="0"/>
                  </a:lnTo>
                  <a:lnTo>
                    <a:pt x="16793341" y="2651126"/>
                  </a:lnTo>
                  <a:lnTo>
                    <a:pt x="0" y="2651126"/>
                  </a:lnTo>
                  <a:close/>
                </a:path>
              </a:pathLst>
            </a:custGeom>
            <a:solidFill>
              <a:srgbClr val="000000">
                <a:alpha val="0"/>
              </a:srgbClr>
            </a:solidFill>
            <a:ln cap="sq">
              <a:noFill/>
              <a:prstDash val="solid"/>
              <a:miter/>
            </a:ln>
          </p:spPr>
          <p:txBody>
            <a:bodyPr/>
            <a:lstStyle/>
            <a:p>
              <a:endParaRPr lang="en-CA"/>
            </a:p>
          </p:txBody>
        </p:sp>
        <p:sp>
          <p:nvSpPr>
            <p:cNvPr id="4" name="TextBox 4"/>
            <p:cNvSpPr txBox="1"/>
            <p:nvPr/>
          </p:nvSpPr>
          <p:spPr>
            <a:xfrm>
              <a:off x="0" y="-104775"/>
              <a:ext cx="16793341" cy="2755901"/>
            </a:xfrm>
            <a:prstGeom prst="rect">
              <a:avLst/>
            </a:prstGeom>
          </p:spPr>
          <p:txBody>
            <a:bodyPr lIns="0" tIns="0" rIns="0" bIns="0" rtlCol="0" anchor="ctr"/>
            <a:lstStyle/>
            <a:p>
              <a:pPr marL="0" lvl="0" indent="0" algn="ctr">
                <a:lnSpc>
                  <a:spcPts val="6300"/>
                </a:lnSpc>
                <a:spcBef>
                  <a:spcPct val="0"/>
                </a:spcBef>
              </a:pPr>
              <a:r>
                <a:rPr lang="en-US" sz="5250" b="1" u="none" strike="noStrike">
                  <a:solidFill>
                    <a:srgbClr val="61007D"/>
                  </a:solidFill>
                  <a:latin typeface="Arial Bold"/>
                  <a:ea typeface="Arial Bold"/>
                  <a:cs typeface="Arial Bold"/>
                  <a:sym typeface="Arial Bold"/>
                </a:rPr>
                <a:t>How did this session feel for you? </a:t>
              </a:r>
            </a:p>
          </p:txBody>
        </p:sp>
      </p:grpSp>
      <p:sp>
        <p:nvSpPr>
          <p:cNvPr id="5" name="Freeform 5"/>
          <p:cNvSpPr/>
          <p:nvPr/>
        </p:nvSpPr>
        <p:spPr>
          <a:xfrm>
            <a:off x="6752355" y="9221997"/>
            <a:ext cx="4783288" cy="608161"/>
          </a:xfrm>
          <a:custGeom>
            <a:avLst/>
            <a:gdLst/>
            <a:ahLst/>
            <a:cxnLst/>
            <a:rect l="l" t="t" r="r" b="b"/>
            <a:pathLst>
              <a:path w="4783288" h="608161">
                <a:moveTo>
                  <a:pt x="0" y="0"/>
                </a:moveTo>
                <a:lnTo>
                  <a:pt x="4783289" y="0"/>
                </a:lnTo>
                <a:lnTo>
                  <a:pt x="4783289" y="608161"/>
                </a:lnTo>
                <a:lnTo>
                  <a:pt x="0" y="608161"/>
                </a:lnTo>
                <a:lnTo>
                  <a:pt x="0" y="0"/>
                </a:lnTo>
                <a:close/>
              </a:path>
            </a:pathLst>
          </a:custGeom>
          <a:blipFill>
            <a:blip r:embed="rId2">
              <a:extLst>
                <a:ext uri="{96DAC541-7B7A-43D3-8B79-37D633B846F1}">
                  <asvg:svgBlip xmlns:asvg="http://schemas.microsoft.com/office/drawing/2016/SVG/main" r:embed="rId3"/>
                </a:ext>
              </a:extLst>
            </a:blip>
            <a:stretch>
              <a:fillRect t="-818" b="-818"/>
            </a:stretch>
          </a:blipFill>
        </p:spPr>
        <p:txBody>
          <a:bodyPr/>
          <a:lstStyle/>
          <a:p>
            <a:endParaRPr lang="en-CA"/>
          </a:p>
        </p:txBody>
      </p:sp>
      <p:sp>
        <p:nvSpPr>
          <p:cNvPr id="6" name="Freeform 6"/>
          <p:cNvSpPr/>
          <p:nvPr/>
        </p:nvSpPr>
        <p:spPr>
          <a:xfrm>
            <a:off x="0" y="0"/>
            <a:ext cx="18288000" cy="6607930"/>
          </a:xfrm>
          <a:custGeom>
            <a:avLst/>
            <a:gdLst/>
            <a:ahLst/>
            <a:cxnLst/>
            <a:rect l="l" t="t" r="r" b="b"/>
            <a:pathLst>
              <a:path w="18288000" h="6607930">
                <a:moveTo>
                  <a:pt x="0" y="0"/>
                </a:moveTo>
                <a:lnTo>
                  <a:pt x="18288000" y="0"/>
                </a:lnTo>
                <a:lnTo>
                  <a:pt x="18288000" y="6607930"/>
                </a:lnTo>
                <a:lnTo>
                  <a:pt x="0" y="6607930"/>
                </a:lnTo>
                <a:lnTo>
                  <a:pt x="0" y="0"/>
                </a:lnTo>
                <a:close/>
              </a:path>
            </a:pathLst>
          </a:custGeom>
          <a:blipFill>
            <a:blip r:embed="rId4"/>
            <a:stretch>
              <a:fillRect/>
            </a:stretch>
          </a:blipFill>
        </p:spPr>
        <p:txBody>
          <a:bodyPr/>
          <a:lstStyle/>
          <a:p>
            <a:endParaRPr lang="en-CA"/>
          </a:p>
        </p:txBody>
      </p:sp>
      <p:grpSp>
        <p:nvGrpSpPr>
          <p:cNvPr id="7" name="Group 7"/>
          <p:cNvGrpSpPr/>
          <p:nvPr/>
        </p:nvGrpSpPr>
        <p:grpSpPr>
          <a:xfrm>
            <a:off x="13795665" y="8014042"/>
            <a:ext cx="4140163" cy="1988345"/>
            <a:chOff x="0" y="0"/>
            <a:chExt cx="5520218" cy="2651126"/>
          </a:xfrm>
        </p:grpSpPr>
        <p:sp>
          <p:nvSpPr>
            <p:cNvPr id="8" name="Freeform 8"/>
            <p:cNvSpPr/>
            <p:nvPr/>
          </p:nvSpPr>
          <p:spPr>
            <a:xfrm>
              <a:off x="0" y="0"/>
              <a:ext cx="5520218" cy="2651126"/>
            </a:xfrm>
            <a:custGeom>
              <a:avLst/>
              <a:gdLst/>
              <a:ahLst/>
              <a:cxnLst/>
              <a:rect l="l" t="t" r="r" b="b"/>
              <a:pathLst>
                <a:path w="5520218" h="2651126">
                  <a:moveTo>
                    <a:pt x="0" y="0"/>
                  </a:moveTo>
                  <a:lnTo>
                    <a:pt x="5520218" y="0"/>
                  </a:lnTo>
                  <a:lnTo>
                    <a:pt x="5520218" y="2651126"/>
                  </a:lnTo>
                  <a:lnTo>
                    <a:pt x="0" y="2651126"/>
                  </a:lnTo>
                  <a:close/>
                </a:path>
              </a:pathLst>
            </a:custGeom>
            <a:solidFill>
              <a:srgbClr val="000000">
                <a:alpha val="0"/>
              </a:srgbClr>
            </a:solidFill>
          </p:spPr>
          <p:txBody>
            <a:bodyPr/>
            <a:lstStyle/>
            <a:p>
              <a:endParaRPr lang="en-CA"/>
            </a:p>
          </p:txBody>
        </p:sp>
        <p:sp>
          <p:nvSpPr>
            <p:cNvPr id="9" name="TextBox 9"/>
            <p:cNvSpPr txBox="1"/>
            <p:nvPr/>
          </p:nvSpPr>
          <p:spPr>
            <a:xfrm>
              <a:off x="0" y="-19050"/>
              <a:ext cx="5520218" cy="2670176"/>
            </a:xfrm>
            <a:prstGeom prst="rect">
              <a:avLst/>
            </a:prstGeom>
          </p:spPr>
          <p:txBody>
            <a:bodyPr lIns="0" tIns="0" rIns="0" bIns="0" rtlCol="0" anchor="ctr"/>
            <a:lstStyle/>
            <a:p>
              <a:pPr algn="ctr">
                <a:lnSpc>
                  <a:spcPts val="2699"/>
                </a:lnSpc>
              </a:pPr>
              <a:r>
                <a:rPr lang="en-US" sz="2499">
                  <a:solidFill>
                    <a:srgbClr val="DB4830"/>
                  </a:solidFill>
                  <a:latin typeface="Arial"/>
                  <a:ea typeface="Arial"/>
                  <a:cs typeface="Arial"/>
                  <a:sym typeface="Arial"/>
                </a:rPr>
                <a:t>Insert virtual / in-person eval instructions</a:t>
              </a:r>
            </a:p>
          </p:txBody>
        </p:sp>
      </p:gr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CA"/>
          </a:p>
        </p:txBody>
      </p:sp>
      <p:sp>
        <p:nvSpPr>
          <p:cNvPr id="3" name="Freeform 3"/>
          <p:cNvSpPr/>
          <p:nvPr/>
        </p:nvSpPr>
        <p:spPr>
          <a:xfrm>
            <a:off x="1673849" y="3681810"/>
            <a:ext cx="14940302" cy="2932034"/>
          </a:xfrm>
          <a:custGeom>
            <a:avLst/>
            <a:gdLst/>
            <a:ahLst/>
            <a:cxnLst/>
            <a:rect l="l" t="t" r="r" b="b"/>
            <a:pathLst>
              <a:path w="14940302" h="2932034">
                <a:moveTo>
                  <a:pt x="0" y="0"/>
                </a:moveTo>
                <a:lnTo>
                  <a:pt x="14940302" y="0"/>
                </a:lnTo>
                <a:lnTo>
                  <a:pt x="14940302" y="2932034"/>
                </a:lnTo>
                <a:lnTo>
                  <a:pt x="0" y="2932034"/>
                </a:lnTo>
                <a:lnTo>
                  <a:pt x="0" y="0"/>
                </a:lnTo>
                <a:close/>
              </a:path>
            </a:pathLst>
          </a:custGeom>
          <a:blipFill>
            <a:blip r:embed="rId4"/>
            <a:stretch>
              <a:fillRect/>
            </a:stretch>
          </a:blipFill>
        </p:spPr>
        <p:txBody>
          <a:bodyPr/>
          <a:lstStyle/>
          <a:p>
            <a:endParaRPr lang="en-CA"/>
          </a:p>
        </p:txBody>
      </p:sp>
      <p:sp>
        <p:nvSpPr>
          <p:cNvPr id="4" name="Freeform 4"/>
          <p:cNvSpPr/>
          <p:nvPr/>
        </p:nvSpPr>
        <p:spPr>
          <a:xfrm>
            <a:off x="6947375" y="9436207"/>
            <a:ext cx="4393251" cy="553348"/>
          </a:xfrm>
          <a:custGeom>
            <a:avLst/>
            <a:gdLst/>
            <a:ahLst/>
            <a:cxnLst/>
            <a:rect l="l" t="t" r="r" b="b"/>
            <a:pathLst>
              <a:path w="4393251" h="553348">
                <a:moveTo>
                  <a:pt x="0" y="0"/>
                </a:moveTo>
                <a:lnTo>
                  <a:pt x="4393250" y="0"/>
                </a:lnTo>
                <a:lnTo>
                  <a:pt x="4393250" y="553349"/>
                </a:lnTo>
                <a:lnTo>
                  <a:pt x="0" y="553349"/>
                </a:lnTo>
                <a:lnTo>
                  <a:pt x="0" y="0"/>
                </a:lnTo>
                <a:close/>
              </a:path>
            </a:pathLst>
          </a:custGeom>
          <a:blipFill>
            <a:blip r:embed="rId5"/>
            <a:stretch>
              <a:fillRect/>
            </a:stretch>
          </a:blipFill>
        </p:spPr>
        <p:txBody>
          <a:bodyPr/>
          <a:lstStyle/>
          <a:p>
            <a:endParaRPr lang="en-CA"/>
          </a:p>
        </p:txBody>
      </p:sp>
      <p:sp>
        <p:nvSpPr>
          <p:cNvPr id="5" name="Freeform 5"/>
          <p:cNvSpPr/>
          <p:nvPr/>
        </p:nvSpPr>
        <p:spPr>
          <a:xfrm>
            <a:off x="591944" y="424390"/>
            <a:ext cx="4077393" cy="4114800"/>
          </a:xfrm>
          <a:custGeom>
            <a:avLst/>
            <a:gdLst/>
            <a:ahLst/>
            <a:cxnLst/>
            <a:rect l="l" t="t" r="r" b="b"/>
            <a:pathLst>
              <a:path w="4077393" h="4114800">
                <a:moveTo>
                  <a:pt x="0" y="0"/>
                </a:moveTo>
                <a:lnTo>
                  <a:pt x="4077392" y="0"/>
                </a:lnTo>
                <a:lnTo>
                  <a:pt x="407739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6" name="Freeform 6"/>
          <p:cNvSpPr/>
          <p:nvPr/>
        </p:nvSpPr>
        <p:spPr>
          <a:xfrm>
            <a:off x="13916491" y="5942434"/>
            <a:ext cx="3449307" cy="3190609"/>
          </a:xfrm>
          <a:custGeom>
            <a:avLst/>
            <a:gdLst/>
            <a:ahLst/>
            <a:cxnLst/>
            <a:rect l="l" t="t" r="r" b="b"/>
            <a:pathLst>
              <a:path w="3449307" h="3190609">
                <a:moveTo>
                  <a:pt x="0" y="0"/>
                </a:moveTo>
                <a:lnTo>
                  <a:pt x="3449306" y="0"/>
                </a:lnTo>
                <a:lnTo>
                  <a:pt x="3449306" y="3190609"/>
                </a:lnTo>
                <a:lnTo>
                  <a:pt x="0" y="3190609"/>
                </a:lnTo>
                <a:lnTo>
                  <a:pt x="0" y="0"/>
                </a:lnTo>
                <a:close/>
              </a:path>
            </a:pathLst>
          </a:custGeom>
          <a:blipFill>
            <a:blip r:embed="rId8"/>
            <a:stretch>
              <a:fillRect/>
            </a:stretch>
          </a:blipFill>
        </p:spPr>
        <p:txBody>
          <a:bodyPr/>
          <a:lstStyle/>
          <a:p>
            <a:endParaRPr lang="en-CA"/>
          </a:p>
        </p:txBody>
      </p:sp>
      <p:sp>
        <p:nvSpPr>
          <p:cNvPr id="7" name="Freeform 7"/>
          <p:cNvSpPr/>
          <p:nvPr/>
        </p:nvSpPr>
        <p:spPr>
          <a:xfrm>
            <a:off x="13916491" y="330448"/>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sp>
        <p:nvSpPr>
          <p:cNvPr id="8" name="TextBox 8"/>
          <p:cNvSpPr txBox="1"/>
          <p:nvPr/>
        </p:nvSpPr>
        <p:spPr>
          <a:xfrm>
            <a:off x="1673849" y="4802444"/>
            <a:ext cx="14940302" cy="896620"/>
          </a:xfrm>
          <a:prstGeom prst="rect">
            <a:avLst/>
          </a:prstGeom>
        </p:spPr>
        <p:txBody>
          <a:bodyPr lIns="0" tIns="0" rIns="0" bIns="0" rtlCol="0" anchor="t">
            <a:spAutoFit/>
          </a:bodyPr>
          <a:lstStyle/>
          <a:p>
            <a:pPr algn="ctr">
              <a:lnSpc>
                <a:spcPts val="7279"/>
              </a:lnSpc>
            </a:pPr>
            <a:r>
              <a:rPr lang="en-US" sz="5199">
                <a:solidFill>
                  <a:srgbClr val="EAEAEA"/>
                </a:solidFill>
                <a:latin typeface="More Sugar"/>
                <a:ea typeface="More Sugar"/>
                <a:cs typeface="More Sugar"/>
                <a:sym typeface="More Sugar"/>
              </a:rPr>
              <a:t>What are you taking away from today?</a:t>
            </a:r>
          </a:p>
        </p:txBody>
      </p:sp>
      <p:sp>
        <p:nvSpPr>
          <p:cNvPr id="9" name="TextBox 9"/>
          <p:cNvSpPr txBox="1"/>
          <p:nvPr/>
        </p:nvSpPr>
        <p:spPr>
          <a:xfrm rot="-436696">
            <a:off x="1571344" y="2126089"/>
            <a:ext cx="2520851" cy="673608"/>
          </a:xfrm>
          <a:prstGeom prst="rect">
            <a:avLst/>
          </a:prstGeom>
        </p:spPr>
        <p:txBody>
          <a:bodyPr lIns="0" tIns="0" rIns="0" bIns="0" rtlCol="0" anchor="t">
            <a:spAutoFit/>
          </a:bodyPr>
          <a:lstStyle/>
          <a:p>
            <a:pPr algn="ctr">
              <a:lnSpc>
                <a:spcPts val="4536"/>
              </a:lnSpc>
              <a:spcBef>
                <a:spcPct val="0"/>
              </a:spcBef>
            </a:pPr>
            <a:r>
              <a:rPr lang="en-US" sz="4200">
                <a:solidFill>
                  <a:srgbClr val="000000"/>
                </a:solidFill>
                <a:latin typeface="Arial"/>
                <a:ea typeface="Arial"/>
                <a:cs typeface="Arial"/>
                <a:sym typeface="Arial"/>
              </a:rPr>
              <a:t>I thought...</a:t>
            </a:r>
          </a:p>
        </p:txBody>
      </p:sp>
      <p:sp>
        <p:nvSpPr>
          <p:cNvPr id="10" name="TextBox 10"/>
          <p:cNvSpPr txBox="1"/>
          <p:nvPr/>
        </p:nvSpPr>
        <p:spPr>
          <a:xfrm rot="-106307">
            <a:off x="14386178" y="6906364"/>
            <a:ext cx="2520851" cy="974217"/>
          </a:xfrm>
          <a:prstGeom prst="rect">
            <a:avLst/>
          </a:prstGeom>
        </p:spPr>
        <p:txBody>
          <a:bodyPr lIns="0" tIns="0" rIns="0" bIns="0" rtlCol="0" anchor="t">
            <a:spAutoFit/>
          </a:bodyPr>
          <a:lstStyle/>
          <a:p>
            <a:pPr algn="ctr">
              <a:lnSpc>
                <a:spcPts val="3563"/>
              </a:lnSpc>
              <a:spcBef>
                <a:spcPct val="0"/>
              </a:spcBef>
            </a:pPr>
            <a:r>
              <a:rPr lang="en-US" sz="3299">
                <a:solidFill>
                  <a:srgbClr val="000000"/>
                </a:solidFill>
                <a:latin typeface="Arial"/>
                <a:ea typeface="Arial"/>
                <a:cs typeface="Arial"/>
                <a:sym typeface="Arial"/>
              </a:rPr>
              <a:t>I’m going to consider...</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72CFB8"/>
        </a:solidFill>
        <a:effectLst/>
      </p:bgPr>
    </p:bg>
    <p:spTree>
      <p:nvGrpSpPr>
        <p:cNvPr id="1" name=""/>
        <p:cNvGrpSpPr/>
        <p:nvPr/>
      </p:nvGrpSpPr>
      <p:grpSpPr>
        <a:xfrm>
          <a:off x="0" y="0"/>
          <a:ext cx="0" cy="0"/>
          <a:chOff x="0" y="0"/>
          <a:chExt cx="0" cy="0"/>
        </a:xfrm>
      </p:grpSpPr>
      <p:grpSp>
        <p:nvGrpSpPr>
          <p:cNvPr id="2" name="Group 2"/>
          <p:cNvGrpSpPr/>
          <p:nvPr/>
        </p:nvGrpSpPr>
        <p:grpSpPr>
          <a:xfrm>
            <a:off x="1257300" y="547688"/>
            <a:ext cx="15773400" cy="1988345"/>
            <a:chOff x="0" y="0"/>
            <a:chExt cx="21031200" cy="2651126"/>
          </a:xfrm>
        </p:grpSpPr>
        <p:sp>
          <p:nvSpPr>
            <p:cNvPr id="3" name="Freeform 3"/>
            <p:cNvSpPr/>
            <p:nvPr/>
          </p:nvSpPr>
          <p:spPr>
            <a:xfrm>
              <a:off x="0" y="0"/>
              <a:ext cx="21031200" cy="2651126"/>
            </a:xfrm>
            <a:custGeom>
              <a:avLst/>
              <a:gdLst/>
              <a:ahLst/>
              <a:cxnLst/>
              <a:rect l="l" t="t" r="r" b="b"/>
              <a:pathLst>
                <a:path w="21031200" h="2651126">
                  <a:moveTo>
                    <a:pt x="0" y="0"/>
                  </a:moveTo>
                  <a:lnTo>
                    <a:pt x="21031200" y="0"/>
                  </a:lnTo>
                  <a:lnTo>
                    <a:pt x="21031200" y="2651126"/>
                  </a:lnTo>
                  <a:lnTo>
                    <a:pt x="0" y="2651126"/>
                  </a:lnTo>
                  <a:close/>
                </a:path>
              </a:pathLst>
            </a:custGeom>
            <a:solidFill>
              <a:srgbClr val="000000">
                <a:alpha val="0"/>
              </a:srgbClr>
            </a:solidFill>
            <a:ln cap="sq">
              <a:noFill/>
              <a:prstDash val="solid"/>
              <a:miter/>
            </a:ln>
          </p:spPr>
          <p:txBody>
            <a:bodyPr/>
            <a:lstStyle/>
            <a:p>
              <a:endParaRPr lang="en-CA"/>
            </a:p>
          </p:txBody>
        </p:sp>
        <p:sp>
          <p:nvSpPr>
            <p:cNvPr id="4" name="TextBox 4"/>
            <p:cNvSpPr txBox="1"/>
            <p:nvPr/>
          </p:nvSpPr>
          <p:spPr>
            <a:xfrm>
              <a:off x="0" y="-57150"/>
              <a:ext cx="21031200" cy="2708276"/>
            </a:xfrm>
            <a:prstGeom prst="rect">
              <a:avLst/>
            </a:prstGeom>
          </p:spPr>
          <p:txBody>
            <a:bodyPr lIns="0" tIns="0" rIns="0" bIns="0" rtlCol="0" anchor="ctr"/>
            <a:lstStyle/>
            <a:p>
              <a:pPr marL="0" lvl="0" indent="0" algn="l">
                <a:lnSpc>
                  <a:spcPts val="7128"/>
                </a:lnSpc>
                <a:spcBef>
                  <a:spcPct val="0"/>
                </a:spcBef>
              </a:pPr>
              <a:r>
                <a:rPr lang="en-US" sz="6600" b="1" u="none" strike="noStrike">
                  <a:solidFill>
                    <a:srgbClr val="761D8F"/>
                  </a:solidFill>
                  <a:latin typeface="Arial Bold"/>
                  <a:ea typeface="Arial Bold"/>
                  <a:cs typeface="Arial Bold"/>
                  <a:sym typeface="Arial Bold"/>
                </a:rPr>
                <a:t>Questions? Here’s where to go:</a:t>
              </a:r>
            </a:p>
          </p:txBody>
        </p:sp>
      </p:grpSp>
      <p:grpSp>
        <p:nvGrpSpPr>
          <p:cNvPr id="5" name="Group 5"/>
          <p:cNvGrpSpPr/>
          <p:nvPr/>
        </p:nvGrpSpPr>
        <p:grpSpPr>
          <a:xfrm>
            <a:off x="1257300" y="2738438"/>
            <a:ext cx="10121181" cy="6527007"/>
            <a:chOff x="0" y="0"/>
            <a:chExt cx="13494908" cy="8702676"/>
          </a:xfrm>
        </p:grpSpPr>
        <p:sp>
          <p:nvSpPr>
            <p:cNvPr id="6" name="Freeform 6"/>
            <p:cNvSpPr/>
            <p:nvPr/>
          </p:nvSpPr>
          <p:spPr>
            <a:xfrm>
              <a:off x="0" y="0"/>
              <a:ext cx="13494908" cy="8702676"/>
            </a:xfrm>
            <a:custGeom>
              <a:avLst/>
              <a:gdLst/>
              <a:ahLst/>
              <a:cxnLst/>
              <a:rect l="l" t="t" r="r" b="b"/>
              <a:pathLst>
                <a:path w="13494908" h="8702676">
                  <a:moveTo>
                    <a:pt x="0" y="0"/>
                  </a:moveTo>
                  <a:lnTo>
                    <a:pt x="13494908" y="0"/>
                  </a:lnTo>
                  <a:lnTo>
                    <a:pt x="13494908" y="8702676"/>
                  </a:lnTo>
                  <a:lnTo>
                    <a:pt x="0" y="8702676"/>
                  </a:lnTo>
                  <a:close/>
                </a:path>
              </a:pathLst>
            </a:custGeom>
            <a:solidFill>
              <a:srgbClr val="000000">
                <a:alpha val="0"/>
              </a:srgbClr>
            </a:solidFill>
          </p:spPr>
          <p:txBody>
            <a:bodyPr/>
            <a:lstStyle/>
            <a:p>
              <a:endParaRPr lang="en-CA"/>
            </a:p>
          </p:txBody>
        </p:sp>
        <p:sp>
          <p:nvSpPr>
            <p:cNvPr id="7" name="TextBox 7"/>
            <p:cNvSpPr txBox="1"/>
            <p:nvPr/>
          </p:nvSpPr>
          <p:spPr>
            <a:xfrm>
              <a:off x="0" y="-38100"/>
              <a:ext cx="13494908" cy="8740776"/>
            </a:xfrm>
            <a:prstGeom prst="rect">
              <a:avLst/>
            </a:prstGeom>
          </p:spPr>
          <p:txBody>
            <a:bodyPr lIns="0" tIns="0" rIns="0" bIns="0" rtlCol="0" anchor="t"/>
            <a:lstStyle/>
            <a:p>
              <a:pPr marL="760095" lvl="1" indent="-380048" algn="l">
                <a:lnSpc>
                  <a:spcPts val="4536"/>
                </a:lnSpc>
                <a:buFont typeface="Arial"/>
                <a:buChar char="•"/>
              </a:pPr>
              <a:r>
                <a:rPr lang="en-US" sz="4200">
                  <a:solidFill>
                    <a:srgbClr val="D64243"/>
                  </a:solidFill>
                  <a:latin typeface="Arial"/>
                  <a:ea typeface="Arial"/>
                  <a:cs typeface="Arial"/>
                  <a:sym typeface="Arial"/>
                </a:rPr>
                <a:t>Teacher contact info</a:t>
              </a:r>
            </a:p>
            <a:p>
              <a:pPr marL="760095" lvl="1" indent="-380048" algn="l">
                <a:lnSpc>
                  <a:spcPts val="4536"/>
                </a:lnSpc>
                <a:buFont typeface="Arial"/>
                <a:buChar char="•"/>
              </a:pPr>
              <a:r>
                <a:rPr lang="en-US" sz="4200">
                  <a:solidFill>
                    <a:srgbClr val="D64243"/>
                  </a:solidFill>
                  <a:latin typeface="Arial"/>
                  <a:ea typeface="Arial"/>
                  <a:cs typeface="Arial"/>
                  <a:sym typeface="Arial"/>
                </a:rPr>
                <a:t>Public health unit contact info</a:t>
              </a:r>
            </a:p>
            <a:p>
              <a:pPr marL="760095" lvl="1" indent="-380048" algn="l">
                <a:lnSpc>
                  <a:spcPts val="4536"/>
                </a:lnSpc>
                <a:buFont typeface="Arial"/>
                <a:buChar char="•"/>
              </a:pPr>
              <a:r>
                <a:rPr lang="en-US" sz="4200">
                  <a:solidFill>
                    <a:srgbClr val="000000"/>
                  </a:solidFill>
                  <a:latin typeface="Arial"/>
                  <a:ea typeface="Arial"/>
                  <a:cs typeface="Arial"/>
                  <a:sym typeface="Arial"/>
                </a:rPr>
                <a:t>Kids Help Phone @ 1-800-668-6868</a:t>
              </a:r>
            </a:p>
            <a:p>
              <a:pPr marL="760095" lvl="1" indent="-380048" algn="l">
                <a:lnSpc>
                  <a:spcPts val="4536"/>
                </a:lnSpc>
                <a:buFont typeface="Arial"/>
                <a:buChar char="•"/>
              </a:pPr>
              <a:r>
                <a:rPr lang="en-US" sz="4200">
                  <a:solidFill>
                    <a:srgbClr val="000000"/>
                  </a:solidFill>
                  <a:latin typeface="Arial"/>
                  <a:ea typeface="Arial"/>
                  <a:cs typeface="Arial"/>
                  <a:sym typeface="Arial"/>
                </a:rPr>
                <a:t>RNAO Mental Health &amp; Substance Use program at mhsu@RNAO.ca </a:t>
              </a:r>
            </a:p>
            <a:p>
              <a:pPr marL="760095" lvl="1" indent="-380048" algn="l">
                <a:lnSpc>
                  <a:spcPts val="4536"/>
                </a:lnSpc>
              </a:pPr>
              <a:endParaRPr lang="en-US" sz="4200">
                <a:solidFill>
                  <a:srgbClr val="000000"/>
                </a:solidFill>
                <a:latin typeface="Arial"/>
                <a:ea typeface="Arial"/>
                <a:cs typeface="Arial"/>
                <a:sym typeface="Arial"/>
              </a:endParaRPr>
            </a:p>
          </p:txBody>
        </p:sp>
      </p:grpSp>
      <p:grpSp>
        <p:nvGrpSpPr>
          <p:cNvPr id="8" name="Group 8"/>
          <p:cNvGrpSpPr/>
          <p:nvPr/>
        </p:nvGrpSpPr>
        <p:grpSpPr>
          <a:xfrm>
            <a:off x="2312066" y="6356014"/>
            <a:ext cx="15773400" cy="2190113"/>
            <a:chOff x="0" y="0"/>
            <a:chExt cx="21031200" cy="2920151"/>
          </a:xfrm>
        </p:grpSpPr>
        <p:sp>
          <p:nvSpPr>
            <p:cNvPr id="9" name="Freeform 9"/>
            <p:cNvSpPr/>
            <p:nvPr/>
          </p:nvSpPr>
          <p:spPr>
            <a:xfrm>
              <a:off x="0" y="0"/>
              <a:ext cx="21031200" cy="2920151"/>
            </a:xfrm>
            <a:custGeom>
              <a:avLst/>
              <a:gdLst/>
              <a:ahLst/>
              <a:cxnLst/>
              <a:rect l="l" t="t" r="r" b="b"/>
              <a:pathLst>
                <a:path w="21031200" h="2920151">
                  <a:moveTo>
                    <a:pt x="0" y="0"/>
                  </a:moveTo>
                  <a:lnTo>
                    <a:pt x="21031200" y="0"/>
                  </a:lnTo>
                  <a:lnTo>
                    <a:pt x="21031200" y="2920151"/>
                  </a:lnTo>
                  <a:lnTo>
                    <a:pt x="0" y="2920151"/>
                  </a:lnTo>
                  <a:close/>
                </a:path>
              </a:pathLst>
            </a:custGeom>
            <a:solidFill>
              <a:srgbClr val="4C5498">
                <a:alpha val="0"/>
              </a:srgbClr>
            </a:solidFill>
          </p:spPr>
          <p:txBody>
            <a:bodyPr/>
            <a:lstStyle/>
            <a:p>
              <a:endParaRPr lang="en-CA"/>
            </a:p>
          </p:txBody>
        </p:sp>
        <p:sp>
          <p:nvSpPr>
            <p:cNvPr id="10" name="TextBox 10"/>
            <p:cNvSpPr txBox="1"/>
            <p:nvPr/>
          </p:nvSpPr>
          <p:spPr>
            <a:xfrm>
              <a:off x="0" y="104775"/>
              <a:ext cx="21031200" cy="2815376"/>
            </a:xfrm>
            <a:prstGeom prst="rect">
              <a:avLst/>
            </a:prstGeom>
          </p:spPr>
          <p:txBody>
            <a:bodyPr lIns="0" tIns="0" rIns="0" bIns="0" rtlCol="0" anchor="ctr"/>
            <a:lstStyle/>
            <a:p>
              <a:pPr algn="l">
                <a:lnSpc>
                  <a:spcPts val="10799"/>
                </a:lnSpc>
              </a:pPr>
              <a:r>
                <a:rPr lang="en-US" sz="9999">
                  <a:solidFill>
                    <a:srgbClr val="145D94"/>
                  </a:solidFill>
                  <a:latin typeface="More Sugar"/>
                  <a:ea typeface="More Sugar"/>
                  <a:cs typeface="More Sugar"/>
                  <a:sym typeface="More Sugar"/>
                </a:rPr>
                <a:t>Thank you!</a:t>
              </a:r>
            </a:p>
          </p:txBody>
        </p:sp>
      </p:grpSp>
      <p:sp>
        <p:nvSpPr>
          <p:cNvPr id="11" name="Freeform 11"/>
          <p:cNvSpPr/>
          <p:nvPr/>
        </p:nvSpPr>
        <p:spPr>
          <a:xfrm>
            <a:off x="11675588" y="1660000"/>
            <a:ext cx="6228078" cy="8155817"/>
          </a:xfrm>
          <a:custGeom>
            <a:avLst/>
            <a:gdLst/>
            <a:ahLst/>
            <a:cxnLst/>
            <a:rect l="l" t="t" r="r" b="b"/>
            <a:pathLst>
              <a:path w="6228078" h="8155817">
                <a:moveTo>
                  <a:pt x="0" y="0"/>
                </a:moveTo>
                <a:lnTo>
                  <a:pt x="6228079" y="0"/>
                </a:lnTo>
                <a:lnTo>
                  <a:pt x="6228079" y="8155816"/>
                </a:lnTo>
                <a:lnTo>
                  <a:pt x="0" y="81558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grpSp>
        <p:nvGrpSpPr>
          <p:cNvPr id="12" name="Group 12"/>
          <p:cNvGrpSpPr/>
          <p:nvPr/>
        </p:nvGrpSpPr>
        <p:grpSpPr>
          <a:xfrm>
            <a:off x="6486600" y="9258300"/>
            <a:ext cx="5314800" cy="821957"/>
            <a:chOff x="0" y="0"/>
            <a:chExt cx="7086401" cy="1095943"/>
          </a:xfrm>
        </p:grpSpPr>
        <p:grpSp>
          <p:nvGrpSpPr>
            <p:cNvPr id="13" name="Group 13"/>
            <p:cNvGrpSpPr/>
            <p:nvPr/>
          </p:nvGrpSpPr>
          <p:grpSpPr>
            <a:xfrm>
              <a:off x="0" y="0"/>
              <a:ext cx="7086401" cy="1095943"/>
              <a:chOff x="0" y="0"/>
              <a:chExt cx="1399783" cy="216483"/>
            </a:xfrm>
          </p:grpSpPr>
          <p:sp>
            <p:nvSpPr>
              <p:cNvPr id="14" name="Freeform 14"/>
              <p:cNvSpPr/>
              <p:nvPr/>
            </p:nvSpPr>
            <p:spPr>
              <a:xfrm>
                <a:off x="0" y="0"/>
                <a:ext cx="1399783" cy="216483"/>
              </a:xfrm>
              <a:custGeom>
                <a:avLst/>
                <a:gdLst/>
                <a:ahLst/>
                <a:cxnLst/>
                <a:rect l="l" t="t" r="r" b="b"/>
                <a:pathLst>
                  <a:path w="1399783" h="216483">
                    <a:moveTo>
                      <a:pt x="74290" y="0"/>
                    </a:moveTo>
                    <a:lnTo>
                      <a:pt x="1325493" y="0"/>
                    </a:lnTo>
                    <a:cubicBezTo>
                      <a:pt x="1366522" y="0"/>
                      <a:pt x="1399783" y="33261"/>
                      <a:pt x="1399783" y="74290"/>
                    </a:cubicBezTo>
                    <a:lnTo>
                      <a:pt x="1399783" y="142192"/>
                    </a:lnTo>
                    <a:cubicBezTo>
                      <a:pt x="1399783" y="183222"/>
                      <a:pt x="1366522" y="216483"/>
                      <a:pt x="1325493" y="216483"/>
                    </a:cubicBezTo>
                    <a:lnTo>
                      <a:pt x="74290" y="216483"/>
                    </a:lnTo>
                    <a:cubicBezTo>
                      <a:pt x="33261" y="216483"/>
                      <a:pt x="0" y="183222"/>
                      <a:pt x="0" y="142192"/>
                    </a:cubicBezTo>
                    <a:lnTo>
                      <a:pt x="0" y="74290"/>
                    </a:lnTo>
                    <a:cubicBezTo>
                      <a:pt x="0" y="33261"/>
                      <a:pt x="33261" y="0"/>
                      <a:pt x="74290" y="0"/>
                    </a:cubicBezTo>
                    <a:close/>
                  </a:path>
                </a:pathLst>
              </a:custGeom>
              <a:solidFill>
                <a:srgbClr val="FFFFFF"/>
              </a:solidFill>
            </p:spPr>
            <p:txBody>
              <a:bodyPr/>
              <a:lstStyle/>
              <a:p>
                <a:endParaRPr lang="en-CA"/>
              </a:p>
            </p:txBody>
          </p:sp>
          <p:sp>
            <p:nvSpPr>
              <p:cNvPr id="15" name="TextBox 15"/>
              <p:cNvSpPr txBox="1"/>
              <p:nvPr/>
            </p:nvSpPr>
            <p:spPr>
              <a:xfrm>
                <a:off x="0" y="-104775"/>
                <a:ext cx="1399783" cy="321258"/>
              </a:xfrm>
              <a:prstGeom prst="rect">
                <a:avLst/>
              </a:prstGeom>
            </p:spPr>
            <p:txBody>
              <a:bodyPr lIns="50800" tIns="50800" rIns="50800" bIns="50800" rtlCol="0" anchor="ctr"/>
              <a:lstStyle/>
              <a:p>
                <a:pPr algn="ctr">
                  <a:lnSpc>
                    <a:spcPts val="3500"/>
                  </a:lnSpc>
                </a:pPr>
                <a:endParaRPr/>
              </a:p>
            </p:txBody>
          </p:sp>
        </p:grpSp>
        <p:sp>
          <p:nvSpPr>
            <p:cNvPr id="16" name="Freeform 16"/>
            <p:cNvSpPr/>
            <p:nvPr/>
          </p:nvSpPr>
          <p:spPr>
            <a:xfrm>
              <a:off x="433279" y="142530"/>
              <a:ext cx="6377718" cy="810882"/>
            </a:xfrm>
            <a:custGeom>
              <a:avLst/>
              <a:gdLst/>
              <a:ahLst/>
              <a:cxnLst/>
              <a:rect l="l" t="t" r="r" b="b"/>
              <a:pathLst>
                <a:path w="6377718" h="810882">
                  <a:moveTo>
                    <a:pt x="0" y="0"/>
                  </a:moveTo>
                  <a:lnTo>
                    <a:pt x="6377718" y="0"/>
                  </a:lnTo>
                  <a:lnTo>
                    <a:pt x="6377718" y="810882"/>
                  </a:lnTo>
                  <a:lnTo>
                    <a:pt x="0" y="810882"/>
                  </a:lnTo>
                  <a:lnTo>
                    <a:pt x="0" y="0"/>
                  </a:lnTo>
                  <a:close/>
                </a:path>
              </a:pathLst>
            </a:custGeom>
            <a:blipFill>
              <a:blip r:embed="rId4">
                <a:extLst>
                  <a:ext uri="{96DAC541-7B7A-43D3-8B79-37D633B846F1}">
                    <asvg:svgBlip xmlns:asvg="http://schemas.microsoft.com/office/drawing/2016/SVG/main" r:embed="rId5"/>
                  </a:ext>
                </a:extLst>
              </a:blip>
              <a:stretch>
                <a:fillRect t="-818" b="-818"/>
              </a:stretch>
            </a:blipFill>
          </p:spPr>
          <p:txBody>
            <a:bodyPr/>
            <a:lstStyle/>
            <a:p>
              <a:endParaRPr lang="en-CA"/>
            </a:p>
          </p:txBody>
        </p:sp>
      </p:gr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 close-up of a couple of hands  Description automatically generated"/>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CA"/>
          </a:p>
        </p:txBody>
      </p:sp>
      <p:sp>
        <p:nvSpPr>
          <p:cNvPr id="3" name="Freeform 3"/>
          <p:cNvSpPr/>
          <p:nvPr/>
        </p:nvSpPr>
        <p:spPr>
          <a:xfrm>
            <a:off x="0" y="-11061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grpSp>
        <p:nvGrpSpPr>
          <p:cNvPr id="4" name="Group 4"/>
          <p:cNvGrpSpPr/>
          <p:nvPr/>
        </p:nvGrpSpPr>
        <p:grpSpPr>
          <a:xfrm>
            <a:off x="4133782" y="3465490"/>
            <a:ext cx="10020435" cy="2781300"/>
            <a:chOff x="0" y="0"/>
            <a:chExt cx="13360580" cy="3708400"/>
          </a:xfrm>
        </p:grpSpPr>
        <p:sp>
          <p:nvSpPr>
            <p:cNvPr id="5" name="Freeform 5"/>
            <p:cNvSpPr/>
            <p:nvPr/>
          </p:nvSpPr>
          <p:spPr>
            <a:xfrm>
              <a:off x="0" y="0"/>
              <a:ext cx="13360580" cy="3708400"/>
            </a:xfrm>
            <a:custGeom>
              <a:avLst/>
              <a:gdLst/>
              <a:ahLst/>
              <a:cxnLst/>
              <a:rect l="l" t="t" r="r" b="b"/>
              <a:pathLst>
                <a:path w="13360580" h="3708400">
                  <a:moveTo>
                    <a:pt x="0" y="0"/>
                  </a:moveTo>
                  <a:lnTo>
                    <a:pt x="13360580" y="0"/>
                  </a:lnTo>
                  <a:lnTo>
                    <a:pt x="13360580" y="3708400"/>
                  </a:lnTo>
                  <a:lnTo>
                    <a:pt x="0" y="3708400"/>
                  </a:lnTo>
                  <a:close/>
                </a:path>
              </a:pathLst>
            </a:custGeom>
            <a:solidFill>
              <a:srgbClr val="000000">
                <a:alpha val="0"/>
              </a:srgbClr>
            </a:solidFill>
            <a:ln cap="sq">
              <a:noFill/>
              <a:prstDash val="solid"/>
              <a:miter/>
            </a:ln>
          </p:spPr>
          <p:txBody>
            <a:bodyPr/>
            <a:lstStyle/>
            <a:p>
              <a:endParaRPr lang="en-CA"/>
            </a:p>
          </p:txBody>
        </p:sp>
        <p:sp>
          <p:nvSpPr>
            <p:cNvPr id="6" name="TextBox 6"/>
            <p:cNvSpPr txBox="1"/>
            <p:nvPr/>
          </p:nvSpPr>
          <p:spPr>
            <a:xfrm>
              <a:off x="0" y="504825"/>
              <a:ext cx="13360580" cy="3203575"/>
            </a:xfrm>
            <a:prstGeom prst="rect">
              <a:avLst/>
            </a:prstGeom>
          </p:spPr>
          <p:txBody>
            <a:bodyPr lIns="0" tIns="0" rIns="0" bIns="0" rtlCol="0" anchor="t"/>
            <a:lstStyle/>
            <a:p>
              <a:pPr marL="0" lvl="0" indent="0" algn="ctr">
                <a:lnSpc>
                  <a:spcPts val="9600"/>
                </a:lnSpc>
              </a:pPr>
              <a:r>
                <a:rPr lang="en-US" sz="15000" b="1" u="none" strike="noStrike">
                  <a:solidFill>
                    <a:srgbClr val="761D8F"/>
                  </a:solidFill>
                  <a:latin typeface="Arial Bold"/>
                  <a:ea typeface="Arial Bold"/>
                  <a:cs typeface="Arial Bold"/>
                  <a:sym typeface="Arial Bold"/>
                </a:rPr>
                <a:t>Thank you</a:t>
              </a:r>
            </a:p>
          </p:txBody>
        </p:sp>
      </p:grpSp>
      <p:sp>
        <p:nvSpPr>
          <p:cNvPr id="7" name="Freeform 7"/>
          <p:cNvSpPr/>
          <p:nvPr/>
        </p:nvSpPr>
        <p:spPr>
          <a:xfrm>
            <a:off x="6752355" y="9221997"/>
            <a:ext cx="4783288" cy="608161"/>
          </a:xfrm>
          <a:custGeom>
            <a:avLst/>
            <a:gdLst/>
            <a:ahLst/>
            <a:cxnLst/>
            <a:rect l="l" t="t" r="r" b="b"/>
            <a:pathLst>
              <a:path w="4783288" h="608161">
                <a:moveTo>
                  <a:pt x="0" y="0"/>
                </a:moveTo>
                <a:lnTo>
                  <a:pt x="4783289" y="0"/>
                </a:lnTo>
                <a:lnTo>
                  <a:pt x="4783289" y="608161"/>
                </a:lnTo>
                <a:lnTo>
                  <a:pt x="0" y="608161"/>
                </a:lnTo>
                <a:lnTo>
                  <a:pt x="0" y="0"/>
                </a:lnTo>
                <a:close/>
              </a:path>
            </a:pathLst>
          </a:custGeom>
          <a:blipFill>
            <a:blip r:embed="rId5">
              <a:extLst>
                <a:ext uri="{96DAC541-7B7A-43D3-8B79-37D633B846F1}">
                  <asvg:svgBlip xmlns:asvg="http://schemas.microsoft.com/office/drawing/2016/SVG/main" r:embed="rId6"/>
                </a:ext>
              </a:extLst>
            </a:blip>
            <a:stretch>
              <a:fillRect t="-818" b="-818"/>
            </a:stretch>
          </a:blipFill>
        </p:spPr>
        <p:txBody>
          <a:bodyPr/>
          <a:lstStyle/>
          <a:p>
            <a:endParaRPr lang="en-CA"/>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 close-up of a couple of hands  Description automatically generated"/>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CA"/>
          </a:p>
        </p:txBody>
      </p:sp>
      <p:sp>
        <p:nvSpPr>
          <p:cNvPr id="3" name="Freeform 3"/>
          <p:cNvSpPr/>
          <p:nvPr/>
        </p:nvSpPr>
        <p:spPr>
          <a:xfrm>
            <a:off x="0" y="-11061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grpSp>
        <p:nvGrpSpPr>
          <p:cNvPr id="4" name="Group 4"/>
          <p:cNvGrpSpPr/>
          <p:nvPr/>
        </p:nvGrpSpPr>
        <p:grpSpPr>
          <a:xfrm>
            <a:off x="3069099" y="4114800"/>
            <a:ext cx="12149803" cy="2781300"/>
            <a:chOff x="0" y="0"/>
            <a:chExt cx="16199737" cy="3708400"/>
          </a:xfrm>
        </p:grpSpPr>
        <p:sp>
          <p:nvSpPr>
            <p:cNvPr id="5" name="Freeform 5"/>
            <p:cNvSpPr/>
            <p:nvPr/>
          </p:nvSpPr>
          <p:spPr>
            <a:xfrm>
              <a:off x="0" y="0"/>
              <a:ext cx="16199737" cy="3708400"/>
            </a:xfrm>
            <a:custGeom>
              <a:avLst/>
              <a:gdLst/>
              <a:ahLst/>
              <a:cxnLst/>
              <a:rect l="l" t="t" r="r" b="b"/>
              <a:pathLst>
                <a:path w="16199737" h="3708400">
                  <a:moveTo>
                    <a:pt x="0" y="0"/>
                  </a:moveTo>
                  <a:lnTo>
                    <a:pt x="16199737" y="0"/>
                  </a:lnTo>
                  <a:lnTo>
                    <a:pt x="16199737" y="3708400"/>
                  </a:lnTo>
                  <a:lnTo>
                    <a:pt x="0" y="3708400"/>
                  </a:lnTo>
                  <a:close/>
                </a:path>
              </a:pathLst>
            </a:custGeom>
            <a:solidFill>
              <a:srgbClr val="000000">
                <a:alpha val="0"/>
              </a:srgbClr>
            </a:solidFill>
            <a:ln cap="sq">
              <a:noFill/>
              <a:prstDash val="solid"/>
              <a:miter/>
            </a:ln>
          </p:spPr>
          <p:txBody>
            <a:bodyPr/>
            <a:lstStyle/>
            <a:p>
              <a:endParaRPr lang="en-CA"/>
            </a:p>
          </p:txBody>
        </p:sp>
        <p:sp>
          <p:nvSpPr>
            <p:cNvPr id="6" name="TextBox 6"/>
            <p:cNvSpPr txBox="1"/>
            <p:nvPr/>
          </p:nvSpPr>
          <p:spPr>
            <a:xfrm>
              <a:off x="0" y="504825"/>
              <a:ext cx="16199737" cy="3203575"/>
            </a:xfrm>
            <a:prstGeom prst="rect">
              <a:avLst/>
            </a:prstGeom>
          </p:spPr>
          <p:txBody>
            <a:bodyPr lIns="0" tIns="0" rIns="0" bIns="0" rtlCol="0" anchor="t"/>
            <a:lstStyle/>
            <a:p>
              <a:pPr marL="0" lvl="0" indent="0" algn="ctr">
                <a:lnSpc>
                  <a:spcPts val="9600"/>
                </a:lnSpc>
                <a:spcBef>
                  <a:spcPct val="0"/>
                </a:spcBef>
              </a:pPr>
              <a:r>
                <a:rPr lang="en-US" sz="15000" b="1" u="none" strike="noStrike">
                  <a:solidFill>
                    <a:srgbClr val="761D8F"/>
                  </a:solidFill>
                  <a:latin typeface="Arial Bold"/>
                  <a:ea typeface="Arial Bold"/>
                  <a:cs typeface="Arial Bold"/>
                  <a:sym typeface="Arial Bold"/>
                </a:rPr>
                <a:t>Break Time!</a:t>
              </a:r>
            </a:p>
          </p:txBody>
        </p:sp>
      </p:grpSp>
      <p:sp>
        <p:nvSpPr>
          <p:cNvPr id="7" name="Freeform 7"/>
          <p:cNvSpPr/>
          <p:nvPr/>
        </p:nvSpPr>
        <p:spPr>
          <a:xfrm>
            <a:off x="6752355" y="9221997"/>
            <a:ext cx="4783288" cy="608161"/>
          </a:xfrm>
          <a:custGeom>
            <a:avLst/>
            <a:gdLst/>
            <a:ahLst/>
            <a:cxnLst/>
            <a:rect l="l" t="t" r="r" b="b"/>
            <a:pathLst>
              <a:path w="4783288" h="608161">
                <a:moveTo>
                  <a:pt x="0" y="0"/>
                </a:moveTo>
                <a:lnTo>
                  <a:pt x="4783289" y="0"/>
                </a:lnTo>
                <a:lnTo>
                  <a:pt x="4783289" y="608161"/>
                </a:lnTo>
                <a:lnTo>
                  <a:pt x="0" y="608161"/>
                </a:lnTo>
                <a:lnTo>
                  <a:pt x="0" y="0"/>
                </a:lnTo>
                <a:close/>
              </a:path>
            </a:pathLst>
          </a:custGeom>
          <a:blipFill>
            <a:blip r:embed="rId5">
              <a:extLst>
                <a:ext uri="{96DAC541-7B7A-43D3-8B79-37D633B846F1}">
                  <asvg:svgBlip xmlns:asvg="http://schemas.microsoft.com/office/drawing/2016/SVG/main" r:embed="rId6"/>
                </a:ext>
              </a:extLst>
            </a:blip>
            <a:stretch>
              <a:fillRect t="-818" b="-818"/>
            </a:stretch>
          </a:blipFill>
        </p:spPr>
        <p:txBody>
          <a:bodyPr/>
          <a:lstStyle/>
          <a:p>
            <a:endParaRPr lang="en-CA"/>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4AAD">
                <a:alpha val="100000"/>
              </a:srgbClr>
            </a:gs>
            <a:gs pos="100000">
              <a:srgbClr val="CB6CE6">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0401300" y="2073705"/>
            <a:ext cx="15773400" cy="1988345"/>
            <a:chOff x="0" y="0"/>
            <a:chExt cx="21031200" cy="2651126"/>
          </a:xfrm>
        </p:grpSpPr>
        <p:sp>
          <p:nvSpPr>
            <p:cNvPr id="3" name="Freeform 3"/>
            <p:cNvSpPr/>
            <p:nvPr/>
          </p:nvSpPr>
          <p:spPr>
            <a:xfrm>
              <a:off x="0" y="0"/>
              <a:ext cx="21031200" cy="2651126"/>
            </a:xfrm>
            <a:custGeom>
              <a:avLst/>
              <a:gdLst/>
              <a:ahLst/>
              <a:cxnLst/>
              <a:rect l="l" t="t" r="r" b="b"/>
              <a:pathLst>
                <a:path w="21031200" h="2651126">
                  <a:moveTo>
                    <a:pt x="0" y="0"/>
                  </a:moveTo>
                  <a:lnTo>
                    <a:pt x="21031200" y="0"/>
                  </a:lnTo>
                  <a:lnTo>
                    <a:pt x="21031200" y="2651126"/>
                  </a:lnTo>
                  <a:lnTo>
                    <a:pt x="0" y="2651126"/>
                  </a:lnTo>
                  <a:close/>
                </a:path>
              </a:pathLst>
            </a:custGeom>
            <a:solidFill>
              <a:srgbClr val="000000">
                <a:alpha val="0"/>
              </a:srgbClr>
            </a:solidFill>
          </p:spPr>
          <p:txBody>
            <a:bodyPr/>
            <a:lstStyle/>
            <a:p>
              <a:endParaRPr lang="en-CA"/>
            </a:p>
          </p:txBody>
        </p:sp>
        <p:sp>
          <p:nvSpPr>
            <p:cNvPr id="4" name="TextBox 4"/>
            <p:cNvSpPr txBox="1"/>
            <p:nvPr/>
          </p:nvSpPr>
          <p:spPr>
            <a:xfrm>
              <a:off x="0" y="-57150"/>
              <a:ext cx="21031200" cy="2708276"/>
            </a:xfrm>
            <a:prstGeom prst="rect">
              <a:avLst/>
            </a:prstGeom>
          </p:spPr>
          <p:txBody>
            <a:bodyPr lIns="0" tIns="0" rIns="0" bIns="0" rtlCol="0" anchor="ctr"/>
            <a:lstStyle/>
            <a:p>
              <a:pPr algn="l">
                <a:lnSpc>
                  <a:spcPts val="7343"/>
                </a:lnSpc>
              </a:pPr>
              <a:r>
                <a:rPr lang="en-US" sz="6799" b="1">
                  <a:solidFill>
                    <a:srgbClr val="FFFFFF"/>
                  </a:solidFill>
                  <a:latin typeface="Arial Bold"/>
                  <a:ea typeface="Arial Bold"/>
                  <a:cs typeface="Arial Bold"/>
                  <a:sym typeface="Arial Bold"/>
                </a:rPr>
                <a:t>Icebreaker Activity</a:t>
              </a:r>
            </a:p>
          </p:txBody>
        </p:sp>
      </p:grpSp>
      <p:sp>
        <p:nvSpPr>
          <p:cNvPr id="5" name="Freeform 5"/>
          <p:cNvSpPr/>
          <p:nvPr/>
        </p:nvSpPr>
        <p:spPr>
          <a:xfrm>
            <a:off x="668773" y="888248"/>
            <a:ext cx="9462617" cy="7248523"/>
          </a:xfrm>
          <a:custGeom>
            <a:avLst/>
            <a:gdLst/>
            <a:ahLst/>
            <a:cxnLst/>
            <a:rect l="l" t="t" r="r" b="b"/>
            <a:pathLst>
              <a:path w="9462617" h="7248523">
                <a:moveTo>
                  <a:pt x="0" y="0"/>
                </a:moveTo>
                <a:lnTo>
                  <a:pt x="9462617" y="0"/>
                </a:lnTo>
                <a:lnTo>
                  <a:pt x="9462617" y="7248523"/>
                </a:lnTo>
                <a:lnTo>
                  <a:pt x="0" y="7248523"/>
                </a:lnTo>
                <a:lnTo>
                  <a:pt x="0" y="0"/>
                </a:lnTo>
                <a:close/>
              </a:path>
            </a:pathLst>
          </a:custGeom>
          <a:blipFill>
            <a:blip r:embed="rId3"/>
            <a:stretch>
              <a:fillRect l="-4035" t="-20013" r="-19229" b="-674"/>
            </a:stretch>
          </a:blipFill>
          <a:ln w="238125" cap="sq">
            <a:solidFill>
              <a:srgbClr val="F05360"/>
            </a:solidFill>
            <a:prstDash val="solid"/>
            <a:miter/>
          </a:ln>
        </p:spPr>
        <p:txBody>
          <a:bodyPr/>
          <a:lstStyle/>
          <a:p>
            <a:endParaRPr lang="en-CA"/>
          </a:p>
        </p:txBody>
      </p:sp>
      <p:sp>
        <p:nvSpPr>
          <p:cNvPr id="6" name="Freeform 6"/>
          <p:cNvSpPr/>
          <p:nvPr/>
        </p:nvSpPr>
        <p:spPr>
          <a:xfrm>
            <a:off x="6358652" y="4062049"/>
            <a:ext cx="11929348" cy="6224951"/>
          </a:xfrm>
          <a:custGeom>
            <a:avLst/>
            <a:gdLst/>
            <a:ahLst/>
            <a:cxnLst/>
            <a:rect l="l" t="t" r="r" b="b"/>
            <a:pathLst>
              <a:path w="11929348" h="6224951">
                <a:moveTo>
                  <a:pt x="0" y="0"/>
                </a:moveTo>
                <a:lnTo>
                  <a:pt x="11929348" y="0"/>
                </a:lnTo>
                <a:lnTo>
                  <a:pt x="11929348" y="6224951"/>
                </a:lnTo>
                <a:lnTo>
                  <a:pt x="0" y="62249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7" name="Freeform 7"/>
          <p:cNvSpPr/>
          <p:nvPr/>
        </p:nvSpPr>
        <p:spPr>
          <a:xfrm>
            <a:off x="15459937" y="9499516"/>
            <a:ext cx="1947832" cy="564293"/>
          </a:xfrm>
          <a:custGeom>
            <a:avLst/>
            <a:gdLst/>
            <a:ahLst/>
            <a:cxnLst/>
            <a:rect l="l" t="t" r="r" b="b"/>
            <a:pathLst>
              <a:path w="1947832" h="564293">
                <a:moveTo>
                  <a:pt x="0" y="0"/>
                </a:moveTo>
                <a:lnTo>
                  <a:pt x="1947831" y="0"/>
                </a:lnTo>
                <a:lnTo>
                  <a:pt x="1947831" y="564293"/>
                </a:lnTo>
                <a:lnTo>
                  <a:pt x="0" y="564293"/>
                </a:lnTo>
                <a:lnTo>
                  <a:pt x="0" y="0"/>
                </a:lnTo>
                <a:close/>
              </a:path>
            </a:pathLst>
          </a:custGeom>
          <a:blipFill>
            <a:blip r:embed="rId6"/>
            <a:stretch>
              <a:fillRect/>
            </a:stretch>
          </a:blipFill>
        </p:spPr>
        <p:txBody>
          <a:bodyPr/>
          <a:lstStyle/>
          <a:p>
            <a:endParaRPr lang="en-CA"/>
          </a:p>
        </p:txBody>
      </p:sp>
      <p:sp>
        <p:nvSpPr>
          <p:cNvPr id="8" name="Freeform 8"/>
          <p:cNvSpPr/>
          <p:nvPr/>
        </p:nvSpPr>
        <p:spPr>
          <a:xfrm>
            <a:off x="245594" y="9499516"/>
            <a:ext cx="2177173" cy="599121"/>
          </a:xfrm>
          <a:custGeom>
            <a:avLst/>
            <a:gdLst/>
            <a:ahLst/>
            <a:cxnLst/>
            <a:rect l="l" t="t" r="r" b="b"/>
            <a:pathLst>
              <a:path w="2177173" h="599121">
                <a:moveTo>
                  <a:pt x="0" y="0"/>
                </a:moveTo>
                <a:lnTo>
                  <a:pt x="2177173" y="0"/>
                </a:lnTo>
                <a:lnTo>
                  <a:pt x="2177173" y="599122"/>
                </a:lnTo>
                <a:lnTo>
                  <a:pt x="0" y="599122"/>
                </a:lnTo>
                <a:lnTo>
                  <a:pt x="0" y="0"/>
                </a:lnTo>
                <a:close/>
              </a:path>
            </a:pathLst>
          </a:custGeom>
          <a:blipFill>
            <a:blip r:embed="rId7"/>
            <a:stretch>
              <a:fillRect/>
            </a:stretch>
          </a:blipFill>
        </p:spPr>
        <p:txBody>
          <a:bodyPr/>
          <a:lstStyle/>
          <a:p>
            <a:endParaRPr lang="en-CA"/>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3" name="Freeform 3"/>
          <p:cNvSpPr/>
          <p:nvPr/>
        </p:nvSpPr>
        <p:spPr>
          <a:xfrm>
            <a:off x="12571876" y="9253388"/>
            <a:ext cx="4783288" cy="608161"/>
          </a:xfrm>
          <a:custGeom>
            <a:avLst/>
            <a:gdLst/>
            <a:ahLst/>
            <a:cxnLst/>
            <a:rect l="l" t="t" r="r" b="b"/>
            <a:pathLst>
              <a:path w="4783288" h="608161">
                <a:moveTo>
                  <a:pt x="0" y="0"/>
                </a:moveTo>
                <a:lnTo>
                  <a:pt x="4783289" y="0"/>
                </a:lnTo>
                <a:lnTo>
                  <a:pt x="4783289" y="608161"/>
                </a:lnTo>
                <a:lnTo>
                  <a:pt x="0" y="608161"/>
                </a:lnTo>
                <a:lnTo>
                  <a:pt x="0" y="0"/>
                </a:lnTo>
                <a:close/>
              </a:path>
            </a:pathLst>
          </a:custGeom>
          <a:blipFill>
            <a:blip r:embed="rId5">
              <a:extLst>
                <a:ext uri="{96DAC541-7B7A-43D3-8B79-37D633B846F1}">
                  <asvg:svgBlip xmlns:asvg="http://schemas.microsoft.com/office/drawing/2016/SVG/main" r:embed="rId6"/>
                </a:ext>
              </a:extLst>
            </a:blip>
            <a:stretch>
              <a:fillRect t="-818" b="-818"/>
            </a:stretch>
          </a:blipFill>
        </p:spPr>
        <p:txBody>
          <a:bodyPr/>
          <a:lstStyle/>
          <a:p>
            <a:endParaRPr lang="en-CA"/>
          </a:p>
        </p:txBody>
      </p:sp>
      <p:grpSp>
        <p:nvGrpSpPr>
          <p:cNvPr id="4" name="Group 4"/>
          <p:cNvGrpSpPr/>
          <p:nvPr/>
        </p:nvGrpSpPr>
        <p:grpSpPr>
          <a:xfrm>
            <a:off x="617580" y="3148492"/>
            <a:ext cx="5131539" cy="973455"/>
            <a:chOff x="0" y="0"/>
            <a:chExt cx="6842052" cy="1297940"/>
          </a:xfrm>
        </p:grpSpPr>
        <p:sp>
          <p:nvSpPr>
            <p:cNvPr id="5" name="Freeform 5"/>
            <p:cNvSpPr/>
            <p:nvPr/>
          </p:nvSpPr>
          <p:spPr>
            <a:xfrm>
              <a:off x="0" y="0"/>
              <a:ext cx="6842052" cy="1297940"/>
            </a:xfrm>
            <a:custGeom>
              <a:avLst/>
              <a:gdLst/>
              <a:ahLst/>
              <a:cxnLst/>
              <a:rect l="l" t="t" r="r" b="b"/>
              <a:pathLst>
                <a:path w="6842052" h="1297940">
                  <a:moveTo>
                    <a:pt x="0" y="0"/>
                  </a:moveTo>
                  <a:lnTo>
                    <a:pt x="6842052" y="0"/>
                  </a:lnTo>
                  <a:lnTo>
                    <a:pt x="6842052" y="1297940"/>
                  </a:lnTo>
                  <a:lnTo>
                    <a:pt x="0" y="1297940"/>
                  </a:lnTo>
                  <a:close/>
                </a:path>
              </a:pathLst>
            </a:custGeom>
            <a:solidFill>
              <a:srgbClr val="000000">
                <a:alpha val="0"/>
              </a:srgbClr>
            </a:solidFill>
          </p:spPr>
          <p:txBody>
            <a:bodyPr/>
            <a:lstStyle/>
            <a:p>
              <a:endParaRPr lang="en-CA"/>
            </a:p>
          </p:txBody>
        </p:sp>
        <p:sp>
          <p:nvSpPr>
            <p:cNvPr id="6" name="TextBox 6"/>
            <p:cNvSpPr txBox="1"/>
            <p:nvPr/>
          </p:nvSpPr>
          <p:spPr>
            <a:xfrm>
              <a:off x="0" y="-104775"/>
              <a:ext cx="6842052" cy="1402715"/>
            </a:xfrm>
            <a:prstGeom prst="rect">
              <a:avLst/>
            </a:prstGeom>
          </p:spPr>
          <p:txBody>
            <a:bodyPr lIns="0" tIns="0" rIns="0" bIns="0" rtlCol="0" anchor="t"/>
            <a:lstStyle/>
            <a:p>
              <a:pPr algn="ctr">
                <a:lnSpc>
                  <a:spcPts val="6300"/>
                </a:lnSpc>
              </a:pPr>
              <a:r>
                <a:rPr lang="en-US" sz="5250" b="1">
                  <a:solidFill>
                    <a:srgbClr val="61007D"/>
                  </a:solidFill>
                  <a:latin typeface="Arial Bold"/>
                  <a:ea typeface="Arial Bold"/>
                  <a:cs typeface="Arial Bold"/>
                  <a:sym typeface="Arial Bold"/>
                </a:rPr>
                <a:t>What is YWC?</a:t>
              </a:r>
            </a:p>
          </p:txBody>
        </p:sp>
      </p:grpSp>
      <p:grpSp>
        <p:nvGrpSpPr>
          <p:cNvPr id="8" name="Group 8"/>
          <p:cNvGrpSpPr/>
          <p:nvPr/>
        </p:nvGrpSpPr>
        <p:grpSpPr>
          <a:xfrm>
            <a:off x="7216664" y="3338555"/>
            <a:ext cx="10138502" cy="5577096"/>
            <a:chOff x="0" y="0"/>
            <a:chExt cx="13518002" cy="7436127"/>
          </a:xfrm>
        </p:grpSpPr>
        <p:sp>
          <p:nvSpPr>
            <p:cNvPr id="9" name="Freeform 9"/>
            <p:cNvSpPr/>
            <p:nvPr/>
          </p:nvSpPr>
          <p:spPr>
            <a:xfrm>
              <a:off x="0" y="0"/>
              <a:ext cx="13518003" cy="7436128"/>
            </a:xfrm>
            <a:custGeom>
              <a:avLst/>
              <a:gdLst/>
              <a:ahLst/>
              <a:cxnLst/>
              <a:rect l="l" t="t" r="r" b="b"/>
              <a:pathLst>
                <a:path w="13518003" h="7436128">
                  <a:moveTo>
                    <a:pt x="0" y="0"/>
                  </a:moveTo>
                  <a:lnTo>
                    <a:pt x="13518003" y="0"/>
                  </a:lnTo>
                  <a:lnTo>
                    <a:pt x="13518003" y="7436128"/>
                  </a:lnTo>
                  <a:lnTo>
                    <a:pt x="0" y="7436128"/>
                  </a:lnTo>
                  <a:close/>
                </a:path>
              </a:pathLst>
            </a:custGeom>
            <a:solidFill>
              <a:srgbClr val="000000">
                <a:alpha val="0"/>
              </a:srgbClr>
            </a:solidFill>
          </p:spPr>
          <p:txBody>
            <a:bodyPr/>
            <a:lstStyle/>
            <a:p>
              <a:endParaRPr lang="en-CA"/>
            </a:p>
          </p:txBody>
        </p:sp>
        <p:sp>
          <p:nvSpPr>
            <p:cNvPr id="10" name="TextBox 10"/>
            <p:cNvSpPr txBox="1"/>
            <p:nvPr/>
          </p:nvSpPr>
          <p:spPr>
            <a:xfrm>
              <a:off x="0" y="0"/>
              <a:ext cx="13518002" cy="7436127"/>
            </a:xfrm>
            <a:prstGeom prst="rect">
              <a:avLst/>
            </a:prstGeom>
          </p:spPr>
          <p:txBody>
            <a:bodyPr lIns="0" tIns="0" rIns="0" bIns="0" rtlCol="0" anchor="t"/>
            <a:lstStyle/>
            <a:p>
              <a:pPr algn="l">
                <a:lnSpc>
                  <a:spcPts val="3240"/>
                </a:lnSpc>
              </a:pPr>
              <a:endParaRPr/>
            </a:p>
            <a:p>
              <a:pPr marL="488632" lvl="1" indent="-244316" algn="l">
                <a:lnSpc>
                  <a:spcPts val="3240"/>
                </a:lnSpc>
                <a:buFont typeface="Arial"/>
                <a:buChar char="•"/>
              </a:pPr>
              <a:r>
                <a:rPr lang="en-US" sz="2700">
                  <a:solidFill>
                    <a:srgbClr val="000000"/>
                  </a:solidFill>
                  <a:latin typeface="Merriweather Sans Light"/>
                  <a:ea typeface="Merriweather Sans Light"/>
                  <a:cs typeface="Merriweather Sans Light"/>
                  <a:sym typeface="Merriweather Sans Light"/>
                </a:rPr>
                <a:t>An innovative, peer-based program based on youth engagement principles</a:t>
              </a:r>
            </a:p>
            <a:p>
              <a:pPr marL="488632" lvl="1" indent="-244316" algn="l">
                <a:lnSpc>
                  <a:spcPts val="3240"/>
                </a:lnSpc>
              </a:pPr>
              <a:endParaRPr lang="en-US" sz="2700">
                <a:solidFill>
                  <a:srgbClr val="000000"/>
                </a:solidFill>
                <a:latin typeface="Merriweather Sans Light"/>
                <a:ea typeface="Merriweather Sans Light"/>
                <a:cs typeface="Merriweather Sans Light"/>
                <a:sym typeface="Merriweather Sans Light"/>
              </a:endParaRPr>
            </a:p>
            <a:p>
              <a:pPr marL="488632" lvl="1" indent="-244316" algn="l">
                <a:lnSpc>
                  <a:spcPts val="3240"/>
                </a:lnSpc>
                <a:buFont typeface="Arial"/>
                <a:buChar char="•"/>
              </a:pPr>
              <a:r>
                <a:rPr lang="en-US" sz="2700">
                  <a:solidFill>
                    <a:srgbClr val="000000"/>
                  </a:solidFill>
                  <a:latin typeface="Merriweather Sans Light"/>
                  <a:ea typeface="Merriweather Sans Light"/>
                  <a:cs typeface="Merriweather Sans Light"/>
                  <a:sym typeface="Merriweather Sans Light"/>
                </a:rPr>
                <a:t>Designed to help youth develop knowledge and skills they need to cope with mental health and substance use issues</a:t>
              </a:r>
            </a:p>
            <a:p>
              <a:pPr marL="488632" lvl="1" indent="-244316" algn="l">
                <a:lnSpc>
                  <a:spcPts val="3240"/>
                </a:lnSpc>
              </a:pPr>
              <a:endParaRPr lang="en-US" sz="2700">
                <a:solidFill>
                  <a:srgbClr val="000000"/>
                </a:solidFill>
                <a:latin typeface="Merriweather Sans Light"/>
                <a:ea typeface="Merriweather Sans Light"/>
                <a:cs typeface="Merriweather Sans Light"/>
                <a:sym typeface="Merriweather Sans Light"/>
              </a:endParaRPr>
            </a:p>
            <a:p>
              <a:pPr marL="488632" lvl="1" indent="-244316" algn="l">
                <a:lnSpc>
                  <a:spcPts val="3240"/>
                </a:lnSpc>
                <a:buFont typeface="Arial"/>
                <a:buChar char="•"/>
              </a:pPr>
              <a:r>
                <a:rPr lang="en-US" sz="2700">
                  <a:solidFill>
                    <a:srgbClr val="000000"/>
                  </a:solidFill>
                  <a:latin typeface="Merriweather Sans Light"/>
                  <a:ea typeface="Merriweather Sans Light"/>
                  <a:cs typeface="Merriweather Sans Light"/>
                  <a:sym typeface="Merriweather Sans Light"/>
                </a:rPr>
                <a:t>Supports students to become Mental Health Leaders and Champions in their schools and community.</a:t>
              </a:r>
            </a:p>
            <a:p>
              <a:pPr marL="488632" lvl="1" indent="-244316" algn="l">
                <a:lnSpc>
                  <a:spcPts val="3240"/>
                </a:lnSpc>
              </a:pPr>
              <a:endParaRPr lang="en-US" sz="2700">
                <a:solidFill>
                  <a:srgbClr val="000000"/>
                </a:solidFill>
                <a:latin typeface="Merriweather Sans Light"/>
                <a:ea typeface="Merriweather Sans Light"/>
                <a:cs typeface="Merriweather Sans Light"/>
                <a:sym typeface="Merriweather Sans Light"/>
              </a:endParaRPr>
            </a:p>
            <a:p>
              <a:pPr marL="488632" lvl="1" indent="-244316" algn="l">
                <a:lnSpc>
                  <a:spcPts val="3240"/>
                </a:lnSpc>
                <a:buFont typeface="Arial"/>
                <a:buChar char="•"/>
              </a:pPr>
              <a:r>
                <a:rPr lang="en-US" sz="2700">
                  <a:solidFill>
                    <a:srgbClr val="000000"/>
                  </a:solidFill>
                  <a:latin typeface="Merriweather Sans Light"/>
                  <a:ea typeface="Merriweather Sans Light"/>
                  <a:cs typeface="Merriweather Sans Light"/>
                  <a:sym typeface="Merriweather Sans Light"/>
                </a:rPr>
                <a:t>Partnership between the RNAO, Health and Education Systems in Ontario</a:t>
              </a:r>
            </a:p>
          </p:txBody>
        </p:sp>
      </p:grpSp>
      <p:grpSp>
        <p:nvGrpSpPr>
          <p:cNvPr id="11" name="Group 11"/>
          <p:cNvGrpSpPr/>
          <p:nvPr/>
        </p:nvGrpSpPr>
        <p:grpSpPr>
          <a:xfrm>
            <a:off x="6128168" y="1973945"/>
            <a:ext cx="12159832" cy="1546117"/>
            <a:chOff x="0" y="0"/>
            <a:chExt cx="14309760" cy="1819480"/>
          </a:xfrm>
        </p:grpSpPr>
        <p:sp>
          <p:nvSpPr>
            <p:cNvPr id="12" name="Freeform 12"/>
            <p:cNvSpPr/>
            <p:nvPr/>
          </p:nvSpPr>
          <p:spPr>
            <a:xfrm>
              <a:off x="0" y="0"/>
              <a:ext cx="14309761" cy="1819480"/>
            </a:xfrm>
            <a:custGeom>
              <a:avLst/>
              <a:gdLst/>
              <a:ahLst/>
              <a:cxnLst/>
              <a:rect l="l" t="t" r="r" b="b"/>
              <a:pathLst>
                <a:path w="14309761" h="1819480">
                  <a:moveTo>
                    <a:pt x="0" y="0"/>
                  </a:moveTo>
                  <a:lnTo>
                    <a:pt x="14309761" y="0"/>
                  </a:lnTo>
                  <a:lnTo>
                    <a:pt x="14309761" y="1819480"/>
                  </a:lnTo>
                  <a:lnTo>
                    <a:pt x="0" y="1819480"/>
                  </a:lnTo>
                  <a:close/>
                </a:path>
              </a:pathLst>
            </a:custGeom>
            <a:solidFill>
              <a:srgbClr val="000000">
                <a:alpha val="0"/>
              </a:srgbClr>
            </a:solidFill>
          </p:spPr>
          <p:txBody>
            <a:bodyPr/>
            <a:lstStyle/>
            <a:p>
              <a:endParaRPr lang="en-CA"/>
            </a:p>
          </p:txBody>
        </p:sp>
        <p:sp>
          <p:nvSpPr>
            <p:cNvPr id="13" name="TextBox 13"/>
            <p:cNvSpPr txBox="1"/>
            <p:nvPr/>
          </p:nvSpPr>
          <p:spPr>
            <a:xfrm>
              <a:off x="0" y="-85725"/>
              <a:ext cx="14309760" cy="1905205"/>
            </a:xfrm>
            <a:prstGeom prst="rect">
              <a:avLst/>
            </a:prstGeom>
          </p:spPr>
          <p:txBody>
            <a:bodyPr lIns="0" tIns="0" rIns="0" bIns="0" rtlCol="0" anchor="t"/>
            <a:lstStyle/>
            <a:p>
              <a:pPr algn="ctr">
                <a:lnSpc>
                  <a:spcPts val="9419"/>
                </a:lnSpc>
              </a:pPr>
              <a:r>
                <a:rPr lang="en-US" sz="7849">
                  <a:solidFill>
                    <a:srgbClr val="60BB46"/>
                  </a:solidFill>
                  <a:latin typeface="Bryndan Write"/>
                  <a:ea typeface="Bryndan Write"/>
                  <a:cs typeface="Bryndan Write"/>
                  <a:sym typeface="Bryndan Write"/>
                </a:rPr>
                <a:t>Youth Wellness Champions!</a:t>
              </a:r>
            </a:p>
          </p:txBody>
        </p:sp>
      </p:grpSp>
      <p:sp>
        <p:nvSpPr>
          <p:cNvPr id="14" name="Freeform 14"/>
          <p:cNvSpPr/>
          <p:nvPr/>
        </p:nvSpPr>
        <p:spPr>
          <a:xfrm>
            <a:off x="1028700" y="4232688"/>
            <a:ext cx="4315510" cy="5025612"/>
          </a:xfrm>
          <a:custGeom>
            <a:avLst/>
            <a:gdLst/>
            <a:ahLst/>
            <a:cxnLst/>
            <a:rect l="l" t="t" r="r" b="b"/>
            <a:pathLst>
              <a:path w="4315510" h="5025612">
                <a:moveTo>
                  <a:pt x="0" y="0"/>
                </a:moveTo>
                <a:lnTo>
                  <a:pt x="4315510" y="0"/>
                </a:lnTo>
                <a:lnTo>
                  <a:pt x="4315510" y="5025612"/>
                </a:lnTo>
                <a:lnTo>
                  <a:pt x="0" y="5025612"/>
                </a:lnTo>
                <a:lnTo>
                  <a:pt x="0" y="0"/>
                </a:lnTo>
                <a:close/>
              </a:path>
            </a:pathLst>
          </a:custGeom>
          <a:blipFill>
            <a:blip r:embed="rId7"/>
            <a:stretch>
              <a:fillRect t="-29711" b="-22946"/>
            </a:stretch>
          </a:blipFill>
          <a:ln w="142875" cap="sq">
            <a:solidFill>
              <a:srgbClr val="2CBFBF"/>
            </a:solidFill>
            <a:prstDash val="solid"/>
            <a:miter/>
          </a:ln>
        </p:spPr>
        <p:txBody>
          <a:bodyPr/>
          <a:lstStyle/>
          <a:p>
            <a:endParaRPr lang="en-CA"/>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05ff2dd-49f9-417a-a071-82e78a1cc5bc">
      <Terms xmlns="http://schemas.microsoft.com/office/infopath/2007/PartnerControls"/>
    </lcf76f155ced4ddcb4097134ff3c332f>
    <TaxCatchAll xmlns="56452538-b207-461b-8575-f0e4325929a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4B5ACBCA25C394EA18DD3174F9C3921" ma:contentTypeVersion="14" ma:contentTypeDescription="Create a new document." ma:contentTypeScope="" ma:versionID="de93dcfa04e2bd7ffde85f81a4934b30">
  <xsd:schema xmlns:xsd="http://www.w3.org/2001/XMLSchema" xmlns:xs="http://www.w3.org/2001/XMLSchema" xmlns:p="http://schemas.microsoft.com/office/2006/metadata/properties" xmlns:ns2="705ff2dd-49f9-417a-a071-82e78a1cc5bc" xmlns:ns3="56452538-b207-461b-8575-f0e4325929ab" targetNamespace="http://schemas.microsoft.com/office/2006/metadata/properties" ma:root="true" ma:fieldsID="f68a51ba65bba0f237086b151d694058" ns2:_="" ns3:_="">
    <xsd:import namespace="705ff2dd-49f9-417a-a071-82e78a1cc5bc"/>
    <xsd:import namespace="56452538-b207-461b-8575-f0e4325929a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5ff2dd-49f9-417a-a071-82e78a1cc5b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189c22b-285a-48a9-b20e-95edcbc8228a"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452538-b207-461b-8575-f0e4325929a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927a2b7-9f5a-44f0-af95-def5d600f86c}" ma:internalName="TaxCatchAll" ma:showField="CatchAllData" ma:web="56452538-b207-461b-8575-f0e4325929a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229D01C-9BE7-43B8-BBD3-0977C947E56D}">
  <ds:schemaRefs>
    <ds:schemaRef ds:uri="http://purl.org/dc/dcmitype/"/>
    <ds:schemaRef ds:uri="http://schemas.microsoft.com/office/2006/metadata/properties"/>
    <ds:schemaRef ds:uri="http://schemas.openxmlformats.org/package/2006/metadata/core-properties"/>
    <ds:schemaRef ds:uri="http://purl.org/dc/elements/1.1/"/>
    <ds:schemaRef ds:uri="http://www.w3.org/XML/1998/namespace"/>
    <ds:schemaRef ds:uri="http://schemas.microsoft.com/office/2006/documentManagement/types"/>
    <ds:schemaRef ds:uri="http://schemas.microsoft.com/office/infopath/2007/PartnerControls"/>
    <ds:schemaRef ds:uri="3ad85dc0-95a2-4d26-ad53-60618a00983a"/>
    <ds:schemaRef ds:uri="http://purl.org/dc/terms/"/>
  </ds:schemaRefs>
</ds:datastoreItem>
</file>

<file path=customXml/itemProps2.xml><?xml version="1.0" encoding="utf-8"?>
<ds:datastoreItem xmlns:ds="http://schemas.openxmlformats.org/officeDocument/2006/customXml" ds:itemID="{FDEAF367-2A6E-406F-86E1-A84DC188BCFA}"/>
</file>

<file path=customXml/itemProps3.xml><?xml version="1.0" encoding="utf-8"?>
<ds:datastoreItem xmlns:ds="http://schemas.openxmlformats.org/officeDocument/2006/customXml" ds:itemID="{B8421C7C-FC16-4ED0-B186-9227D20801C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13918</Words>
  <Application>Microsoft Office PowerPoint</Application>
  <PresentationFormat>Custom</PresentationFormat>
  <Paragraphs>1361</Paragraphs>
  <Slides>79</Slides>
  <Notes>62</Notes>
  <HiddenSlides>0</HiddenSlides>
  <MMClips>4</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79</vt:i4>
      </vt:variant>
    </vt:vector>
  </HeadingPairs>
  <TitlesOfParts>
    <vt:vector size="92" baseType="lpstr">
      <vt:lpstr>Arial Bold</vt:lpstr>
      <vt:lpstr>More Sugar</vt:lpstr>
      <vt:lpstr>Arial Italics</vt:lpstr>
      <vt:lpstr>Hitchcut</vt:lpstr>
      <vt:lpstr>Lucidity Expand</vt:lpstr>
      <vt:lpstr>Lucidity Condensed</vt:lpstr>
      <vt:lpstr>FF Providence Sans Bold</vt:lpstr>
      <vt:lpstr>Bryndan Write</vt:lpstr>
      <vt:lpstr>Merriweather Sans Light</vt:lpstr>
      <vt:lpstr>Arial</vt:lpstr>
      <vt:lpstr>Merriweather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YWC Champions Training Master Deck - DRAFT</dc:title>
  <dc:creator>Amber Anklesaria</dc:creator>
  <cp:lastModifiedBy>Amber Anklesaria</cp:lastModifiedBy>
  <cp:revision>2</cp:revision>
  <dcterms:created xsi:type="dcterms:W3CDTF">2006-08-16T00:00:00Z</dcterms:created>
  <dcterms:modified xsi:type="dcterms:W3CDTF">2025-03-12T18:36:00Z</dcterms:modified>
  <dc:identifier>DAGe6eZ1GMc</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0x01010004B5ACBCA25C394EA18DD3174F9C3921</vt:lpwstr>
  </property>
  <property fmtid="{D5CDD505-2E9C-101B-9397-08002B2CF9AE}" pid="3" name="MediaServiceImageTags">
    <vt:lpwstr/>
  </property>
</Properties>
</file>