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6" r:id="rId2"/>
  </p:sldIdLst>
  <p:sldSz cx="51206400" cy="28803600"/>
  <p:notesSz cx="6858000" cy="9144000"/>
  <p:embeddedFontLst>
    <p:embeddedFont>
      <p:font typeface="Domine" panose="020B0604020202020204" charset="0"/>
      <p:regular r:id="rId4"/>
    </p:embeddedFont>
    <p:embeddedFont>
      <p:font typeface="Montserrat Extra Bold" panose="020B0604020202020204" charset="0"/>
      <p:bold r:id="rId5"/>
    </p:embeddedFont>
  </p:embeddedFontLst>
  <p:custDataLst>
    <p:tags r:id="rId6"/>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12096" userDrawn="1">
          <p15:clr>
            <a:srgbClr val="A4A3A4"/>
          </p15:clr>
        </p15:guide>
        <p15:guide id="3" orient="horz" pos="9072" userDrawn="1">
          <p15:clr>
            <a:srgbClr val="A4A3A4"/>
          </p15:clr>
        </p15:guide>
        <p15:guide id="4" pos="16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3C"/>
    <a:srgbClr val="FDB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5" autoAdjust="0"/>
    <p:restoredTop sz="93519" autoAdjust="0"/>
  </p:normalViewPr>
  <p:slideViewPr>
    <p:cSldViewPr snapToGrid="0">
      <p:cViewPr>
        <p:scale>
          <a:sx n="17" d="100"/>
          <a:sy n="17" d="100"/>
        </p:scale>
        <p:origin x="668" y="-288"/>
      </p:cViewPr>
      <p:guideLst>
        <p:guide orient="horz" pos="6048"/>
        <p:guide pos="12096"/>
        <p:guide orient="horz" pos="9072"/>
        <p:guide pos="1612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font" Target="fonts/font2.fntdata"/><Relationship Id="rId10"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4/28/2026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0838392" y="13827654"/>
            <a:ext cx="12490450" cy="4593167"/>
          </a:xfrm>
          <a:prstGeom prst="rect">
            <a:avLst/>
          </a:prstGeom>
        </p:spPr>
      </p:pic>
      <p:pic>
        <p:nvPicPr>
          <p:cNvPr id="3" name="New picture"/>
          <p:cNvPicPr/>
          <p:nvPr/>
        </p:nvPicPr>
        <p:blipFill>
          <a:blip r:embed="rId4"/>
          <a:stretch>
            <a:fillRect/>
          </a:stretch>
        </p:blipFill>
        <p:spPr>
          <a:xfrm rot="5400000">
            <a:off x="49554342" y="13827654"/>
            <a:ext cx="12490450" cy="4593167"/>
          </a:xfrm>
          <a:prstGeom prst="rect">
            <a:avLst/>
          </a:prstGeom>
        </p:spPr>
      </p:pic>
      <p:pic>
        <p:nvPicPr>
          <p:cNvPr id="4" name="New picture"/>
          <p:cNvPicPr/>
          <p:nvPr/>
        </p:nvPicPr>
        <p:blipFill>
          <a:blip r:embed="rId5"/>
          <a:stretch>
            <a:fillRect/>
          </a:stretch>
        </p:blipFill>
        <p:spPr>
          <a:xfrm>
            <a:off x="8104717" y="29248100"/>
            <a:ext cx="34996967" cy="1266825"/>
          </a:xfrm>
          <a:prstGeom prst="rect">
            <a:avLst/>
          </a:prstGeom>
        </p:spPr>
      </p:pic>
      <p:sp>
        <p:nvSpPr>
          <p:cNvPr id="5" name="New shape"/>
          <p:cNvSpPr/>
          <p:nvPr/>
        </p:nvSpPr>
        <p:spPr>
          <a:xfrm>
            <a:off x="8104717" y="29748162"/>
            <a:ext cx="25603200" cy="111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532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5120679" rtl="0" eaLnBrk="1" latinLnBrk="0" hangingPunct="1">
        <a:spcBef>
          <a:spcPct val="0"/>
        </a:spcBef>
        <a:buNone/>
        <a:defRPr sz="15634" kern="1200">
          <a:solidFill>
            <a:schemeClr val="tx1"/>
          </a:solidFill>
          <a:latin typeface="+mj-lt"/>
          <a:ea typeface="+mj-ea"/>
          <a:cs typeface="+mj-cs"/>
        </a:defRPr>
      </a:lvl1pPr>
    </p:titleStyle>
    <p:bodyStyle>
      <a:defPPr>
        <a:defRPr kern="1200"/>
      </a:defPPr>
      <a:lvl1pPr marL="0" indent="0" algn="l" defTabSz="5120679" rtl="0" eaLnBrk="1" latinLnBrk="0" hangingPunct="1">
        <a:spcBef>
          <a:spcPct val="20000"/>
        </a:spcBef>
        <a:buFont typeface="Arial" pitchFamily="34" charset="0"/>
        <a:buNone/>
        <a:defRPr sz="15634" kern="1200">
          <a:solidFill>
            <a:schemeClr val="tx1"/>
          </a:solidFill>
          <a:latin typeface="+mn-lt"/>
          <a:ea typeface="+mn-ea"/>
          <a:cs typeface="+mn-cs"/>
        </a:defRPr>
      </a:lvl1pPr>
      <a:lvl2pPr marL="4160553" indent="-1600213" algn="l" defTabSz="5120679" rtl="0" eaLnBrk="1" latinLnBrk="0" hangingPunct="1">
        <a:spcBef>
          <a:spcPct val="20000"/>
        </a:spcBef>
        <a:buFont typeface="Arial" pitchFamily="34" charset="0"/>
        <a:buChar char="–"/>
        <a:defRPr sz="15634" kern="1200">
          <a:solidFill>
            <a:schemeClr val="tx1"/>
          </a:solidFill>
          <a:latin typeface="+mn-lt"/>
          <a:ea typeface="+mn-ea"/>
          <a:cs typeface="+mn-cs"/>
        </a:defRPr>
      </a:lvl2pPr>
      <a:lvl3pPr marL="6400850" indent="-1280170" algn="l" defTabSz="5120679" rtl="0" eaLnBrk="1" latinLnBrk="0" hangingPunct="1">
        <a:spcBef>
          <a:spcPct val="20000"/>
        </a:spcBef>
        <a:buFont typeface="Arial" pitchFamily="34" charset="0"/>
        <a:buChar char="•"/>
        <a:defRPr sz="13417" kern="1200">
          <a:solidFill>
            <a:schemeClr val="tx1"/>
          </a:solidFill>
          <a:latin typeface="+mn-lt"/>
          <a:ea typeface="+mn-ea"/>
          <a:cs typeface="+mn-cs"/>
        </a:defRPr>
      </a:lvl3pPr>
      <a:lvl4pPr marL="8961189" indent="-1280170" algn="l" defTabSz="5120679" rtl="0" eaLnBrk="1" latinLnBrk="0" hangingPunct="1">
        <a:spcBef>
          <a:spcPct val="20000"/>
        </a:spcBef>
        <a:buFont typeface="Arial" pitchFamily="34" charset="0"/>
        <a:buChar char="–"/>
        <a:defRPr sz="11317" kern="1200">
          <a:solidFill>
            <a:schemeClr val="tx1"/>
          </a:solidFill>
          <a:latin typeface="+mn-lt"/>
          <a:ea typeface="+mn-ea"/>
          <a:cs typeface="+mn-cs"/>
        </a:defRPr>
      </a:lvl4pPr>
      <a:lvl5pPr marL="11521529" indent="-1280170" algn="l" defTabSz="5120679" rtl="0" eaLnBrk="1" latinLnBrk="0" hangingPunct="1">
        <a:spcBef>
          <a:spcPct val="20000"/>
        </a:spcBef>
        <a:buFont typeface="Arial" pitchFamily="34" charset="0"/>
        <a:buChar char="»"/>
        <a:defRPr sz="11317" kern="1200">
          <a:solidFill>
            <a:schemeClr val="tx1"/>
          </a:solidFill>
          <a:latin typeface="+mn-lt"/>
          <a:ea typeface="+mn-ea"/>
          <a:cs typeface="+mn-cs"/>
        </a:defRPr>
      </a:lvl5pPr>
      <a:lvl6pPr marL="14081868" indent="-1280170" algn="l" defTabSz="5120679" rtl="0" eaLnBrk="1" latinLnBrk="0" hangingPunct="1">
        <a:spcBef>
          <a:spcPct val="20000"/>
        </a:spcBef>
        <a:buFont typeface="Arial" pitchFamily="34" charset="0"/>
        <a:buChar char="•"/>
        <a:defRPr sz="11317" kern="1200">
          <a:solidFill>
            <a:schemeClr val="tx1"/>
          </a:solidFill>
          <a:latin typeface="+mn-lt"/>
          <a:ea typeface="+mn-ea"/>
          <a:cs typeface="+mn-cs"/>
        </a:defRPr>
      </a:lvl6pPr>
      <a:lvl7pPr marL="16642208" indent="-1280170" algn="l" defTabSz="5120679" rtl="0" eaLnBrk="1" latinLnBrk="0" hangingPunct="1">
        <a:spcBef>
          <a:spcPct val="20000"/>
        </a:spcBef>
        <a:buFont typeface="Arial" pitchFamily="34" charset="0"/>
        <a:buChar char="•"/>
        <a:defRPr sz="11317" kern="1200">
          <a:solidFill>
            <a:schemeClr val="tx1"/>
          </a:solidFill>
          <a:latin typeface="+mn-lt"/>
          <a:ea typeface="+mn-ea"/>
          <a:cs typeface="+mn-cs"/>
        </a:defRPr>
      </a:lvl7pPr>
      <a:lvl8pPr marL="19202548" indent="-1280170" algn="l" defTabSz="5120679" rtl="0" eaLnBrk="1" latinLnBrk="0" hangingPunct="1">
        <a:spcBef>
          <a:spcPct val="20000"/>
        </a:spcBef>
        <a:buFont typeface="Arial" pitchFamily="34" charset="0"/>
        <a:buChar char="•"/>
        <a:defRPr sz="11317" kern="1200">
          <a:solidFill>
            <a:schemeClr val="tx1"/>
          </a:solidFill>
          <a:latin typeface="+mn-lt"/>
          <a:ea typeface="+mn-ea"/>
          <a:cs typeface="+mn-cs"/>
        </a:defRPr>
      </a:lvl8pPr>
      <a:lvl9pPr marL="21762888" indent="-1280170" algn="l" defTabSz="5120679" rtl="0" eaLnBrk="1" latinLnBrk="0" hangingPunct="1">
        <a:spcBef>
          <a:spcPct val="20000"/>
        </a:spcBef>
        <a:buFont typeface="Arial" pitchFamily="34" charset="0"/>
        <a:buChar char="•"/>
        <a:defRPr sz="11317" kern="1200">
          <a:solidFill>
            <a:schemeClr val="tx1"/>
          </a:solidFill>
          <a:latin typeface="+mn-lt"/>
          <a:ea typeface="+mn-ea"/>
          <a:cs typeface="+mn-cs"/>
        </a:defRPr>
      </a:lvl9pPr>
    </p:bodyStyle>
    <p:otherStyle>
      <a:defPPr>
        <a:defRPr lang="en-US"/>
      </a:defPPr>
      <a:lvl1pPr marL="0" algn="l" defTabSz="5120679" rtl="0" eaLnBrk="1" latinLnBrk="0" hangingPunct="1">
        <a:defRPr sz="10150" kern="1200">
          <a:solidFill>
            <a:schemeClr val="tx1"/>
          </a:solidFill>
          <a:latin typeface="+mn-lt"/>
          <a:ea typeface="+mn-ea"/>
          <a:cs typeface="+mn-cs"/>
        </a:defRPr>
      </a:lvl1pPr>
      <a:lvl2pPr marL="2560339" algn="l" defTabSz="5120679" rtl="0" eaLnBrk="1" latinLnBrk="0" hangingPunct="1">
        <a:defRPr sz="10150" kern="1200">
          <a:solidFill>
            <a:schemeClr val="tx1"/>
          </a:solidFill>
          <a:latin typeface="+mn-lt"/>
          <a:ea typeface="+mn-ea"/>
          <a:cs typeface="+mn-cs"/>
        </a:defRPr>
      </a:lvl2pPr>
      <a:lvl3pPr marL="5120679" algn="l" defTabSz="5120679" rtl="0" eaLnBrk="1" latinLnBrk="0" hangingPunct="1">
        <a:defRPr sz="10150" kern="1200">
          <a:solidFill>
            <a:schemeClr val="tx1"/>
          </a:solidFill>
          <a:latin typeface="+mn-lt"/>
          <a:ea typeface="+mn-ea"/>
          <a:cs typeface="+mn-cs"/>
        </a:defRPr>
      </a:lvl3pPr>
      <a:lvl4pPr marL="7681020" algn="l" defTabSz="5120679" rtl="0" eaLnBrk="1" latinLnBrk="0" hangingPunct="1">
        <a:defRPr sz="10150" kern="1200">
          <a:solidFill>
            <a:schemeClr val="tx1"/>
          </a:solidFill>
          <a:latin typeface="+mn-lt"/>
          <a:ea typeface="+mn-ea"/>
          <a:cs typeface="+mn-cs"/>
        </a:defRPr>
      </a:lvl4pPr>
      <a:lvl5pPr marL="10241359" algn="l" defTabSz="5120679" rtl="0" eaLnBrk="1" latinLnBrk="0" hangingPunct="1">
        <a:defRPr sz="10150" kern="1200">
          <a:solidFill>
            <a:schemeClr val="tx1"/>
          </a:solidFill>
          <a:latin typeface="+mn-lt"/>
          <a:ea typeface="+mn-ea"/>
          <a:cs typeface="+mn-cs"/>
        </a:defRPr>
      </a:lvl5pPr>
      <a:lvl6pPr marL="12801699" algn="l" defTabSz="5120679" rtl="0" eaLnBrk="1" latinLnBrk="0" hangingPunct="1">
        <a:defRPr sz="10150" kern="1200">
          <a:solidFill>
            <a:schemeClr val="tx1"/>
          </a:solidFill>
          <a:latin typeface="+mn-lt"/>
          <a:ea typeface="+mn-ea"/>
          <a:cs typeface="+mn-cs"/>
        </a:defRPr>
      </a:lvl6pPr>
      <a:lvl7pPr marL="15362038" algn="l" defTabSz="5120679" rtl="0" eaLnBrk="1" latinLnBrk="0" hangingPunct="1">
        <a:defRPr sz="10150" kern="1200">
          <a:solidFill>
            <a:schemeClr val="tx1"/>
          </a:solidFill>
          <a:latin typeface="+mn-lt"/>
          <a:ea typeface="+mn-ea"/>
          <a:cs typeface="+mn-cs"/>
        </a:defRPr>
      </a:lvl7pPr>
      <a:lvl8pPr marL="17922378" algn="l" defTabSz="5120679" rtl="0" eaLnBrk="1" latinLnBrk="0" hangingPunct="1">
        <a:defRPr sz="10150" kern="1200">
          <a:solidFill>
            <a:schemeClr val="tx1"/>
          </a:solidFill>
          <a:latin typeface="+mn-lt"/>
          <a:ea typeface="+mn-ea"/>
          <a:cs typeface="+mn-cs"/>
        </a:defRPr>
      </a:lvl8pPr>
      <a:lvl9pPr marL="20482718" algn="l" defTabSz="5120679" rtl="0" eaLnBrk="1" latinLnBrk="0" hangingPunct="1">
        <a:defRPr sz="10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00C1-444D-35A5-B9FE-53C8165B3218}"/>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63A81FC3-F054-B5BD-2149-CCC46CD3E085}"/>
              </a:ext>
            </a:extLst>
          </p:cNvPr>
          <p:cNvSpPr/>
          <p:nvPr/>
        </p:nvSpPr>
        <p:spPr>
          <a:xfrm>
            <a:off x="0" y="-4800598"/>
            <a:ext cx="51206400" cy="729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9352" tIns="74676" rIns="149352" bIns="74676" rtlCol="0" anchor="ctr"/>
          <a:lstStyle>
            <a:defPPr>
              <a:defRPr kern="1200"/>
            </a:defPPr>
          </a:lstStyle>
          <a:p>
            <a:pPr algn="ctr"/>
            <a:endParaRPr lang="en-US" sz="10148" dirty="0"/>
          </a:p>
        </p:txBody>
      </p:sp>
      <p:sp>
        <p:nvSpPr>
          <p:cNvPr id="51" name="Title 11">
            <a:extLst>
              <a:ext uri="{FF2B5EF4-FFF2-40B4-BE49-F238E27FC236}">
                <a16:creationId xmlns:a16="http://schemas.microsoft.com/office/drawing/2014/main" id="{C6BE9304-12F7-1197-B11D-7A3EAB472A6D}"/>
              </a:ext>
            </a:extLst>
          </p:cNvPr>
          <p:cNvSpPr txBox="1"/>
          <p:nvPr/>
        </p:nvSpPr>
        <p:spPr>
          <a:xfrm>
            <a:off x="8174263" y="-3943964"/>
            <a:ext cx="31173196" cy="3384557"/>
          </a:xfrm>
          <a:prstGeom prst="rect">
            <a:avLst/>
          </a:prstGeom>
        </p:spPr>
        <p:txBody>
          <a:bodyPr lIns="149352" tIns="74676" rIns="149352" bIns="74676"/>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6300" i="1" dirty="0">
                <a:solidFill>
                  <a:srgbClr val="7A003C"/>
                </a:solidFill>
              </a:rPr>
              <a:t>Pride in Action: </a:t>
            </a:r>
          </a:p>
          <a:p>
            <a:r>
              <a:rPr lang="en-US" sz="6300" i="1" dirty="0">
                <a:solidFill>
                  <a:srgbClr val="7A003C"/>
                </a:solidFill>
              </a:rPr>
              <a:t>Unlocking the Power of Interest Groups to Drive Meaningful Change</a:t>
            </a:r>
          </a:p>
        </p:txBody>
      </p:sp>
      <p:sp>
        <p:nvSpPr>
          <p:cNvPr id="58" name="Text Placeholder 16">
            <a:extLst>
              <a:ext uri="{FF2B5EF4-FFF2-40B4-BE49-F238E27FC236}">
                <a16:creationId xmlns:a16="http://schemas.microsoft.com/office/drawing/2014/main" id="{A6DB48BD-00EA-C457-F2E5-9BF285341C5E}"/>
              </a:ext>
            </a:extLst>
          </p:cNvPr>
          <p:cNvSpPr txBox="1"/>
          <p:nvPr/>
        </p:nvSpPr>
        <p:spPr>
          <a:xfrm>
            <a:off x="8040110" y="-1513001"/>
            <a:ext cx="31173196" cy="1572738"/>
          </a:xfrm>
          <a:prstGeom prst="rect">
            <a:avLst/>
          </a:prstGeom>
        </p:spPr>
        <p:txBody>
          <a:bodyPr wrap="square" lIns="149352" tIns="74676" rIns="149352" bIns="74676">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4200" dirty="0">
                <a:solidFill>
                  <a:schemeClr val="tx1">
                    <a:lumMod val="75000"/>
                    <a:lumOff val="25000"/>
                  </a:schemeClr>
                </a:solidFill>
                <a:latin typeface="Domine" panose="02040503040403060204" pitchFamily="18" charset="0"/>
              </a:rPr>
              <a:t>Leo Jhon Rey Macawile, RN, CCRN, </a:t>
            </a:r>
            <a:r>
              <a:rPr lang="en-US" sz="4200" dirty="0" err="1">
                <a:solidFill>
                  <a:schemeClr val="tx1">
                    <a:lumMod val="75000"/>
                    <a:lumOff val="25000"/>
                  </a:schemeClr>
                </a:solidFill>
                <a:latin typeface="Domine" panose="02040503040403060204" pitchFamily="18" charset="0"/>
              </a:rPr>
              <a:t>MScN</a:t>
            </a:r>
            <a:r>
              <a:rPr lang="en-US" sz="4200" dirty="0">
                <a:solidFill>
                  <a:schemeClr val="tx1">
                    <a:lumMod val="75000"/>
                    <a:lumOff val="25000"/>
                  </a:schemeClr>
                </a:solidFill>
                <a:latin typeface="Domine" panose="02040503040403060204" pitchFamily="18" charset="0"/>
              </a:rPr>
              <a:t> (student)</a:t>
            </a:r>
            <a:r>
              <a:rPr lang="en-US" sz="2333" dirty="0">
                <a:solidFill>
                  <a:schemeClr val="tx1">
                    <a:lumMod val="75000"/>
                    <a:lumOff val="25000"/>
                  </a:schemeClr>
                </a:solidFill>
                <a:latin typeface="Domine" panose="02040503040403060204" pitchFamily="18" charset="0"/>
              </a:rPr>
              <a:t> 1</a:t>
            </a:r>
          </a:p>
          <a:p>
            <a:pPr algn="ctr"/>
            <a:r>
              <a:rPr lang="en-US" sz="2333" dirty="0">
                <a:solidFill>
                  <a:schemeClr val="tx1">
                    <a:lumMod val="75000"/>
                    <a:lumOff val="25000"/>
                  </a:schemeClr>
                </a:solidFill>
                <a:latin typeface="Domine" panose="02040503040403060204" pitchFamily="18" charset="0"/>
              </a:rPr>
              <a:t>1</a:t>
            </a:r>
            <a:r>
              <a:rPr lang="en-US" sz="4200" dirty="0">
                <a:solidFill>
                  <a:schemeClr val="tx1">
                    <a:lumMod val="75000"/>
                    <a:lumOff val="25000"/>
                  </a:schemeClr>
                </a:solidFill>
                <a:latin typeface="Domine" panose="02040503040403060204" pitchFamily="18" charset="0"/>
              </a:rPr>
              <a:t> Rainbow Nursing Interest Group (RNIG), Registered Nurses’ Association of Ontario (RNAO)</a:t>
            </a:r>
          </a:p>
        </p:txBody>
      </p:sp>
      <p:sp>
        <p:nvSpPr>
          <p:cNvPr id="61" name="TextBox 60">
            <a:extLst>
              <a:ext uri="{FF2B5EF4-FFF2-40B4-BE49-F238E27FC236}">
                <a16:creationId xmlns:a16="http://schemas.microsoft.com/office/drawing/2014/main" id="{06C0E46B-73E0-094C-5CED-D4F30B82C695}"/>
              </a:ext>
            </a:extLst>
          </p:cNvPr>
          <p:cNvSpPr txBox="1"/>
          <p:nvPr/>
        </p:nvSpPr>
        <p:spPr>
          <a:xfrm>
            <a:off x="39174196" y="4708080"/>
            <a:ext cx="10668000" cy="523220"/>
          </a:xfrm>
          <a:prstGeom prst="rect">
            <a:avLst/>
          </a:prstGeom>
          <a:noFill/>
        </p:spPr>
        <p:txBody>
          <a:bodyPr wrap="square" rtlCol="0">
            <a:spAutoFit/>
          </a:bodyPr>
          <a:lstStyle>
            <a:defPPr>
              <a:defRPr kern="1200"/>
            </a:defPPr>
          </a:lstStyle>
          <a:p>
            <a:r>
              <a:rPr lang="en-US" sz="280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rPr>
              <a:t>Add your information, graphs and images to this section.</a:t>
            </a:r>
          </a:p>
        </p:txBody>
      </p:sp>
      <p:sp>
        <p:nvSpPr>
          <p:cNvPr id="83" name="TextBox 82">
            <a:extLst>
              <a:ext uri="{FF2B5EF4-FFF2-40B4-BE49-F238E27FC236}">
                <a16:creationId xmlns:a16="http://schemas.microsoft.com/office/drawing/2014/main" id="{23BFE4DF-F7CF-DF82-6D1F-B99745BAAF28}"/>
              </a:ext>
            </a:extLst>
          </p:cNvPr>
          <p:cNvSpPr txBox="1"/>
          <p:nvPr/>
        </p:nvSpPr>
        <p:spPr>
          <a:xfrm>
            <a:off x="39174196" y="3928849"/>
            <a:ext cx="10668000" cy="738664"/>
          </a:xfrm>
          <a:prstGeom prst="rect">
            <a:avLst/>
          </a:prstGeom>
          <a:noFill/>
        </p:spPr>
        <p:txBody>
          <a:bodyPr wrap="square" rtlCol="0">
            <a:spAutoFit/>
          </a:bodyPr>
          <a:lstStyle>
            <a:defPPr>
              <a:defRPr kern="1200"/>
            </a:defPPr>
          </a:lstStyle>
          <a:p>
            <a:r>
              <a:rPr lang="en-US" sz="4200" b="1">
                <a:solidFill>
                  <a:schemeClr val="tx1">
                    <a:lumMod val="75000"/>
                    <a:lumOff val="25000"/>
                  </a:schemeClr>
                </a:solidFill>
                <a:latin typeface="Montserrat Extra Bold" panose="00000900000000000000" pitchFamily="50" charset="0"/>
              </a:rPr>
              <a:t>Conclusion</a:t>
            </a:r>
          </a:p>
        </p:txBody>
      </p:sp>
      <p:sp>
        <p:nvSpPr>
          <p:cNvPr id="45" name="Rectangle: Rounded Corners 44">
            <a:extLst>
              <a:ext uri="{FF2B5EF4-FFF2-40B4-BE49-F238E27FC236}">
                <a16:creationId xmlns:a16="http://schemas.microsoft.com/office/drawing/2014/main" id="{328F56BE-3399-0030-D6A8-6993194D038B}"/>
              </a:ext>
            </a:extLst>
          </p:cNvPr>
          <p:cNvSpPr/>
          <p:nvPr/>
        </p:nvSpPr>
        <p:spPr>
          <a:xfrm>
            <a:off x="38640795" y="873983"/>
            <a:ext cx="12239746" cy="27929616"/>
          </a:xfrm>
          <a:prstGeom prst="roundRect">
            <a:avLst>
              <a:gd name="adj" fmla="val 1592"/>
            </a:avLst>
          </a:prstGeom>
          <a:solidFill>
            <a:srgbClr val="7A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11200"/>
          </a:p>
        </p:txBody>
      </p:sp>
      <p:sp>
        <p:nvSpPr>
          <p:cNvPr id="85" name="TextBox 84">
            <a:extLst>
              <a:ext uri="{FF2B5EF4-FFF2-40B4-BE49-F238E27FC236}">
                <a16:creationId xmlns:a16="http://schemas.microsoft.com/office/drawing/2014/main" id="{DBCE58DE-1CC5-9D59-E368-5CF80AE8EF76}"/>
              </a:ext>
            </a:extLst>
          </p:cNvPr>
          <p:cNvSpPr txBox="1"/>
          <p:nvPr/>
        </p:nvSpPr>
        <p:spPr>
          <a:xfrm>
            <a:off x="39174194" y="1257656"/>
            <a:ext cx="10668000" cy="1384995"/>
          </a:xfrm>
          <a:prstGeom prst="rect">
            <a:avLst/>
          </a:prstGeom>
          <a:noFill/>
        </p:spPr>
        <p:txBody>
          <a:bodyPr wrap="square" rtlCol="0">
            <a:spAutoFit/>
          </a:bodyPr>
          <a:lstStyle>
            <a:defPPr>
              <a:defRPr kern="1200"/>
            </a:defPPr>
          </a:lstStyle>
          <a:p>
            <a:r>
              <a:rPr lang="en-US" sz="4200" b="1" dirty="0">
                <a:solidFill>
                  <a:srgbClr val="FDBF57"/>
                </a:solidFill>
                <a:latin typeface="Montserrat Extra Bold" panose="00000900000000000000" pitchFamily="50" charset="0"/>
              </a:rPr>
              <a:t>Previous Pride Parade</a:t>
            </a:r>
          </a:p>
          <a:p>
            <a:r>
              <a:rPr lang="en-US" sz="4200" b="1" dirty="0">
                <a:solidFill>
                  <a:srgbClr val="FDBF57"/>
                </a:solidFill>
                <a:latin typeface="Montserrat Extra Bold" panose="00000900000000000000" pitchFamily="50" charset="0"/>
              </a:rPr>
              <a:t> </a:t>
            </a:r>
          </a:p>
        </p:txBody>
      </p:sp>
      <p:sp>
        <p:nvSpPr>
          <p:cNvPr id="39" name="Rectangle: Rounded Corners 38">
            <a:extLst>
              <a:ext uri="{FF2B5EF4-FFF2-40B4-BE49-F238E27FC236}">
                <a16:creationId xmlns:a16="http://schemas.microsoft.com/office/drawing/2014/main" id="{12AA18C7-CEF8-011A-3582-85E98A6B6BB8}"/>
              </a:ext>
            </a:extLst>
          </p:cNvPr>
          <p:cNvSpPr/>
          <p:nvPr/>
        </p:nvSpPr>
        <p:spPr>
          <a:xfrm>
            <a:off x="830806" y="3401241"/>
            <a:ext cx="11734800" cy="18629526"/>
          </a:xfrm>
          <a:prstGeom prst="roundRect">
            <a:avLst>
              <a:gd name="adj" fmla="val 1711"/>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fontAlgn="base"/>
            <a:r>
              <a:rPr lang="en-US" sz="10148"/>
              <a:t>Canadian Institute for ​</a:t>
            </a:r>
          </a:p>
          <a:p>
            <a:pPr fontAlgn="base"/>
            <a:r>
              <a:rPr lang="en-US" sz="10148"/>
              <a:t>Health Information. (n.d.-a)​</a:t>
            </a:r>
          </a:p>
        </p:txBody>
      </p:sp>
      <p:sp>
        <p:nvSpPr>
          <p:cNvPr id="46" name="TextBox 45">
            <a:extLst>
              <a:ext uri="{FF2B5EF4-FFF2-40B4-BE49-F238E27FC236}">
                <a16:creationId xmlns:a16="http://schemas.microsoft.com/office/drawing/2014/main" id="{44F1781E-B62F-D675-FDDA-853B24E604CE}"/>
              </a:ext>
            </a:extLst>
          </p:cNvPr>
          <p:cNvSpPr txBox="1"/>
          <p:nvPr/>
        </p:nvSpPr>
        <p:spPr>
          <a:xfrm>
            <a:off x="771303" y="2823023"/>
            <a:ext cx="12418277" cy="30185636"/>
          </a:xfrm>
          <a:prstGeom prst="rect">
            <a:avLst/>
          </a:prstGeom>
          <a:noFill/>
        </p:spPr>
        <p:txBody>
          <a:bodyPr wrap="square" rtlCol="0">
            <a:spAutoFit/>
          </a:bodyPr>
          <a:lstStyle>
            <a:defPPr>
              <a:defRPr kern="1200"/>
            </a:defPPr>
          </a:lstStyle>
          <a:p>
            <a:pPr algn="just" fontAlgn="base"/>
            <a:r>
              <a:rPr lang="en-US" sz="3267" dirty="0">
                <a:latin typeface="Times New Roman" panose="02020603050405020304" pitchFamily="18" charset="0"/>
                <a:cs typeface="Times New Roman" panose="02020603050405020304" pitchFamily="18" charset="0"/>
              </a:rPr>
              <a:t>The Rainbow Nursing Interest Group (RNIG), founded in 2007 as part of the Registered Nurses’ Association of Ontario (RNAO), champions safe, inclusive, reflective, and evidence‑informed nursing practice for people of all sexual orientations, gender identities, and gender expressions.​</a:t>
            </a:r>
            <a:br>
              <a:rPr lang="en-US" sz="3267" dirty="0">
                <a:latin typeface="Times New Roman" panose="02020603050405020304" pitchFamily="18" charset="0"/>
                <a:cs typeface="Times New Roman" panose="02020603050405020304" pitchFamily="18" charset="0"/>
              </a:rPr>
            </a:br>
            <a:r>
              <a:rPr lang="en-US" sz="3267" dirty="0">
                <a:latin typeface="Times New Roman" panose="02020603050405020304" pitchFamily="18" charset="0"/>
                <a:cs typeface="Times New Roman" panose="02020603050405020304" pitchFamily="18" charset="0"/>
              </a:rPr>
              <a:t>RNIG envisions every space as a positive space, where all individuals are respected, supported, and affirmed.​</a:t>
            </a:r>
          </a:p>
          <a:p>
            <a:pPr algn="just" fontAlgn="base"/>
            <a:endParaRPr lang="en-US" sz="3267" dirty="0">
              <a:latin typeface="Times New Roman" panose="02020603050405020304" pitchFamily="18" charset="0"/>
              <a:cs typeface="Times New Roman" panose="02020603050405020304" pitchFamily="18" charset="0"/>
            </a:endParaRPr>
          </a:p>
          <a:p>
            <a:pPr algn="just" fontAlgn="base"/>
            <a:r>
              <a:rPr lang="en-US" sz="3267" b="1" dirty="0">
                <a:latin typeface="Times New Roman" panose="02020603050405020304" pitchFamily="18" charset="0"/>
                <a:cs typeface="Times New Roman" panose="02020603050405020304" pitchFamily="18" charset="0"/>
              </a:rPr>
              <a:t>Mission</a:t>
            </a:r>
            <a:r>
              <a:rPr lang="en-US" sz="3267" dirty="0">
                <a:latin typeface="Times New Roman" panose="02020603050405020304" pitchFamily="18" charset="0"/>
                <a:cs typeface="Times New Roman" panose="02020603050405020304" pitchFamily="18" charset="0"/>
              </a:rPr>
              <a:t>​</a:t>
            </a:r>
          </a:p>
          <a:p>
            <a:pPr algn="just" fontAlgn="base"/>
            <a:r>
              <a:rPr lang="en-US" sz="3267" dirty="0">
                <a:latin typeface="Times New Roman" panose="02020603050405020304" pitchFamily="18" charset="0"/>
                <a:cs typeface="Times New Roman" panose="02020603050405020304" pitchFamily="18" charset="0"/>
              </a:rPr>
              <a:t>To foster and advocate for nursing practice and environments that </a:t>
            </a:r>
            <a:r>
              <a:rPr lang="en-US" sz="3267" dirty="0" err="1">
                <a:latin typeface="Times New Roman" panose="02020603050405020304" pitchFamily="18" charset="0"/>
                <a:cs typeface="Times New Roman" panose="02020603050405020304" pitchFamily="18" charset="0"/>
              </a:rPr>
              <a:t>honour</a:t>
            </a:r>
            <a:r>
              <a:rPr lang="en-US" sz="3267" dirty="0">
                <a:latin typeface="Times New Roman" panose="02020603050405020304" pitchFamily="18" charset="0"/>
                <a:cs typeface="Times New Roman" panose="02020603050405020304" pitchFamily="18" charset="0"/>
              </a:rPr>
              <a:t> and support people of all sexual orientations, gender identities, and gender expressions.​</a:t>
            </a:r>
          </a:p>
          <a:p>
            <a:pPr algn="just" fontAlgn="base"/>
            <a:endParaRPr lang="en-US" sz="3267" dirty="0">
              <a:latin typeface="Times New Roman" panose="02020603050405020304" pitchFamily="18" charset="0"/>
              <a:cs typeface="Times New Roman" panose="02020603050405020304" pitchFamily="18" charset="0"/>
            </a:endParaRPr>
          </a:p>
          <a:p>
            <a:pPr algn="just" fontAlgn="base"/>
            <a:r>
              <a:rPr lang="en-US" sz="3267" b="1" dirty="0">
                <a:latin typeface="Times New Roman" panose="02020603050405020304" pitchFamily="18" charset="0"/>
                <a:cs typeface="Times New Roman" panose="02020603050405020304" pitchFamily="18" charset="0"/>
              </a:rPr>
              <a:t>Goals</a:t>
            </a:r>
            <a:r>
              <a:rPr lang="en-US" sz="3267" dirty="0">
                <a:latin typeface="Times New Roman" panose="02020603050405020304" pitchFamily="18" charset="0"/>
                <a:cs typeface="Times New Roman" panose="02020603050405020304" pitchFamily="18" charset="0"/>
              </a:rPr>
              <a:t>​</a:t>
            </a:r>
          </a:p>
          <a:p>
            <a:pPr algn="just" fontAlgn="base"/>
            <a:r>
              <a:rPr lang="en-US" sz="3267" dirty="0">
                <a:latin typeface="Times New Roman" panose="02020603050405020304" pitchFamily="18" charset="0"/>
                <a:cs typeface="Times New Roman" panose="02020603050405020304" pitchFamily="18" charset="0"/>
              </a:rPr>
              <a:t>To support the 2SLGBTQi+ community;​</a:t>
            </a:r>
          </a:p>
          <a:p>
            <a:pPr algn="just" fontAlgn="base"/>
            <a:r>
              <a:rPr lang="en-US" sz="3267" dirty="0">
                <a:latin typeface="Times New Roman" panose="02020603050405020304" pitchFamily="18" charset="0"/>
                <a:cs typeface="Times New Roman" panose="02020603050405020304" pitchFamily="18" charset="0"/>
              </a:rPr>
              <a:t>to increase visibility of our association.​</a:t>
            </a: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r>
              <a:rPr lang="en-US" sz="3267" dirty="0">
                <a:latin typeface="Times New Roman" panose="02020603050405020304" pitchFamily="18" charset="0"/>
                <a:cs typeface="Times New Roman" panose="02020603050405020304" pitchFamily="18" charset="0"/>
              </a:rPr>
              <a:t>(Los Angeles County Department of Mental Health, 2022)</a:t>
            </a: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3267" dirty="0">
              <a:latin typeface="Times New Roman" panose="02020603050405020304" pitchFamily="18" charset="0"/>
              <a:cs typeface="Times New Roman" panose="02020603050405020304" pitchFamily="18" charset="0"/>
            </a:endParaRPr>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a:p>
            <a:pPr algn="just" fontAlgn="base"/>
            <a:endParaRPr lang="en-US" sz="2800" dirty="0"/>
          </a:p>
        </p:txBody>
      </p:sp>
      <p:sp>
        <p:nvSpPr>
          <p:cNvPr id="47" name="TextBox 46">
            <a:extLst>
              <a:ext uri="{FF2B5EF4-FFF2-40B4-BE49-F238E27FC236}">
                <a16:creationId xmlns:a16="http://schemas.microsoft.com/office/drawing/2014/main" id="{B2204763-20B7-7F1A-94E3-645E6D6FE61F}"/>
              </a:ext>
            </a:extLst>
          </p:cNvPr>
          <p:cNvSpPr txBox="1"/>
          <p:nvPr/>
        </p:nvSpPr>
        <p:spPr>
          <a:xfrm>
            <a:off x="464385" y="873983"/>
            <a:ext cx="11796123" cy="1446550"/>
          </a:xfrm>
          <a:prstGeom prst="rect">
            <a:avLst/>
          </a:prstGeom>
          <a:noFill/>
        </p:spPr>
        <p:txBody>
          <a:bodyPr wrap="square" rtlCol="0">
            <a:spAutoFit/>
          </a:bodyPr>
          <a:lstStyle>
            <a:defPPr>
              <a:defRPr kern="1200"/>
            </a:defPPr>
          </a:lstStyle>
          <a:p>
            <a:pPr algn="ctr"/>
            <a:r>
              <a:rPr lang="en-US" sz="4400" b="1" dirty="0">
                <a:solidFill>
                  <a:srgbClr val="7A003C"/>
                </a:solidFill>
                <a:latin typeface="Montserrat Extra Bold" panose="00000900000000000000" pitchFamily="50" charset="0"/>
              </a:rPr>
              <a:t>About the Rainbow Nursing Interest Group</a:t>
            </a:r>
            <a:r>
              <a:rPr lang="en-US" sz="4400" dirty="0">
                <a:solidFill>
                  <a:srgbClr val="7A003C"/>
                </a:solidFill>
              </a:rPr>
              <a:t> </a:t>
            </a:r>
            <a:endParaRPr lang="en-US" sz="4400" b="1" dirty="0">
              <a:solidFill>
                <a:srgbClr val="7A003C"/>
              </a:solidFill>
              <a:latin typeface="Montserrat Extra Bold" panose="00000900000000000000" pitchFamily="50" charset="0"/>
            </a:endParaRPr>
          </a:p>
        </p:txBody>
      </p:sp>
      <p:sp>
        <p:nvSpPr>
          <p:cNvPr id="86" name="TextBox 85">
            <a:extLst>
              <a:ext uri="{FF2B5EF4-FFF2-40B4-BE49-F238E27FC236}">
                <a16:creationId xmlns:a16="http://schemas.microsoft.com/office/drawing/2014/main" id="{6CA2E957-1152-F205-5489-55F336832BCA}"/>
              </a:ext>
            </a:extLst>
          </p:cNvPr>
          <p:cNvSpPr txBox="1"/>
          <p:nvPr/>
        </p:nvSpPr>
        <p:spPr>
          <a:xfrm>
            <a:off x="830806" y="19968596"/>
            <a:ext cx="11429702" cy="8639353"/>
          </a:xfrm>
          <a:prstGeom prst="rect">
            <a:avLst/>
          </a:prstGeom>
          <a:noFill/>
        </p:spPr>
        <p:txBody>
          <a:bodyPr wrap="square" rtlCol="0">
            <a:spAutoFit/>
          </a:bodyPr>
          <a:lstStyle>
            <a:defPPr>
              <a:defRPr kern="1200"/>
            </a:defPPr>
          </a:lstStyle>
          <a:p>
            <a:pPr algn="just" fontAlgn="base"/>
            <a:r>
              <a:rPr lang="en-US" sz="3267" dirty="0">
                <a:latin typeface="Times New Roman" panose="02020603050405020304" pitchFamily="18" charset="0"/>
                <a:cs typeface="Times New Roman" panose="02020603050405020304" pitchFamily="18" charset="0"/>
              </a:rPr>
              <a:t>Interest groups elevate and empower nurses by creating supportive communities, amplifying marginalized voices, and advancing evidence‑informed education. They strengthen advocacy skills, promote inclusive practices, and connect nurses with resources that enhance confidence, leadership, and impact, enabling nurses to drive meaningful, system‑level change in healthcare.​</a:t>
            </a:r>
          </a:p>
          <a:p>
            <a:pPr algn="just" fontAlgn="base"/>
            <a:r>
              <a:rPr lang="en-US" sz="3267" dirty="0">
                <a:latin typeface="Times New Roman" panose="02020603050405020304" pitchFamily="18" charset="0"/>
                <a:cs typeface="Times New Roman" panose="02020603050405020304" pitchFamily="18" charset="0"/>
              </a:rPr>
              <a:t>​</a:t>
            </a:r>
          </a:p>
          <a:p>
            <a:pPr algn="just" fontAlgn="base"/>
            <a:r>
              <a:rPr lang="en-US" sz="3267" dirty="0">
                <a:latin typeface="Times New Roman" panose="02020603050405020304" pitchFamily="18" charset="0"/>
                <a:cs typeface="Times New Roman" panose="02020603050405020304" pitchFamily="18" charset="0"/>
              </a:rPr>
              <a:t>We are witnessing in real time what is happening in the United States, and how decades of progressive hard work have been undone in a matter of weeks or months. Political events like this rarely remain isolated; they often spread and influence regions far beyond their borders, especially </a:t>
            </a:r>
            <a:r>
              <a:rPr lang="en-US" sz="3267" dirty="0" err="1">
                <a:latin typeface="Times New Roman" panose="02020603050405020304" pitchFamily="18" charset="0"/>
                <a:cs typeface="Times New Roman" panose="02020603050405020304" pitchFamily="18" charset="0"/>
              </a:rPr>
              <a:t>neighbouring</a:t>
            </a:r>
            <a:r>
              <a:rPr lang="en-US" sz="3267" dirty="0">
                <a:latin typeface="Times New Roman" panose="02020603050405020304" pitchFamily="18" charset="0"/>
                <a:cs typeface="Times New Roman" panose="02020603050405020304" pitchFamily="18" charset="0"/>
              </a:rPr>
              <a:t> countries.​</a:t>
            </a:r>
          </a:p>
          <a:p>
            <a:pPr algn="just" fontAlgn="base"/>
            <a:r>
              <a:rPr lang="en-US" sz="3267" dirty="0">
                <a:latin typeface="Times New Roman" panose="02020603050405020304" pitchFamily="18" charset="0"/>
                <a:cs typeface="Times New Roman" panose="02020603050405020304" pitchFamily="18" charset="0"/>
              </a:rPr>
              <a:t>Now more than ever, interest groups must think critically and strategically to combat disinformation and misinformation, while continuing to educate and empower fellow nurses and the broader community about what is at stake.</a:t>
            </a:r>
          </a:p>
          <a:p>
            <a:pPr algn="just" fontAlgn="base"/>
            <a:endParaRPr lang="en-US" sz="3267" dirty="0">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81631F7B-31D9-3F2E-66F6-6770EC10216E}"/>
              </a:ext>
            </a:extLst>
          </p:cNvPr>
          <p:cNvSpPr txBox="1"/>
          <p:nvPr/>
        </p:nvSpPr>
        <p:spPr>
          <a:xfrm>
            <a:off x="663916" y="18209817"/>
            <a:ext cx="11322788" cy="1446550"/>
          </a:xfrm>
          <a:prstGeom prst="rect">
            <a:avLst/>
          </a:prstGeom>
          <a:noFill/>
        </p:spPr>
        <p:txBody>
          <a:bodyPr wrap="square" rtlCol="0">
            <a:spAutoFit/>
          </a:bodyPr>
          <a:lstStyle>
            <a:defPPr>
              <a:defRPr kern="1200"/>
            </a:defPPr>
          </a:lstStyle>
          <a:p>
            <a:pPr algn="ctr"/>
            <a:r>
              <a:rPr lang="en-US" sz="4400" b="1" dirty="0">
                <a:solidFill>
                  <a:srgbClr val="7A003C"/>
                </a:solidFill>
                <a:latin typeface="Montserrat Extra Bold" panose="00000900000000000000" pitchFamily="50" charset="0"/>
              </a:rPr>
              <a:t>Collective Power: How Interest Groups Can Elevate and Empower Nurses</a:t>
            </a:r>
          </a:p>
        </p:txBody>
      </p:sp>
      <p:sp>
        <p:nvSpPr>
          <p:cNvPr id="44" name="Rectangle: Rounded Corners 43">
            <a:extLst>
              <a:ext uri="{FF2B5EF4-FFF2-40B4-BE49-F238E27FC236}">
                <a16:creationId xmlns:a16="http://schemas.microsoft.com/office/drawing/2014/main" id="{C1F08447-EBD1-F849-1DC0-AD49F96CBC94}"/>
              </a:ext>
            </a:extLst>
          </p:cNvPr>
          <p:cNvSpPr/>
          <p:nvPr/>
        </p:nvSpPr>
        <p:spPr>
          <a:xfrm>
            <a:off x="13396412" y="3439168"/>
            <a:ext cx="11734800" cy="17040909"/>
          </a:xfrm>
          <a:prstGeom prst="roundRect">
            <a:avLst>
              <a:gd name="adj" fmla="val 2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11200" dirty="0"/>
          </a:p>
        </p:txBody>
      </p:sp>
      <p:sp>
        <p:nvSpPr>
          <p:cNvPr id="90" name="TextBox 89">
            <a:extLst>
              <a:ext uri="{FF2B5EF4-FFF2-40B4-BE49-F238E27FC236}">
                <a16:creationId xmlns:a16="http://schemas.microsoft.com/office/drawing/2014/main" id="{D27B92EE-2C69-6746-669E-98857DD64A6B}"/>
              </a:ext>
            </a:extLst>
          </p:cNvPr>
          <p:cNvSpPr txBox="1"/>
          <p:nvPr/>
        </p:nvSpPr>
        <p:spPr>
          <a:xfrm>
            <a:off x="13507408" y="3159147"/>
            <a:ext cx="12418277" cy="11581376"/>
          </a:xfrm>
          <a:prstGeom prst="rect">
            <a:avLst/>
          </a:prstGeom>
          <a:noFill/>
        </p:spPr>
        <p:txBody>
          <a:bodyPr wrap="square" rtlCol="0">
            <a:spAutoFit/>
          </a:bodyPr>
          <a:lstStyle>
            <a:defPPr>
              <a:defRPr kern="1200"/>
            </a:defPPr>
          </a:lstStyle>
          <a:p>
            <a:pPr algn="just" fontAlgn="base"/>
            <a:r>
              <a:rPr lang="en-US" sz="3733" b="1" dirty="0">
                <a:latin typeface="Times New Roman" panose="02020603050405020304" pitchFamily="18" charset="0"/>
                <a:cs typeface="Times New Roman" panose="02020603050405020304" pitchFamily="18" charset="0"/>
              </a:rPr>
              <a:t>Participation in Pride Events</a:t>
            </a:r>
            <a:r>
              <a:rPr lang="en-US" sz="3733" dirty="0">
                <a:latin typeface="Times New Roman" panose="02020603050405020304" pitchFamily="18" charset="0"/>
                <a:cs typeface="Times New Roman" panose="02020603050405020304" pitchFamily="18" charset="0"/>
              </a:rPr>
              <a:t>​</a:t>
            </a:r>
          </a:p>
          <a:p>
            <a:pPr algn="just" fontAlgn="base"/>
            <a:r>
              <a:rPr lang="en-US" sz="3733" dirty="0">
                <a:latin typeface="Times New Roman" panose="02020603050405020304" pitchFamily="18" charset="0"/>
                <a:cs typeface="Times New Roman" panose="02020603050405020304" pitchFamily="18" charset="0"/>
              </a:rPr>
              <a:t>We continuously participate in Pride Month events. With the generous support of RNAO, RNIG members and executives take part freely and openly, celebrating with joy, pride, and a strong commitment to visibility and inclusion.​</a:t>
            </a:r>
          </a:p>
          <a:p>
            <a:pPr algn="just" fontAlgn="base"/>
            <a:r>
              <a:rPr lang="en-US" sz="3733" dirty="0">
                <a:latin typeface="Times New Roman" panose="02020603050405020304" pitchFamily="18" charset="0"/>
                <a:cs typeface="Times New Roman" panose="02020603050405020304" pitchFamily="18" charset="0"/>
              </a:rPr>
              <a:t>​</a:t>
            </a:r>
          </a:p>
          <a:p>
            <a:pPr algn="just" fontAlgn="base"/>
            <a:r>
              <a:rPr lang="en-US" sz="3733" b="1" dirty="0">
                <a:latin typeface="Times New Roman" panose="02020603050405020304" pitchFamily="18" charset="0"/>
                <a:cs typeface="Times New Roman" panose="02020603050405020304" pitchFamily="18" charset="0"/>
              </a:rPr>
              <a:t>2. Educational Webinars on 2SLGBTQIA+ Health</a:t>
            </a:r>
            <a:r>
              <a:rPr lang="en-US" sz="3733" dirty="0">
                <a:latin typeface="Times New Roman" panose="02020603050405020304" pitchFamily="18" charset="0"/>
                <a:cs typeface="Times New Roman" panose="02020603050405020304" pitchFamily="18" charset="0"/>
              </a:rPr>
              <a:t>​</a:t>
            </a:r>
          </a:p>
          <a:p>
            <a:pPr algn="just" fontAlgn="base"/>
            <a:r>
              <a:rPr lang="en-US" sz="3733" dirty="0">
                <a:latin typeface="Times New Roman" panose="02020603050405020304" pitchFamily="18" charset="0"/>
                <a:cs typeface="Times New Roman" panose="02020603050405020304" pitchFamily="18" charset="0"/>
              </a:rPr>
              <a:t>We continuously participate in Pride Month events. With the generous support of RNAO, RNIG members and executives take part freely and openly, celebrating with joy, pride, and a strong commitment to visibility and inclusion.​</a:t>
            </a:r>
          </a:p>
          <a:p>
            <a:pPr algn="just" fontAlgn="base"/>
            <a:r>
              <a:rPr lang="en-US" sz="3733" dirty="0">
                <a:latin typeface="Times New Roman" panose="02020603050405020304" pitchFamily="18" charset="0"/>
                <a:cs typeface="Times New Roman" panose="02020603050405020304" pitchFamily="18" charset="0"/>
              </a:rPr>
              <a:t>​</a:t>
            </a:r>
          </a:p>
          <a:p>
            <a:pPr algn="just" fontAlgn="base"/>
            <a:r>
              <a:rPr lang="en-US" sz="3733" b="1" dirty="0">
                <a:latin typeface="Times New Roman" panose="02020603050405020304" pitchFamily="18" charset="0"/>
                <a:cs typeface="Times New Roman" panose="02020603050405020304" pitchFamily="18" charset="0"/>
              </a:rPr>
              <a:t>3. Keeping Our Community Informed</a:t>
            </a:r>
            <a:r>
              <a:rPr lang="en-US" sz="3733" dirty="0">
                <a:latin typeface="Times New Roman" panose="02020603050405020304" pitchFamily="18" charset="0"/>
                <a:cs typeface="Times New Roman" panose="02020603050405020304" pitchFamily="18" charset="0"/>
              </a:rPr>
              <a:t>​</a:t>
            </a:r>
          </a:p>
          <a:p>
            <a:pPr algn="just" fontAlgn="base"/>
            <a:r>
              <a:rPr lang="en-US" sz="3733" dirty="0">
                <a:latin typeface="Times New Roman" panose="02020603050405020304" pitchFamily="18" charset="0"/>
                <a:cs typeface="Times New Roman" panose="02020603050405020304" pitchFamily="18" charset="0"/>
              </a:rPr>
              <a:t>Regularly creating and circulating newsletters to keep our members informed about past and upcoming events, opportunities, and relevant academic articles or grey literature. These updates help ensure our members stay educated and up to date on current issues, concerns, and successes within the 2SLGBTQIA+ community.</a:t>
            </a:r>
          </a:p>
          <a:p>
            <a:pPr algn="just" fontAlgn="base"/>
            <a:endParaRPr lang="en-US" sz="3733" dirty="0">
              <a:latin typeface="Times New Roman" panose="02020603050405020304" pitchFamily="18" charset="0"/>
              <a:cs typeface="Times New Roman" panose="02020603050405020304" pitchFamily="18" charset="0"/>
            </a:endParaRPr>
          </a:p>
        </p:txBody>
      </p:sp>
      <p:sp>
        <p:nvSpPr>
          <p:cNvPr id="41" name="Rectangle: Rounded Corners 40">
            <a:extLst>
              <a:ext uri="{FF2B5EF4-FFF2-40B4-BE49-F238E27FC236}">
                <a16:creationId xmlns:a16="http://schemas.microsoft.com/office/drawing/2014/main" id="{2089FCF8-2B74-952B-CFA7-26F9D608594A}"/>
              </a:ext>
            </a:extLst>
          </p:cNvPr>
          <p:cNvSpPr/>
          <p:nvPr/>
        </p:nvSpPr>
        <p:spPr>
          <a:xfrm>
            <a:off x="26029921" y="3439169"/>
            <a:ext cx="11734800" cy="17040907"/>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11200" dirty="0"/>
          </a:p>
        </p:txBody>
      </p:sp>
      <p:sp>
        <p:nvSpPr>
          <p:cNvPr id="92" name="TextBox 91">
            <a:extLst>
              <a:ext uri="{FF2B5EF4-FFF2-40B4-BE49-F238E27FC236}">
                <a16:creationId xmlns:a16="http://schemas.microsoft.com/office/drawing/2014/main" id="{474C77E3-7D34-7FE7-7CA9-3847FC689657}"/>
              </a:ext>
            </a:extLst>
          </p:cNvPr>
          <p:cNvSpPr txBox="1"/>
          <p:nvPr/>
        </p:nvSpPr>
        <p:spPr>
          <a:xfrm>
            <a:off x="26373823" y="2955340"/>
            <a:ext cx="11024360" cy="10432471"/>
          </a:xfrm>
          <a:prstGeom prst="rect">
            <a:avLst/>
          </a:prstGeom>
          <a:noFill/>
        </p:spPr>
        <p:txBody>
          <a:bodyPr wrap="square" rtlCol="0">
            <a:spAutoFit/>
          </a:bodyPr>
          <a:lstStyle>
            <a:defPPr>
              <a:defRPr kern="1200"/>
            </a:defPPr>
          </a:lstStyle>
          <a:p>
            <a:pPr algn="just" fontAlgn="base"/>
            <a:r>
              <a:rPr lang="en-US" sz="3733" dirty="0">
                <a:latin typeface="Times New Roman" panose="02020603050405020304" pitchFamily="18" charset="0"/>
                <a:cs typeface="Times New Roman" panose="02020603050405020304" pitchFamily="18" charset="0"/>
              </a:rPr>
              <a:t>Collaboration among chapters and interest groups is essential for advancing advocacy, facilitating knowledge exchange, and addressing systemic barriers to equitable care. ​</a:t>
            </a:r>
          </a:p>
          <a:p>
            <a:pPr algn="just" fontAlgn="base"/>
            <a:r>
              <a:rPr lang="en-US" sz="3733" dirty="0">
                <a:latin typeface="Times New Roman" panose="02020603050405020304" pitchFamily="18" charset="0"/>
                <a:cs typeface="Times New Roman" panose="02020603050405020304" pitchFamily="18" charset="0"/>
              </a:rPr>
              <a:t>Now more than ever, we strive for deeper partnerships that unite our expertise, support and protect one another, and ensure we deliver the high‑quality, inclusive care our patients need and deserve, working together as a powerful, unified force for change.​</a:t>
            </a:r>
          </a:p>
          <a:p>
            <a:pPr algn="just" fontAlgn="base"/>
            <a:r>
              <a:rPr lang="en-US" sz="3733" dirty="0">
                <a:latin typeface="Times New Roman" panose="02020603050405020304" pitchFamily="18" charset="0"/>
                <a:cs typeface="Times New Roman" panose="02020603050405020304" pitchFamily="18" charset="0"/>
              </a:rPr>
              <a:t>With strong partnerships and collaboration, we work to challenge the invisibility and silencing faced by 2SLGBTQIA+ people, promote evidence‑informed nursing care that reflects their needs, and advocate for clients, their loved ones, and communities, while equipping nurses with the resources, support, and knowledge needed to foster truly inclusive healthcare environments.</a:t>
            </a:r>
          </a:p>
          <a:p>
            <a:pPr algn="just" fontAlgn="base"/>
            <a:endParaRPr lang="en-US" sz="3733" dirty="0">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7456A1AB-69EF-D91F-3E93-63F66AE6132A}"/>
              </a:ext>
            </a:extLst>
          </p:cNvPr>
          <p:cNvSpPr txBox="1"/>
          <p:nvPr/>
        </p:nvSpPr>
        <p:spPr>
          <a:xfrm>
            <a:off x="13390785" y="838333"/>
            <a:ext cx="10668000" cy="1528752"/>
          </a:xfrm>
          <a:prstGeom prst="rect">
            <a:avLst/>
          </a:prstGeom>
          <a:noFill/>
        </p:spPr>
        <p:txBody>
          <a:bodyPr wrap="square" rtlCol="0">
            <a:spAutoFit/>
          </a:bodyPr>
          <a:lstStyle>
            <a:defPPr>
              <a:defRPr kern="1200"/>
            </a:defPPr>
          </a:lstStyle>
          <a:p>
            <a:pPr algn="ctr"/>
            <a:r>
              <a:rPr lang="en-US" sz="4667" b="1" dirty="0">
                <a:solidFill>
                  <a:srgbClr val="7A003C"/>
                </a:solidFill>
                <a:latin typeface="Montserrat Extra Bold" panose="00000900000000000000" pitchFamily="50" charset="0"/>
              </a:rPr>
              <a:t>Success Stories: Key Achievements</a:t>
            </a:r>
          </a:p>
        </p:txBody>
      </p:sp>
      <p:cxnSp>
        <p:nvCxnSpPr>
          <p:cNvPr id="9" name="Straight Connector 8">
            <a:extLst>
              <a:ext uri="{FF2B5EF4-FFF2-40B4-BE49-F238E27FC236}">
                <a16:creationId xmlns:a16="http://schemas.microsoft.com/office/drawing/2014/main" id="{77DC6739-8EEC-643B-BB03-8D1311F1AD82}"/>
              </a:ext>
            </a:extLst>
          </p:cNvPr>
          <p:cNvCxnSpPr/>
          <p:nvPr/>
        </p:nvCxnSpPr>
        <p:spPr>
          <a:xfrm>
            <a:off x="397232" y="548640"/>
            <a:ext cx="5027373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78F635-D421-CC4C-22D5-6D343AEAB299}"/>
              </a:ext>
            </a:extLst>
          </p:cNvPr>
          <p:cNvSpPr txBox="1"/>
          <p:nvPr/>
        </p:nvSpPr>
        <p:spPr>
          <a:xfrm>
            <a:off x="26029921" y="803389"/>
            <a:ext cx="10668000" cy="1528752"/>
          </a:xfrm>
          <a:prstGeom prst="rect">
            <a:avLst/>
          </a:prstGeom>
          <a:noFill/>
        </p:spPr>
        <p:txBody>
          <a:bodyPr wrap="square" rtlCol="0">
            <a:spAutoFit/>
          </a:bodyPr>
          <a:lstStyle>
            <a:defPPr>
              <a:defRPr kern="1200"/>
            </a:defPPr>
          </a:lstStyle>
          <a:p>
            <a:pPr algn="ctr"/>
            <a:r>
              <a:rPr lang="en-US" sz="4667" b="1" dirty="0">
                <a:solidFill>
                  <a:srgbClr val="7A003C"/>
                </a:solidFill>
                <a:latin typeface="Montserrat Extra Bold" panose="00000900000000000000" pitchFamily="50" charset="0"/>
              </a:rPr>
              <a:t>Call for Collaboration and Partnership Opportunities</a:t>
            </a:r>
          </a:p>
        </p:txBody>
      </p:sp>
      <p:sp>
        <p:nvSpPr>
          <p:cNvPr id="5" name="TextBox 4">
            <a:extLst>
              <a:ext uri="{FF2B5EF4-FFF2-40B4-BE49-F238E27FC236}">
                <a16:creationId xmlns:a16="http://schemas.microsoft.com/office/drawing/2014/main" id="{06959B94-B965-DEF8-959E-527C912ACFDC}"/>
              </a:ext>
            </a:extLst>
          </p:cNvPr>
          <p:cNvSpPr txBox="1"/>
          <p:nvPr/>
        </p:nvSpPr>
        <p:spPr>
          <a:xfrm>
            <a:off x="26355873" y="13012361"/>
            <a:ext cx="10668000" cy="810543"/>
          </a:xfrm>
          <a:prstGeom prst="rect">
            <a:avLst/>
          </a:prstGeom>
          <a:noFill/>
        </p:spPr>
        <p:txBody>
          <a:bodyPr wrap="square" rtlCol="0">
            <a:spAutoFit/>
          </a:bodyPr>
          <a:lstStyle>
            <a:defPPr>
              <a:defRPr kern="1200"/>
            </a:defPPr>
          </a:lstStyle>
          <a:p>
            <a:pPr algn="ctr"/>
            <a:r>
              <a:rPr lang="en-US" sz="4667" b="1" dirty="0">
                <a:solidFill>
                  <a:srgbClr val="7A003C"/>
                </a:solidFill>
                <a:latin typeface="Montserrat Extra Bold" panose="00000900000000000000" pitchFamily="50" charset="0"/>
              </a:rPr>
              <a:t>Our Vision for the Future</a:t>
            </a:r>
          </a:p>
        </p:txBody>
      </p:sp>
      <p:sp>
        <p:nvSpPr>
          <p:cNvPr id="6" name="TextBox 5">
            <a:extLst>
              <a:ext uri="{FF2B5EF4-FFF2-40B4-BE49-F238E27FC236}">
                <a16:creationId xmlns:a16="http://schemas.microsoft.com/office/drawing/2014/main" id="{A38DF8BF-BF7D-AF81-4D4D-497A236ED934}"/>
              </a:ext>
            </a:extLst>
          </p:cNvPr>
          <p:cNvSpPr txBox="1"/>
          <p:nvPr/>
        </p:nvSpPr>
        <p:spPr>
          <a:xfrm>
            <a:off x="26707772" y="14401800"/>
            <a:ext cx="10668000" cy="9283567"/>
          </a:xfrm>
          <a:prstGeom prst="rect">
            <a:avLst/>
          </a:prstGeom>
          <a:noFill/>
        </p:spPr>
        <p:txBody>
          <a:bodyPr wrap="square" rtlCol="0">
            <a:spAutoFit/>
          </a:bodyPr>
          <a:lstStyle>
            <a:defPPr>
              <a:defRPr kern="1200"/>
            </a:defPPr>
          </a:lstStyle>
          <a:p>
            <a:pPr algn="just" fontAlgn="base"/>
            <a:r>
              <a:rPr lang="en-US" sz="3733" dirty="0">
                <a:latin typeface="Times New Roman" panose="02020603050405020304" pitchFamily="18" charset="0"/>
                <a:cs typeface="Times New Roman" panose="02020603050405020304" pitchFamily="18" charset="0"/>
              </a:rPr>
              <a:t>Envisioning healthcare environments that are genuinely inclusive requires confronting the structural barriers that impede equitable care for 2SLGBTQIA+ communities and the nurses who serve them. RNIG calls for a system in which visibility, advocacy, and respect are not aspirational ideals but foundational principles, shaping policies and practices that enable all individuals to access care with dignity and safety.​</a:t>
            </a:r>
          </a:p>
          <a:p>
            <a:pPr algn="just" fontAlgn="base"/>
            <a:r>
              <a:rPr lang="en-US" sz="3733" dirty="0">
                <a:latin typeface="Times New Roman" panose="02020603050405020304" pitchFamily="18" charset="0"/>
                <a:cs typeface="Times New Roman" panose="02020603050405020304" pitchFamily="18" charset="0"/>
              </a:rPr>
              <a:t>​</a:t>
            </a:r>
          </a:p>
          <a:p>
            <a:pPr algn="just" fontAlgn="base"/>
            <a:r>
              <a:rPr lang="en-US" sz="3733" dirty="0">
                <a:latin typeface="Times New Roman" panose="02020603050405020304" pitchFamily="18" charset="0"/>
                <a:cs typeface="Times New Roman" panose="02020603050405020304" pitchFamily="18" charset="0"/>
              </a:rPr>
              <a:t>It is our hope that we continue to educate and impact more lives through our initiatives. With support from RNAO and the Best Practice Guidelines (BPGs), we aim to see more academic institutions and workplaces intentionally implementing these recommendations to foster safer, more inclusive spaces for all.</a:t>
            </a:r>
          </a:p>
          <a:p>
            <a:pPr algn="just"/>
            <a:endParaRPr lang="en-US" sz="3733" dirty="0">
              <a:solidFill>
                <a:schemeClr val="tx1">
                  <a:lumMod val="65000"/>
                  <a:lumOff val="35000"/>
                </a:schemeClr>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EAFE166-0437-7E56-E368-D8F6E707A59C}"/>
              </a:ext>
            </a:extLst>
          </p:cNvPr>
          <p:cNvSpPr txBox="1"/>
          <p:nvPr/>
        </p:nvSpPr>
        <p:spPr>
          <a:xfrm>
            <a:off x="38848335" y="21918331"/>
            <a:ext cx="10668000" cy="738664"/>
          </a:xfrm>
          <a:prstGeom prst="rect">
            <a:avLst/>
          </a:prstGeom>
          <a:noFill/>
        </p:spPr>
        <p:txBody>
          <a:bodyPr wrap="square" rtlCol="0">
            <a:spAutoFit/>
          </a:bodyPr>
          <a:lstStyle>
            <a:defPPr>
              <a:defRPr kern="1200"/>
            </a:defPPr>
          </a:lstStyle>
          <a:p>
            <a:r>
              <a:rPr lang="en-US" sz="4200" b="1" dirty="0">
                <a:solidFill>
                  <a:srgbClr val="FDBF57"/>
                </a:solidFill>
                <a:latin typeface="Montserrat Extra Bold" panose="00000900000000000000" pitchFamily="50" charset="0"/>
              </a:rPr>
              <a:t>The Presenter</a:t>
            </a:r>
          </a:p>
        </p:txBody>
      </p:sp>
      <p:sp>
        <p:nvSpPr>
          <p:cNvPr id="19" name="TextBox 18">
            <a:extLst>
              <a:ext uri="{FF2B5EF4-FFF2-40B4-BE49-F238E27FC236}">
                <a16:creationId xmlns:a16="http://schemas.microsoft.com/office/drawing/2014/main" id="{9A531422-43CF-7575-3D6D-D1ED83E834F7}"/>
              </a:ext>
            </a:extLst>
          </p:cNvPr>
          <p:cNvSpPr txBox="1"/>
          <p:nvPr/>
        </p:nvSpPr>
        <p:spPr>
          <a:xfrm>
            <a:off x="38889552" y="23129735"/>
            <a:ext cx="10668000" cy="5693866"/>
          </a:xfrm>
          <a:prstGeom prst="rect">
            <a:avLst/>
          </a:prstGeom>
          <a:noFill/>
        </p:spPr>
        <p:txBody>
          <a:bodyPr wrap="square" rtlCol="0">
            <a:spAutoFit/>
          </a:bodyPr>
          <a:lstStyle>
            <a:defPPr>
              <a:defRPr kern="1200"/>
            </a:defPPr>
          </a:lstStyle>
          <a:p>
            <a:pPr algn="just"/>
            <a:r>
              <a:rPr lang="en-US" sz="2800" b="1" dirty="0">
                <a:solidFill>
                  <a:schemeClr val="bg1"/>
                </a:solidFill>
                <a:latin typeface="Times New Roman" panose="02020603050405020304" pitchFamily="18" charset="0"/>
                <a:cs typeface="Times New Roman" panose="02020603050405020304" pitchFamily="18" charset="0"/>
              </a:rPr>
              <a:t>Leo Macawile (he/they)</a:t>
            </a:r>
            <a:r>
              <a:rPr lang="en-US" sz="2800" dirty="0">
                <a:solidFill>
                  <a:schemeClr val="bg1"/>
                </a:solidFill>
                <a:latin typeface="Times New Roman" panose="02020603050405020304" pitchFamily="18" charset="0"/>
                <a:cs typeface="Times New Roman" panose="02020603050405020304" pitchFamily="18" charset="0"/>
              </a:rPr>
              <a:t> is a registered critical care nurse at Canada’s number one hospital, with nearly two and a half years of experience as an ICU nurse. As a graduate student, Leo has worked as both a Teaching Assistant (TA) and Research Assistant (RA). Currently, Leo is a RA volunteer with Thrive Group. Leo is being supervised by Dr. Sheila Boamah, an Associate Professor at the School of Nursing. Beyond academia, Leo is actively involved in the nursing community, serving as Events Chair for the SIGMA Lambda Pi At-Large Chapter, Executive Network Officer and President Elect (effective August 2026) for the Rainbow Nursing Interest Group (RNAO), and Mentorship Co‑Chair for the Alliance of Filipino Nursing Professionals in Canada.</a:t>
            </a:r>
          </a:p>
          <a:p>
            <a:pPr algn="just"/>
            <a:endParaRPr lang="en-US" sz="2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a:p>
            <a:pPr algn="just"/>
            <a:r>
              <a:rPr lang="en-US" sz="2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Email: macawill@mcmaster.ca</a:t>
            </a:r>
          </a:p>
        </p:txBody>
      </p:sp>
      <p:cxnSp>
        <p:nvCxnSpPr>
          <p:cNvPr id="21" name="Straight Connector 20">
            <a:extLst>
              <a:ext uri="{FF2B5EF4-FFF2-40B4-BE49-F238E27FC236}">
                <a16:creationId xmlns:a16="http://schemas.microsoft.com/office/drawing/2014/main" id="{B5DACB03-FDC3-1601-07E6-48A98C423461}"/>
              </a:ext>
            </a:extLst>
          </p:cNvPr>
          <p:cNvCxnSpPr/>
          <p:nvPr/>
        </p:nvCxnSpPr>
        <p:spPr>
          <a:xfrm flipV="1">
            <a:off x="38848335" y="1937564"/>
            <a:ext cx="10343144" cy="2517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98E2A0A-3B04-A35F-1E87-050114999913}"/>
              </a:ext>
            </a:extLst>
          </p:cNvPr>
          <p:cNvCxnSpPr/>
          <p:nvPr/>
        </p:nvCxnSpPr>
        <p:spPr>
          <a:xfrm flipV="1">
            <a:off x="39031796" y="22879960"/>
            <a:ext cx="10343144" cy="2517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A89AEC3-64CA-FAB3-0E7A-48A3A66F07B0}"/>
              </a:ext>
            </a:extLst>
          </p:cNvPr>
          <p:cNvCxnSpPr>
            <a:cxnSpLocks/>
          </p:cNvCxnSpPr>
          <p:nvPr/>
        </p:nvCxnSpPr>
        <p:spPr>
          <a:xfrm>
            <a:off x="791694" y="2493509"/>
            <a:ext cx="12397886"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F8BDC66-F4E1-375A-DA23-7B21499F5CB7}"/>
              </a:ext>
            </a:extLst>
          </p:cNvPr>
          <p:cNvCxnSpPr>
            <a:cxnSpLocks/>
          </p:cNvCxnSpPr>
          <p:nvPr/>
        </p:nvCxnSpPr>
        <p:spPr>
          <a:xfrm>
            <a:off x="13611644" y="2493509"/>
            <a:ext cx="1241827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B09394E8-8175-6A7B-B7FE-B1B831A5AB21}"/>
              </a:ext>
            </a:extLst>
          </p:cNvPr>
          <p:cNvCxnSpPr/>
          <p:nvPr/>
        </p:nvCxnSpPr>
        <p:spPr>
          <a:xfrm>
            <a:off x="26563321" y="2493509"/>
            <a:ext cx="11201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C4B4412-6C85-04B7-6F72-A9275652F6DE}"/>
              </a:ext>
            </a:extLst>
          </p:cNvPr>
          <p:cNvCxnSpPr/>
          <p:nvPr/>
        </p:nvCxnSpPr>
        <p:spPr>
          <a:xfrm>
            <a:off x="830806" y="19760443"/>
            <a:ext cx="1108228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211D5B-3FEA-E155-B4BC-A067DB597953}"/>
              </a:ext>
            </a:extLst>
          </p:cNvPr>
          <p:cNvCxnSpPr/>
          <p:nvPr/>
        </p:nvCxnSpPr>
        <p:spPr>
          <a:xfrm>
            <a:off x="26355873" y="14224000"/>
            <a:ext cx="107549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443C846F-6114-50D3-5F92-41578888E890}"/>
              </a:ext>
            </a:extLst>
          </p:cNvPr>
          <p:cNvSpPr>
            <a:spLocks noChangeArrowheads="1"/>
          </p:cNvSpPr>
          <p:nvPr/>
        </p:nvSpPr>
        <p:spPr bwMode="auto">
          <a:xfrm>
            <a:off x="1" y="-4962181"/>
            <a:ext cx="243342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6680" tIns="53340" rIns="106680" bIns="53340" numCol="1" anchor="ctr" anchorCtr="0" compatLnSpc="1">
            <a:prstTxWarp prst="textNoShape">
              <a:avLst/>
            </a:prstTxWarp>
            <a:spAutoFit/>
          </a:bodyPr>
          <a:lstStyle/>
          <a:p>
            <a:pPr defTabSz="1066830" eaLnBrk="0" fontAlgn="base" hangingPunct="0">
              <a:spcBef>
                <a:spcPct val="0"/>
              </a:spcBef>
              <a:spcAft>
                <a:spcPct val="0"/>
              </a:spcAft>
            </a:pPr>
            <a:r>
              <a:rPr lang="en-US" altLang="en-US" sz="1400">
                <a:solidFill>
                  <a:srgbClr val="002451"/>
                </a:solidFill>
                <a:latin typeface="Calibri" panose="020F0502020204030204" pitchFamily="34" charset="0"/>
                <a:cs typeface="Calibri" panose="020F0502020204030204" pitchFamily="34" charset="0"/>
              </a:rPr>
              <a:t>Macawille, L.J. &amp; Boamah, S.A.</a:t>
            </a:r>
            <a:endParaRPr lang="en-US" altLang="en-US" sz="2100">
              <a:latin typeface="Arial" panose="020B0604020202020204" pitchFamily="34" charset="0"/>
            </a:endParaRPr>
          </a:p>
        </p:txBody>
      </p:sp>
      <p:pic>
        <p:nvPicPr>
          <p:cNvPr id="1029" name="Picture 5" descr="A person holding hands with a rainbow flag behind them&#10;&#10;AI-generated content may be incorrect.">
            <a:extLst>
              <a:ext uri="{FF2B5EF4-FFF2-40B4-BE49-F238E27FC236}">
                <a16:creationId xmlns:a16="http://schemas.microsoft.com/office/drawing/2014/main" id="{E10C9F2A-4169-FC91-5098-56BD7676E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7306" y="14224001"/>
            <a:ext cx="5683666" cy="71465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ED48BDB-AC8E-D8BF-F7EB-7D01F4A0D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2948" y="21918330"/>
            <a:ext cx="5732642" cy="6619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 newsletter with a rainbow flag&#10;&#10;AI-generated content may be incorrect.">
            <a:extLst>
              <a:ext uri="{FF2B5EF4-FFF2-40B4-BE49-F238E27FC236}">
                <a16:creationId xmlns:a16="http://schemas.microsoft.com/office/drawing/2014/main" id="{5B5779DA-9D19-9BAE-39B7-1329A9BBF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1727" y="14224000"/>
            <a:ext cx="5806419" cy="69756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ABC2913-24D5-3B26-19B8-9D071A9ED2D9}"/>
              </a:ext>
            </a:extLst>
          </p:cNvPr>
          <p:cNvSpPr txBox="1"/>
          <p:nvPr/>
        </p:nvSpPr>
        <p:spPr>
          <a:xfrm>
            <a:off x="26929796" y="23280095"/>
            <a:ext cx="10668000" cy="810543"/>
          </a:xfrm>
          <a:prstGeom prst="rect">
            <a:avLst/>
          </a:prstGeom>
          <a:noFill/>
        </p:spPr>
        <p:txBody>
          <a:bodyPr wrap="square" rtlCol="0">
            <a:spAutoFit/>
          </a:bodyPr>
          <a:lstStyle>
            <a:defPPr>
              <a:defRPr kern="1200"/>
            </a:defPPr>
          </a:lstStyle>
          <a:p>
            <a:pPr algn="ctr"/>
            <a:r>
              <a:rPr lang="en-US" sz="4667" b="1" dirty="0">
                <a:solidFill>
                  <a:srgbClr val="7A003C"/>
                </a:solidFill>
                <a:latin typeface="Montserrat Extra Bold" panose="00000900000000000000" pitchFamily="50" charset="0"/>
              </a:rPr>
              <a:t>Contact and Social Media</a:t>
            </a:r>
          </a:p>
        </p:txBody>
      </p:sp>
      <p:sp>
        <p:nvSpPr>
          <p:cNvPr id="18" name="TextBox 17">
            <a:extLst>
              <a:ext uri="{FF2B5EF4-FFF2-40B4-BE49-F238E27FC236}">
                <a16:creationId xmlns:a16="http://schemas.microsoft.com/office/drawing/2014/main" id="{CF108683-F3B8-4856-7B64-1848FD7F0D74}"/>
              </a:ext>
            </a:extLst>
          </p:cNvPr>
          <p:cNvSpPr txBox="1"/>
          <p:nvPr/>
        </p:nvSpPr>
        <p:spPr>
          <a:xfrm>
            <a:off x="26830021" y="24827794"/>
            <a:ext cx="10668000" cy="2964594"/>
          </a:xfrm>
          <a:prstGeom prst="rect">
            <a:avLst/>
          </a:prstGeom>
          <a:noFill/>
        </p:spPr>
        <p:txBody>
          <a:bodyPr wrap="square" rtlCol="0">
            <a:spAutoFit/>
          </a:bodyPr>
          <a:lstStyle>
            <a:defPPr>
              <a:defRPr kern="1200"/>
            </a:defPPr>
          </a:lstStyle>
          <a:p>
            <a:pPr fontAlgn="base"/>
            <a:r>
              <a:rPr lang="en-US" sz="3733" dirty="0">
                <a:latin typeface="Times New Roman" panose="02020603050405020304" pitchFamily="18" charset="0"/>
                <a:cs typeface="Times New Roman" panose="02020603050405020304" pitchFamily="18" charset="0"/>
              </a:rPr>
              <a:t>Email: Rainbow-RNIG@hotmail.com​</a:t>
            </a:r>
          </a:p>
          <a:p>
            <a:pPr fontAlgn="base"/>
            <a:r>
              <a:rPr lang="en-US" sz="3733" dirty="0">
                <a:latin typeface="Times New Roman" panose="02020603050405020304" pitchFamily="18" charset="0"/>
                <a:cs typeface="Times New Roman" panose="02020603050405020304" pitchFamily="18" charset="0"/>
              </a:rPr>
              <a:t>Facebook: Rainbow Nursing Interest Group – RNIG​</a:t>
            </a:r>
          </a:p>
          <a:p>
            <a:pPr fontAlgn="base"/>
            <a:r>
              <a:rPr lang="en-US" sz="3733" dirty="0">
                <a:latin typeface="Times New Roman" panose="02020603050405020304" pitchFamily="18" charset="0"/>
                <a:cs typeface="Times New Roman" panose="02020603050405020304" pitchFamily="18" charset="0"/>
              </a:rPr>
              <a:t>Join Us: Log in to your RNAO account and join RNIG Interest group</a:t>
            </a:r>
          </a:p>
          <a:p>
            <a:pPr algn="just"/>
            <a:endParaRPr lang="en-US" sz="3733" dirty="0">
              <a:solidFill>
                <a:schemeClr val="tx1">
                  <a:lumMod val="65000"/>
                  <a:lumOff val="35000"/>
                </a:schemeClr>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1041" name="Picture 17" descr="Rainbow Nursing Interest Group (RNIG) | Registered Nurses' Association of  Ontario">
            <a:extLst>
              <a:ext uri="{FF2B5EF4-FFF2-40B4-BE49-F238E27FC236}">
                <a16:creationId xmlns:a16="http://schemas.microsoft.com/office/drawing/2014/main" id="{FAF1EF61-40AC-7302-F26B-09344EE75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68" y="-4276287"/>
            <a:ext cx="7371979" cy="26095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Registered Nurses' Association of Ontario - Wikipedia">
            <a:extLst>
              <a:ext uri="{FF2B5EF4-FFF2-40B4-BE49-F238E27FC236}">
                <a16:creationId xmlns:a16="http://schemas.microsoft.com/office/drawing/2014/main" id="{B27D266B-0F24-22F9-EC12-949008162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76375" y="-3625164"/>
            <a:ext cx="11404166" cy="222374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A Brief History of Our LGBTQIA2-S Pride Flag - Department of Mental Health">
            <a:extLst>
              <a:ext uri="{FF2B5EF4-FFF2-40B4-BE49-F238E27FC236}">
                <a16:creationId xmlns:a16="http://schemas.microsoft.com/office/drawing/2014/main" id="{79DC136E-D960-B500-1DF9-76F0477FFA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783" y="10797370"/>
            <a:ext cx="10848312" cy="61298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The image appears to be a formatted page from a scholarly article or journal, likely featuring an abstract, authorship, and publication information related to health equity and diversity in nursing.&#10;&#10;AI-generated content may be incorrect.">
            <a:extLst>
              <a:ext uri="{FF2B5EF4-FFF2-40B4-BE49-F238E27FC236}">
                <a16:creationId xmlns:a16="http://schemas.microsoft.com/office/drawing/2014/main" id="{EF9C440B-32D5-8F87-3AB2-62407B5FBC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08454" y="21390430"/>
            <a:ext cx="5972491" cy="7365541"/>
          </a:xfrm>
          <a:prstGeom prst="rect">
            <a:avLst/>
          </a:prstGeom>
        </p:spPr>
      </p:pic>
      <p:pic>
        <p:nvPicPr>
          <p:cNvPr id="1047" name="Picture 23" descr="March with RNAO's Rainbow Nursing Interest Group in the PRIDE Parade! |  Registered Nurses' Association of Ontario">
            <a:extLst>
              <a:ext uri="{FF2B5EF4-FFF2-40B4-BE49-F238E27FC236}">
                <a16:creationId xmlns:a16="http://schemas.microsoft.com/office/drawing/2014/main" id="{969171D5-6B7A-AC0A-3033-91649E923F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46731" y="2435482"/>
            <a:ext cx="10914636" cy="6143323"/>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appiness is Pride. Nurses, nursing students, RNAO staff and friends are  marching in the #PrideParade today. We're honoured to join in the  festivities. #PrideToronto #PrideMonth2025">
            <a:extLst>
              <a:ext uri="{FF2B5EF4-FFF2-40B4-BE49-F238E27FC236}">
                <a16:creationId xmlns:a16="http://schemas.microsoft.com/office/drawing/2014/main" id="{24026426-3F46-C2D7-221D-56EC607138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3350" y="15183650"/>
            <a:ext cx="10914635" cy="6034293"/>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29" descr="Celebrating pride month in nursing: how to instill inclusion &amp; embrace  diversity — NurseDeck - Your Healthcare community">
            <a:extLst>
              <a:ext uri="{FF2B5EF4-FFF2-40B4-BE49-F238E27FC236}">
                <a16:creationId xmlns:a16="http://schemas.microsoft.com/office/drawing/2014/main" id="{B579E478-445D-E9DF-FEA0-EB8BC65BAAE6}"/>
              </a:ext>
            </a:extLst>
          </p:cNvPr>
          <p:cNvSpPr>
            <a:spLocks noChangeAspect="1" noChangeArrowheads="1"/>
          </p:cNvSpPr>
          <p:nvPr/>
        </p:nvSpPr>
        <p:spPr bwMode="auto">
          <a:xfrm>
            <a:off x="25425400" y="14224000"/>
            <a:ext cx="355600" cy="35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6680" tIns="53340" rIns="106680" bIns="53340" numCol="1" anchor="t" anchorCtr="0" compatLnSpc="1">
            <a:prstTxWarp prst="textNoShape">
              <a:avLst/>
            </a:prstTxWarp>
          </a:bodyPr>
          <a:lstStyle/>
          <a:p>
            <a:endParaRPr lang="en-US" sz="10148"/>
          </a:p>
        </p:txBody>
      </p:sp>
      <p:sp>
        <p:nvSpPr>
          <p:cNvPr id="30" name="AutoShape 31" descr="Celebrating pride month in nursing: how to instill inclusion &amp; embrace  diversity — NurseDeck - Your Healthcare community">
            <a:extLst>
              <a:ext uri="{FF2B5EF4-FFF2-40B4-BE49-F238E27FC236}">
                <a16:creationId xmlns:a16="http://schemas.microsoft.com/office/drawing/2014/main" id="{857C60E9-0CD6-127E-2BE8-727CEAD1C012}"/>
              </a:ext>
            </a:extLst>
          </p:cNvPr>
          <p:cNvSpPr>
            <a:spLocks noChangeAspect="1" noChangeArrowheads="1"/>
          </p:cNvSpPr>
          <p:nvPr/>
        </p:nvSpPr>
        <p:spPr bwMode="auto">
          <a:xfrm>
            <a:off x="25603200" y="14401800"/>
            <a:ext cx="355600" cy="35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6680" tIns="53340" rIns="106680" bIns="53340" numCol="1" anchor="t" anchorCtr="0" compatLnSpc="1">
            <a:prstTxWarp prst="textNoShape">
              <a:avLst/>
            </a:prstTxWarp>
          </a:bodyPr>
          <a:lstStyle/>
          <a:p>
            <a:endParaRPr lang="en-US" sz="10148"/>
          </a:p>
        </p:txBody>
      </p:sp>
      <p:pic>
        <p:nvPicPr>
          <p:cNvPr id="34" name="Picture 33" descr="A group of nurses holding up rainbow-themed signs, celebrating diversity and unity in a city environment.&#10;&#10;AI-generated content may be incorrect.">
            <a:extLst>
              <a:ext uri="{FF2B5EF4-FFF2-40B4-BE49-F238E27FC236}">
                <a16:creationId xmlns:a16="http://schemas.microsoft.com/office/drawing/2014/main" id="{8D7CA7A1-3443-D7B8-5AF4-D005EE1933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03349" y="8994037"/>
            <a:ext cx="10914636" cy="5931170"/>
          </a:xfrm>
          <a:prstGeom prst="rect">
            <a:avLst/>
          </a:prstGeom>
        </p:spPr>
      </p:pic>
    </p:spTree>
    <p:extLst>
      <p:ext uri="{BB962C8B-B14F-4D97-AF65-F5344CB8AC3E}">
        <p14:creationId xmlns:p14="http://schemas.microsoft.com/office/powerpoint/2010/main" val="36317007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4795</TotalTime>
  <Words>1006</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Domine</vt:lpstr>
      <vt:lpstr>Montserrat Extra Bold</vt:lpstr>
      <vt:lpstr>Times New Roman</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Leo Jhon Rey Macawile</cp:lastModifiedBy>
  <cp:revision>28</cp:revision>
  <dcterms:modified xsi:type="dcterms:W3CDTF">2026-04-28T22:37:35Z</dcterms:modified>
  <cp:category>science research poster</cp:category>
</cp:coreProperties>
</file>