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43891200" cy="32918400"/>
  <p:notesSz cx="6858000" cy="9144000"/>
  <p:embeddedFontLst>
    <p:embeddedFont>
      <p:font typeface="ABeeZee" panose="02000000000000000000" pitchFamily="2" charset="0"/>
      <p:regular r:id="rId3"/>
    </p:embeddedFont>
    <p:embeddedFont>
      <p:font typeface="ABeeZee Bold" panose="02000000000000000000" pitchFamily="2" charset="0"/>
      <p:regular r:id="rId4"/>
      <p:bold r:id="rId5"/>
    </p:embeddedFont>
    <p:embeddedFont>
      <p:font typeface="League Spartan" pitchFamily="2" charset="77"/>
      <p:regular r:id="rId6"/>
      <p:bold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72" autoAdjust="0"/>
  </p:normalViewPr>
  <p:slideViewPr>
    <p:cSldViewPr>
      <p:cViewPr>
        <p:scale>
          <a:sx n="65" d="100"/>
          <a:sy n="65" d="100"/>
        </p:scale>
        <p:origin x="-4224" y="-4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svg"/><Relationship Id="rId16" Type="http://schemas.openxmlformats.org/officeDocument/2006/relationships/hyperlink" Target="http://www.linkedin.com/in/christina-o-165300124" TargetMode="Externa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hyperlink" Target="mailto:ana.constantin18@outlook.com"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doi.org/10.1016/j.profnurs.2025.03.0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4142" y="-464514"/>
            <a:ext cx="51039207" cy="5693797"/>
            <a:chOff x="0" y="0"/>
            <a:chExt cx="5601010" cy="624834"/>
          </a:xfrm>
        </p:grpSpPr>
        <p:sp>
          <p:nvSpPr>
            <p:cNvPr id="3" name="Freeform 3">
              <a:extLst>
                <a:ext uri="{C183D7F6-B498-43B3-948B-1728B52AA6E4}">
                  <adec:decorative xmlns:adec="http://schemas.microsoft.com/office/drawing/2017/decorative" val="1"/>
                </a:ext>
              </a:extLst>
            </p:cNvPr>
            <p:cNvSpPr/>
            <p:nvPr/>
          </p:nvSpPr>
          <p:spPr>
            <a:xfrm>
              <a:off x="0" y="0"/>
              <a:ext cx="5601010" cy="624834"/>
            </a:xfrm>
            <a:custGeom>
              <a:avLst/>
              <a:gdLst/>
              <a:ahLst/>
              <a:cxnLst/>
              <a:rect l="l" t="t" r="r" b="b"/>
              <a:pathLst>
                <a:path w="5601010" h="624834">
                  <a:moveTo>
                    <a:pt x="0" y="0"/>
                  </a:moveTo>
                  <a:lnTo>
                    <a:pt x="5601010" y="0"/>
                  </a:lnTo>
                  <a:lnTo>
                    <a:pt x="5601010" y="624834"/>
                  </a:lnTo>
                  <a:lnTo>
                    <a:pt x="0" y="624834"/>
                  </a:lnTo>
                  <a:close/>
                </a:path>
              </a:pathLst>
            </a:custGeom>
            <a:solidFill>
              <a:srgbClr val="9883B0"/>
            </a:solidFill>
          </p:spPr>
          <p:txBody>
            <a:bodyPr/>
            <a:lstStyle/>
            <a:p>
              <a:endParaRPr lang="en-US"/>
            </a:p>
          </p:txBody>
        </p:sp>
        <p:sp>
          <p:nvSpPr>
            <p:cNvPr id="4" name="TextBox 4"/>
            <p:cNvSpPr txBox="1"/>
            <p:nvPr/>
          </p:nvSpPr>
          <p:spPr>
            <a:xfrm>
              <a:off x="0" y="-95250"/>
              <a:ext cx="5601010" cy="720084"/>
            </a:xfrm>
            <a:prstGeom prst="rect">
              <a:avLst/>
            </a:prstGeom>
          </p:spPr>
          <p:txBody>
            <a:bodyPr lIns="76200" tIns="76200" rIns="76200" bIns="76200" rtlCol="0" anchor="ctr"/>
            <a:lstStyle/>
            <a:p>
              <a:pPr algn="ctr">
                <a:lnSpc>
                  <a:spcPts val="6720"/>
                </a:lnSpc>
              </a:pPr>
              <a:endParaRPr/>
            </a:p>
          </p:txBody>
        </p:sp>
      </p:grpSp>
      <p:sp>
        <p:nvSpPr>
          <p:cNvPr id="5" name="Freeform 5">
            <a:extLst>
              <a:ext uri="{C183D7F6-B498-43B3-948B-1728B52AA6E4}">
                <adec:decorative xmlns:adec="http://schemas.microsoft.com/office/drawing/2017/decorative" val="1"/>
              </a:ext>
            </a:extLst>
          </p:cNvPr>
          <p:cNvSpPr/>
          <p:nvPr/>
        </p:nvSpPr>
        <p:spPr>
          <a:xfrm>
            <a:off x="-3414433" y="-184352"/>
            <a:ext cx="9846126" cy="3421529"/>
          </a:xfrm>
          <a:custGeom>
            <a:avLst/>
            <a:gdLst/>
            <a:ahLst/>
            <a:cxnLst/>
            <a:rect l="l" t="t" r="r" b="b"/>
            <a:pathLst>
              <a:path w="9846126" h="3421529">
                <a:moveTo>
                  <a:pt x="0" y="0"/>
                </a:moveTo>
                <a:lnTo>
                  <a:pt x="9846126" y="0"/>
                </a:lnTo>
                <a:lnTo>
                  <a:pt x="9846126" y="3421529"/>
                </a:lnTo>
                <a:lnTo>
                  <a:pt x="0" y="34215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3442882" y="550973"/>
            <a:ext cx="37307520" cy="3195302"/>
          </a:xfrm>
          <a:prstGeom prst="rect">
            <a:avLst/>
          </a:prstGeom>
        </p:spPr>
        <p:txBody>
          <a:bodyPr lIns="0" tIns="0" rIns="0" bIns="0" rtlCol="0" anchor="t">
            <a:spAutoFit/>
          </a:bodyPr>
          <a:lstStyle/>
          <a:p>
            <a:pPr algn="ctr">
              <a:lnSpc>
                <a:spcPts val="12880"/>
              </a:lnSpc>
            </a:pPr>
            <a:r>
              <a:rPr lang="en-US" sz="9200">
                <a:solidFill>
                  <a:srgbClr val="FFFFFF"/>
                </a:solidFill>
                <a:latin typeface="League Spartan"/>
                <a:ea typeface="League Spartan"/>
                <a:cs typeface="League Spartan"/>
                <a:sym typeface="League Spartan"/>
              </a:rPr>
              <a:t> EMPOWERING NURSES THROUGH COMPREHENSIVE PALLIATIVE CARE EDUCATION: A STUDENT PERSPECTIVE</a:t>
            </a:r>
          </a:p>
        </p:txBody>
      </p:sp>
      <p:sp>
        <p:nvSpPr>
          <p:cNvPr id="7" name="Freeform 7">
            <a:extLst>
              <a:ext uri="{C183D7F6-B498-43B3-948B-1728B52AA6E4}">
                <adec:decorative xmlns:adec="http://schemas.microsoft.com/office/drawing/2017/decorative" val="1"/>
              </a:ext>
            </a:extLst>
          </p:cNvPr>
          <p:cNvSpPr/>
          <p:nvPr/>
        </p:nvSpPr>
        <p:spPr>
          <a:xfrm flipH="1">
            <a:off x="37637626" y="-302925"/>
            <a:ext cx="10528561" cy="3658675"/>
          </a:xfrm>
          <a:custGeom>
            <a:avLst/>
            <a:gdLst/>
            <a:ahLst/>
            <a:cxnLst/>
            <a:rect l="l" t="t" r="r" b="b"/>
            <a:pathLst>
              <a:path w="10528561" h="3658675">
                <a:moveTo>
                  <a:pt x="10528561" y="0"/>
                </a:moveTo>
                <a:lnTo>
                  <a:pt x="0" y="0"/>
                </a:lnTo>
                <a:lnTo>
                  <a:pt x="0" y="3658675"/>
                </a:lnTo>
                <a:lnTo>
                  <a:pt x="10528561" y="3658675"/>
                </a:lnTo>
                <a:lnTo>
                  <a:pt x="1052856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4665738" y="3746275"/>
            <a:ext cx="35507762" cy="1059128"/>
            <a:chOff x="0" y="0"/>
            <a:chExt cx="3896599" cy="116228"/>
          </a:xfrm>
        </p:grpSpPr>
        <p:sp>
          <p:nvSpPr>
            <p:cNvPr id="9" name="Freeform 9">
              <a:extLst>
                <a:ext uri="{C183D7F6-B498-43B3-948B-1728B52AA6E4}">
                  <adec:decorative xmlns:adec="http://schemas.microsoft.com/office/drawing/2017/decorative" val="1"/>
                </a:ext>
              </a:extLst>
            </p:cNvPr>
            <p:cNvSpPr/>
            <p:nvPr/>
          </p:nvSpPr>
          <p:spPr>
            <a:xfrm>
              <a:off x="0" y="0"/>
              <a:ext cx="3896599" cy="116228"/>
            </a:xfrm>
            <a:custGeom>
              <a:avLst/>
              <a:gdLst/>
              <a:ahLst/>
              <a:cxnLst/>
              <a:rect l="l" t="t" r="r" b="b"/>
              <a:pathLst>
                <a:path w="3896599" h="116228">
                  <a:moveTo>
                    <a:pt x="13082" y="0"/>
                  </a:moveTo>
                  <a:lnTo>
                    <a:pt x="3883517" y="0"/>
                  </a:lnTo>
                  <a:cubicBezTo>
                    <a:pt x="3886987" y="0"/>
                    <a:pt x="3890314" y="1378"/>
                    <a:pt x="3892768" y="3832"/>
                  </a:cubicBezTo>
                  <a:cubicBezTo>
                    <a:pt x="3895221" y="6285"/>
                    <a:pt x="3896599" y="9612"/>
                    <a:pt x="3896599" y="13082"/>
                  </a:cubicBezTo>
                  <a:lnTo>
                    <a:pt x="3896599" y="103146"/>
                  </a:lnTo>
                  <a:cubicBezTo>
                    <a:pt x="3896599" y="110371"/>
                    <a:pt x="3890742" y="116228"/>
                    <a:pt x="3883517" y="116228"/>
                  </a:cubicBezTo>
                  <a:lnTo>
                    <a:pt x="13082" y="116228"/>
                  </a:lnTo>
                  <a:cubicBezTo>
                    <a:pt x="5857" y="116228"/>
                    <a:pt x="0" y="110371"/>
                    <a:pt x="0" y="103146"/>
                  </a:cubicBezTo>
                  <a:lnTo>
                    <a:pt x="0" y="13082"/>
                  </a:lnTo>
                  <a:cubicBezTo>
                    <a:pt x="0" y="5857"/>
                    <a:pt x="5857" y="0"/>
                    <a:pt x="13082" y="0"/>
                  </a:cubicBezTo>
                  <a:close/>
                </a:path>
              </a:pathLst>
            </a:custGeom>
            <a:solidFill>
              <a:srgbClr val="572B7C"/>
            </a:solidFill>
          </p:spPr>
          <p:txBody>
            <a:bodyPr/>
            <a:lstStyle/>
            <a:p>
              <a:endParaRPr lang="en-US"/>
            </a:p>
          </p:txBody>
        </p:sp>
        <p:sp>
          <p:nvSpPr>
            <p:cNvPr id="10" name="TextBox 10"/>
            <p:cNvSpPr txBox="1"/>
            <p:nvPr/>
          </p:nvSpPr>
          <p:spPr>
            <a:xfrm>
              <a:off x="0" y="-95250"/>
              <a:ext cx="3896599" cy="211478"/>
            </a:xfrm>
            <a:prstGeom prst="rect">
              <a:avLst/>
            </a:prstGeom>
          </p:spPr>
          <p:txBody>
            <a:bodyPr lIns="76200" tIns="76200" rIns="76200" bIns="76200" rtlCol="0" anchor="ctr"/>
            <a:lstStyle/>
            <a:p>
              <a:pPr algn="ctr">
                <a:lnSpc>
                  <a:spcPts val="6720"/>
                </a:lnSpc>
              </a:pPr>
              <a:endParaRPr/>
            </a:p>
          </p:txBody>
        </p:sp>
      </p:grpSp>
      <p:grpSp>
        <p:nvGrpSpPr>
          <p:cNvPr id="11" name="Group 11"/>
          <p:cNvGrpSpPr/>
          <p:nvPr/>
        </p:nvGrpSpPr>
        <p:grpSpPr>
          <a:xfrm>
            <a:off x="13559256" y="5605504"/>
            <a:ext cx="16986263" cy="13818555"/>
            <a:chOff x="0" y="0"/>
            <a:chExt cx="1864062" cy="1516440"/>
          </a:xfrm>
        </p:grpSpPr>
        <p:sp>
          <p:nvSpPr>
            <p:cNvPr id="12" name="Freeform 12">
              <a:extLst>
                <a:ext uri="{C183D7F6-B498-43B3-948B-1728B52AA6E4}">
                  <adec:decorative xmlns:adec="http://schemas.microsoft.com/office/drawing/2017/decorative" val="1"/>
                </a:ext>
              </a:extLst>
            </p:cNvPr>
            <p:cNvSpPr/>
            <p:nvPr/>
          </p:nvSpPr>
          <p:spPr>
            <a:xfrm>
              <a:off x="0" y="0"/>
              <a:ext cx="1864062" cy="1516440"/>
            </a:xfrm>
            <a:custGeom>
              <a:avLst/>
              <a:gdLst/>
              <a:ahLst/>
              <a:cxnLst/>
              <a:rect l="l" t="t" r="r" b="b"/>
              <a:pathLst>
                <a:path w="1864062" h="1516440">
                  <a:moveTo>
                    <a:pt x="27347" y="0"/>
                  </a:moveTo>
                  <a:lnTo>
                    <a:pt x="1836715" y="0"/>
                  </a:lnTo>
                  <a:cubicBezTo>
                    <a:pt x="1843968" y="0"/>
                    <a:pt x="1850924" y="2881"/>
                    <a:pt x="1856052" y="8010"/>
                  </a:cubicBezTo>
                  <a:cubicBezTo>
                    <a:pt x="1861181" y="13138"/>
                    <a:pt x="1864062" y="20094"/>
                    <a:pt x="1864062" y="27347"/>
                  </a:cubicBezTo>
                  <a:lnTo>
                    <a:pt x="1864062" y="1489093"/>
                  </a:lnTo>
                  <a:cubicBezTo>
                    <a:pt x="1864062" y="1504196"/>
                    <a:pt x="1851818" y="1516440"/>
                    <a:pt x="1836715" y="1516440"/>
                  </a:cubicBezTo>
                  <a:lnTo>
                    <a:pt x="27347" y="1516440"/>
                  </a:lnTo>
                  <a:cubicBezTo>
                    <a:pt x="12243" y="1516440"/>
                    <a:pt x="0" y="1504196"/>
                    <a:pt x="0" y="1489093"/>
                  </a:cubicBezTo>
                  <a:lnTo>
                    <a:pt x="0" y="27347"/>
                  </a:lnTo>
                  <a:cubicBezTo>
                    <a:pt x="0" y="12243"/>
                    <a:pt x="12243" y="0"/>
                    <a:pt x="27347" y="0"/>
                  </a:cubicBezTo>
                  <a:close/>
                </a:path>
              </a:pathLst>
            </a:custGeom>
            <a:solidFill>
              <a:srgbClr val="9883B0"/>
            </a:solidFill>
          </p:spPr>
          <p:txBody>
            <a:bodyPr/>
            <a:lstStyle/>
            <a:p>
              <a:endParaRPr lang="en-US"/>
            </a:p>
          </p:txBody>
        </p:sp>
        <p:sp>
          <p:nvSpPr>
            <p:cNvPr id="13" name="TextBox 13"/>
            <p:cNvSpPr txBox="1"/>
            <p:nvPr/>
          </p:nvSpPr>
          <p:spPr>
            <a:xfrm>
              <a:off x="0" y="-95250"/>
              <a:ext cx="1864062" cy="1611690"/>
            </a:xfrm>
            <a:prstGeom prst="rect">
              <a:avLst/>
            </a:prstGeom>
          </p:spPr>
          <p:txBody>
            <a:bodyPr lIns="76200" tIns="76200" rIns="76200" bIns="76200" rtlCol="0" anchor="ctr"/>
            <a:lstStyle/>
            <a:p>
              <a:pPr algn="ctr">
                <a:lnSpc>
                  <a:spcPts val="6720"/>
                </a:lnSpc>
              </a:pPr>
              <a:endParaRPr/>
            </a:p>
          </p:txBody>
        </p:sp>
      </p:grpSp>
      <p:grpSp>
        <p:nvGrpSpPr>
          <p:cNvPr id="14" name="Group 14"/>
          <p:cNvGrpSpPr/>
          <p:nvPr/>
        </p:nvGrpSpPr>
        <p:grpSpPr>
          <a:xfrm>
            <a:off x="-277944" y="15893119"/>
            <a:ext cx="13419274" cy="5347210"/>
            <a:chOff x="0" y="0"/>
            <a:chExt cx="631486" cy="251630"/>
          </a:xfrm>
        </p:grpSpPr>
        <p:sp>
          <p:nvSpPr>
            <p:cNvPr id="15" name="Freeform 15"/>
            <p:cNvSpPr/>
            <p:nvPr/>
          </p:nvSpPr>
          <p:spPr>
            <a:xfrm>
              <a:off x="0" y="0"/>
              <a:ext cx="631486" cy="251630"/>
            </a:xfrm>
            <a:custGeom>
              <a:avLst/>
              <a:gdLst/>
              <a:ahLst/>
              <a:cxnLst/>
              <a:rect l="l" t="t" r="r" b="b"/>
              <a:pathLst>
                <a:path w="631486" h="251630">
                  <a:moveTo>
                    <a:pt x="25385" y="0"/>
                  </a:moveTo>
                  <a:lnTo>
                    <a:pt x="606102" y="0"/>
                  </a:lnTo>
                  <a:cubicBezTo>
                    <a:pt x="612834" y="0"/>
                    <a:pt x="619291" y="2674"/>
                    <a:pt x="624051" y="7435"/>
                  </a:cubicBezTo>
                  <a:cubicBezTo>
                    <a:pt x="628812" y="12196"/>
                    <a:pt x="631486" y="18652"/>
                    <a:pt x="631486" y="25385"/>
                  </a:cubicBezTo>
                  <a:lnTo>
                    <a:pt x="631486" y="226245"/>
                  </a:lnTo>
                  <a:cubicBezTo>
                    <a:pt x="631486" y="232978"/>
                    <a:pt x="628812" y="239434"/>
                    <a:pt x="624051" y="244195"/>
                  </a:cubicBezTo>
                  <a:cubicBezTo>
                    <a:pt x="619291" y="248955"/>
                    <a:pt x="612834" y="251630"/>
                    <a:pt x="606102" y="251630"/>
                  </a:cubicBezTo>
                  <a:lnTo>
                    <a:pt x="25385" y="251630"/>
                  </a:lnTo>
                  <a:cubicBezTo>
                    <a:pt x="18652" y="251630"/>
                    <a:pt x="12196" y="248955"/>
                    <a:pt x="7435" y="244195"/>
                  </a:cubicBezTo>
                  <a:cubicBezTo>
                    <a:pt x="2674" y="239434"/>
                    <a:pt x="0" y="232978"/>
                    <a:pt x="0" y="226245"/>
                  </a:cubicBezTo>
                  <a:lnTo>
                    <a:pt x="0" y="25385"/>
                  </a:lnTo>
                  <a:cubicBezTo>
                    <a:pt x="0" y="18652"/>
                    <a:pt x="2674" y="12196"/>
                    <a:pt x="7435" y="7435"/>
                  </a:cubicBezTo>
                  <a:cubicBezTo>
                    <a:pt x="12196" y="2674"/>
                    <a:pt x="18652" y="0"/>
                    <a:pt x="25385" y="0"/>
                  </a:cubicBezTo>
                  <a:close/>
                </a:path>
              </a:pathLst>
            </a:custGeom>
            <a:blipFill>
              <a:blip r:embed="rId4"/>
              <a:stretch>
                <a:fillRect t="-41164"/>
              </a:stretch>
            </a:blipFill>
            <a:ln w="76200" cap="rnd">
              <a:solidFill>
                <a:srgbClr val="9883B0"/>
              </a:solidFill>
              <a:prstDash val="solid"/>
              <a:round/>
            </a:ln>
          </p:spPr>
          <p:txBody>
            <a:bodyPr/>
            <a:lstStyle/>
            <a:p>
              <a:endParaRPr lang="en-US"/>
            </a:p>
          </p:txBody>
        </p:sp>
      </p:grpSp>
      <p:sp>
        <p:nvSpPr>
          <p:cNvPr id="16" name="Freeform 16" descr="Step 1"/>
          <p:cNvSpPr/>
          <p:nvPr/>
        </p:nvSpPr>
        <p:spPr>
          <a:xfrm>
            <a:off x="13883851" y="6783721"/>
            <a:ext cx="2199787" cy="1440861"/>
          </a:xfrm>
          <a:custGeom>
            <a:avLst/>
            <a:gdLst/>
            <a:ahLst/>
            <a:cxnLst/>
            <a:rect l="l" t="t" r="r" b="b"/>
            <a:pathLst>
              <a:path w="2199787" h="1440861">
                <a:moveTo>
                  <a:pt x="0" y="0"/>
                </a:moveTo>
                <a:lnTo>
                  <a:pt x="2199788" y="0"/>
                </a:lnTo>
                <a:lnTo>
                  <a:pt x="2199788" y="1440860"/>
                </a:lnTo>
                <a:lnTo>
                  <a:pt x="0" y="144086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descr="Step 2"/>
          <p:cNvSpPr/>
          <p:nvPr/>
        </p:nvSpPr>
        <p:spPr>
          <a:xfrm>
            <a:off x="13883851" y="11755662"/>
            <a:ext cx="2199787" cy="1386783"/>
          </a:xfrm>
          <a:custGeom>
            <a:avLst/>
            <a:gdLst/>
            <a:ahLst/>
            <a:cxnLst/>
            <a:rect l="l" t="t" r="r" b="b"/>
            <a:pathLst>
              <a:path w="2199787" h="1386783">
                <a:moveTo>
                  <a:pt x="0" y="0"/>
                </a:moveTo>
                <a:lnTo>
                  <a:pt x="2199788" y="0"/>
                </a:lnTo>
                <a:lnTo>
                  <a:pt x="2199788" y="1386783"/>
                </a:lnTo>
                <a:lnTo>
                  <a:pt x="0" y="138678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descr="Step 3"/>
          <p:cNvSpPr/>
          <p:nvPr/>
        </p:nvSpPr>
        <p:spPr>
          <a:xfrm>
            <a:off x="13883851" y="16940956"/>
            <a:ext cx="2199787" cy="1388616"/>
          </a:xfrm>
          <a:custGeom>
            <a:avLst/>
            <a:gdLst/>
            <a:ahLst/>
            <a:cxnLst/>
            <a:rect l="l" t="t" r="r" b="b"/>
            <a:pathLst>
              <a:path w="2199787" h="1388616">
                <a:moveTo>
                  <a:pt x="0" y="0"/>
                </a:moveTo>
                <a:lnTo>
                  <a:pt x="2199788" y="0"/>
                </a:lnTo>
                <a:lnTo>
                  <a:pt x="2199788" y="1388616"/>
                </a:lnTo>
                <a:lnTo>
                  <a:pt x="0" y="138861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30989488" y="5619808"/>
            <a:ext cx="13781039" cy="18412841"/>
            <a:chOff x="0" y="0"/>
            <a:chExt cx="1512323" cy="2020614"/>
          </a:xfrm>
        </p:grpSpPr>
        <p:sp>
          <p:nvSpPr>
            <p:cNvPr id="20" name="Freeform 20">
              <a:extLst>
                <a:ext uri="{C183D7F6-B498-43B3-948B-1728B52AA6E4}">
                  <adec:decorative xmlns:adec="http://schemas.microsoft.com/office/drawing/2017/decorative" val="1"/>
                </a:ext>
              </a:extLst>
            </p:cNvPr>
            <p:cNvSpPr/>
            <p:nvPr/>
          </p:nvSpPr>
          <p:spPr>
            <a:xfrm>
              <a:off x="0" y="0"/>
              <a:ext cx="1512323" cy="2020614"/>
            </a:xfrm>
            <a:custGeom>
              <a:avLst/>
              <a:gdLst/>
              <a:ahLst/>
              <a:cxnLst/>
              <a:rect l="l" t="t" r="r" b="b"/>
              <a:pathLst>
                <a:path w="1512323" h="2020614">
                  <a:moveTo>
                    <a:pt x="33707" y="0"/>
                  </a:moveTo>
                  <a:lnTo>
                    <a:pt x="1478616" y="0"/>
                  </a:lnTo>
                  <a:cubicBezTo>
                    <a:pt x="1497231" y="0"/>
                    <a:pt x="1512323" y="15091"/>
                    <a:pt x="1512323" y="33707"/>
                  </a:cubicBezTo>
                  <a:lnTo>
                    <a:pt x="1512323" y="1986907"/>
                  </a:lnTo>
                  <a:cubicBezTo>
                    <a:pt x="1512323" y="2005523"/>
                    <a:pt x="1497231" y="2020614"/>
                    <a:pt x="1478616" y="2020614"/>
                  </a:cubicBezTo>
                  <a:lnTo>
                    <a:pt x="33707" y="2020614"/>
                  </a:lnTo>
                  <a:cubicBezTo>
                    <a:pt x="24767" y="2020614"/>
                    <a:pt x="16194" y="2017062"/>
                    <a:pt x="9873" y="2010741"/>
                  </a:cubicBezTo>
                  <a:cubicBezTo>
                    <a:pt x="3551" y="2004420"/>
                    <a:pt x="0" y="1995846"/>
                    <a:pt x="0" y="1986907"/>
                  </a:cubicBezTo>
                  <a:lnTo>
                    <a:pt x="0" y="33707"/>
                  </a:lnTo>
                  <a:cubicBezTo>
                    <a:pt x="0" y="15091"/>
                    <a:pt x="15091" y="0"/>
                    <a:pt x="33707" y="0"/>
                  </a:cubicBezTo>
                  <a:close/>
                </a:path>
              </a:pathLst>
            </a:custGeom>
            <a:solidFill>
              <a:srgbClr val="9883B0"/>
            </a:solidFill>
          </p:spPr>
          <p:txBody>
            <a:bodyPr/>
            <a:lstStyle/>
            <a:p>
              <a:endParaRPr lang="en-US"/>
            </a:p>
          </p:txBody>
        </p:sp>
        <p:sp>
          <p:nvSpPr>
            <p:cNvPr id="21" name="TextBox 21"/>
            <p:cNvSpPr txBox="1"/>
            <p:nvPr/>
          </p:nvSpPr>
          <p:spPr>
            <a:xfrm>
              <a:off x="0" y="-95250"/>
              <a:ext cx="1512323" cy="2115864"/>
            </a:xfrm>
            <a:prstGeom prst="rect">
              <a:avLst/>
            </a:prstGeom>
          </p:spPr>
          <p:txBody>
            <a:bodyPr lIns="76200" tIns="76200" rIns="76200" bIns="76200" rtlCol="0" anchor="ctr"/>
            <a:lstStyle/>
            <a:p>
              <a:pPr algn="ctr">
                <a:lnSpc>
                  <a:spcPts val="6720"/>
                </a:lnSpc>
              </a:pPr>
              <a:endParaRPr/>
            </a:p>
          </p:txBody>
        </p:sp>
      </p:grpSp>
      <p:sp>
        <p:nvSpPr>
          <p:cNvPr id="22" name="TextBox 22"/>
          <p:cNvSpPr txBox="1"/>
          <p:nvPr/>
        </p:nvSpPr>
        <p:spPr>
          <a:xfrm>
            <a:off x="2789350" y="6827463"/>
            <a:ext cx="7486700" cy="852322"/>
          </a:xfrm>
          <a:prstGeom prst="rect">
            <a:avLst/>
          </a:prstGeom>
        </p:spPr>
        <p:txBody>
          <a:bodyPr lIns="0" tIns="0" rIns="0" bIns="0" rtlCol="0" anchor="t">
            <a:spAutoFit/>
          </a:bodyPr>
          <a:lstStyle/>
          <a:p>
            <a:pPr algn="ctr">
              <a:lnSpc>
                <a:spcPts val="6983"/>
              </a:lnSpc>
            </a:pPr>
            <a:r>
              <a:rPr lang="en-US" sz="4988">
                <a:solidFill>
                  <a:srgbClr val="FFFFFF"/>
                </a:solidFill>
                <a:latin typeface="League Spartan"/>
                <a:ea typeface="League Spartan"/>
                <a:cs typeface="League Spartan"/>
                <a:sym typeface="League Spartan"/>
              </a:rPr>
              <a:t>Background</a:t>
            </a:r>
          </a:p>
        </p:txBody>
      </p:sp>
      <p:grpSp>
        <p:nvGrpSpPr>
          <p:cNvPr id="23" name="Group 23"/>
          <p:cNvGrpSpPr/>
          <p:nvPr/>
        </p:nvGrpSpPr>
        <p:grpSpPr>
          <a:xfrm>
            <a:off x="-3827393" y="5567404"/>
            <a:ext cx="16986263" cy="9992341"/>
            <a:chOff x="0" y="0"/>
            <a:chExt cx="1864062" cy="1096553"/>
          </a:xfrm>
        </p:grpSpPr>
        <p:sp>
          <p:nvSpPr>
            <p:cNvPr id="24" name="Freeform 24">
              <a:extLst>
                <a:ext uri="{C183D7F6-B498-43B3-948B-1728B52AA6E4}">
                  <adec:decorative xmlns:adec="http://schemas.microsoft.com/office/drawing/2017/decorative" val="1"/>
                </a:ext>
              </a:extLst>
            </p:cNvPr>
            <p:cNvSpPr/>
            <p:nvPr/>
          </p:nvSpPr>
          <p:spPr>
            <a:xfrm>
              <a:off x="0" y="0"/>
              <a:ext cx="1864062" cy="1096553"/>
            </a:xfrm>
            <a:custGeom>
              <a:avLst/>
              <a:gdLst/>
              <a:ahLst/>
              <a:cxnLst/>
              <a:rect l="l" t="t" r="r" b="b"/>
              <a:pathLst>
                <a:path w="1864062" h="1096553">
                  <a:moveTo>
                    <a:pt x="27347" y="0"/>
                  </a:moveTo>
                  <a:lnTo>
                    <a:pt x="1836715" y="0"/>
                  </a:lnTo>
                  <a:cubicBezTo>
                    <a:pt x="1843968" y="0"/>
                    <a:pt x="1850924" y="2881"/>
                    <a:pt x="1856052" y="8010"/>
                  </a:cubicBezTo>
                  <a:cubicBezTo>
                    <a:pt x="1861181" y="13138"/>
                    <a:pt x="1864062" y="20094"/>
                    <a:pt x="1864062" y="27347"/>
                  </a:cubicBezTo>
                  <a:lnTo>
                    <a:pt x="1864062" y="1069207"/>
                  </a:lnTo>
                  <a:cubicBezTo>
                    <a:pt x="1864062" y="1084310"/>
                    <a:pt x="1851818" y="1096553"/>
                    <a:pt x="1836715" y="1096553"/>
                  </a:cubicBezTo>
                  <a:lnTo>
                    <a:pt x="27347" y="1096553"/>
                  </a:lnTo>
                  <a:cubicBezTo>
                    <a:pt x="12243" y="1096553"/>
                    <a:pt x="0" y="1084310"/>
                    <a:pt x="0" y="1069207"/>
                  </a:cubicBezTo>
                  <a:lnTo>
                    <a:pt x="0" y="27347"/>
                  </a:lnTo>
                  <a:cubicBezTo>
                    <a:pt x="0" y="12243"/>
                    <a:pt x="12243" y="0"/>
                    <a:pt x="27347" y="0"/>
                  </a:cubicBezTo>
                  <a:close/>
                </a:path>
              </a:pathLst>
            </a:custGeom>
            <a:solidFill>
              <a:srgbClr val="9883B0"/>
            </a:solidFill>
          </p:spPr>
          <p:txBody>
            <a:bodyPr/>
            <a:lstStyle/>
            <a:p>
              <a:endParaRPr lang="en-US"/>
            </a:p>
          </p:txBody>
        </p:sp>
        <p:sp>
          <p:nvSpPr>
            <p:cNvPr id="25" name="TextBox 25"/>
            <p:cNvSpPr txBox="1"/>
            <p:nvPr/>
          </p:nvSpPr>
          <p:spPr>
            <a:xfrm>
              <a:off x="0" y="-95250"/>
              <a:ext cx="1864062" cy="1191803"/>
            </a:xfrm>
            <a:prstGeom prst="rect">
              <a:avLst/>
            </a:prstGeom>
          </p:spPr>
          <p:txBody>
            <a:bodyPr lIns="76200" tIns="76200" rIns="76200" bIns="76200" rtlCol="0" anchor="ctr"/>
            <a:lstStyle/>
            <a:p>
              <a:pPr algn="ctr">
                <a:lnSpc>
                  <a:spcPts val="6720"/>
                </a:lnSpc>
              </a:pPr>
              <a:endParaRPr/>
            </a:p>
          </p:txBody>
        </p:sp>
      </p:grpSp>
      <p:sp>
        <p:nvSpPr>
          <p:cNvPr id="26" name="Freeform 26"/>
          <p:cNvSpPr/>
          <p:nvPr/>
        </p:nvSpPr>
        <p:spPr>
          <a:xfrm>
            <a:off x="13559256" y="19744777"/>
            <a:ext cx="16986263" cy="3432773"/>
          </a:xfrm>
          <a:custGeom>
            <a:avLst/>
            <a:gdLst/>
            <a:ahLst/>
            <a:cxnLst/>
            <a:rect l="l" t="t" r="r" b="b"/>
            <a:pathLst>
              <a:path w="16986263" h="3432773">
                <a:moveTo>
                  <a:pt x="0" y="0"/>
                </a:moveTo>
                <a:lnTo>
                  <a:pt x="16986263" y="0"/>
                </a:lnTo>
                <a:lnTo>
                  <a:pt x="16986263" y="3432773"/>
                </a:lnTo>
                <a:lnTo>
                  <a:pt x="0" y="3432773"/>
                </a:lnTo>
                <a:lnTo>
                  <a:pt x="0" y="0"/>
                </a:lnTo>
                <a:close/>
              </a:path>
            </a:pathLst>
          </a:custGeom>
          <a:blipFill>
            <a:blip r:embed="rId8"/>
            <a:stretch>
              <a:fillRect t="-2029" r="-755" b="-3291"/>
            </a:stretch>
          </a:blipFill>
          <a:ln w="76200" cap="rnd">
            <a:solidFill>
              <a:srgbClr val="9883B0"/>
            </a:solidFill>
            <a:prstDash val="solid"/>
            <a:round/>
          </a:ln>
        </p:spPr>
        <p:txBody>
          <a:bodyPr/>
          <a:lstStyle/>
          <a:p>
            <a:endParaRPr lang="en-US"/>
          </a:p>
        </p:txBody>
      </p:sp>
      <p:grpSp>
        <p:nvGrpSpPr>
          <p:cNvPr id="27" name="Group 27"/>
          <p:cNvGrpSpPr/>
          <p:nvPr/>
        </p:nvGrpSpPr>
        <p:grpSpPr>
          <a:xfrm>
            <a:off x="-3827393" y="21573704"/>
            <a:ext cx="16986263" cy="10831631"/>
            <a:chOff x="0" y="0"/>
            <a:chExt cx="1864062" cy="1188656"/>
          </a:xfrm>
        </p:grpSpPr>
        <p:sp>
          <p:nvSpPr>
            <p:cNvPr id="28" name="Freeform 28">
              <a:extLst>
                <a:ext uri="{C183D7F6-B498-43B3-948B-1728B52AA6E4}">
                  <adec:decorative xmlns:adec="http://schemas.microsoft.com/office/drawing/2017/decorative" val="1"/>
                </a:ext>
              </a:extLst>
            </p:cNvPr>
            <p:cNvSpPr/>
            <p:nvPr/>
          </p:nvSpPr>
          <p:spPr>
            <a:xfrm>
              <a:off x="0" y="0"/>
              <a:ext cx="1864062" cy="1188656"/>
            </a:xfrm>
            <a:custGeom>
              <a:avLst/>
              <a:gdLst/>
              <a:ahLst/>
              <a:cxnLst/>
              <a:rect l="l" t="t" r="r" b="b"/>
              <a:pathLst>
                <a:path w="1864062" h="1188656">
                  <a:moveTo>
                    <a:pt x="27347" y="0"/>
                  </a:moveTo>
                  <a:lnTo>
                    <a:pt x="1836715" y="0"/>
                  </a:lnTo>
                  <a:cubicBezTo>
                    <a:pt x="1843968" y="0"/>
                    <a:pt x="1850924" y="2881"/>
                    <a:pt x="1856052" y="8010"/>
                  </a:cubicBezTo>
                  <a:cubicBezTo>
                    <a:pt x="1861181" y="13138"/>
                    <a:pt x="1864062" y="20094"/>
                    <a:pt x="1864062" y="27347"/>
                  </a:cubicBezTo>
                  <a:lnTo>
                    <a:pt x="1864062" y="1161310"/>
                  </a:lnTo>
                  <a:cubicBezTo>
                    <a:pt x="1864062" y="1176413"/>
                    <a:pt x="1851818" y="1188656"/>
                    <a:pt x="1836715" y="1188656"/>
                  </a:cubicBezTo>
                  <a:lnTo>
                    <a:pt x="27347" y="1188656"/>
                  </a:lnTo>
                  <a:cubicBezTo>
                    <a:pt x="20094" y="1188656"/>
                    <a:pt x="13138" y="1185775"/>
                    <a:pt x="8010" y="1180647"/>
                  </a:cubicBezTo>
                  <a:cubicBezTo>
                    <a:pt x="2881" y="1175518"/>
                    <a:pt x="0" y="1168563"/>
                    <a:pt x="0" y="1161310"/>
                  </a:cubicBezTo>
                  <a:lnTo>
                    <a:pt x="0" y="27347"/>
                  </a:lnTo>
                  <a:cubicBezTo>
                    <a:pt x="0" y="12243"/>
                    <a:pt x="12243" y="0"/>
                    <a:pt x="27347" y="0"/>
                  </a:cubicBezTo>
                  <a:close/>
                </a:path>
              </a:pathLst>
            </a:custGeom>
            <a:solidFill>
              <a:srgbClr val="9883B0"/>
            </a:solidFill>
          </p:spPr>
          <p:txBody>
            <a:bodyPr/>
            <a:lstStyle/>
            <a:p>
              <a:endParaRPr lang="en-US"/>
            </a:p>
          </p:txBody>
        </p:sp>
        <p:sp>
          <p:nvSpPr>
            <p:cNvPr id="29" name="TextBox 29"/>
            <p:cNvSpPr txBox="1"/>
            <p:nvPr/>
          </p:nvSpPr>
          <p:spPr>
            <a:xfrm>
              <a:off x="0" y="-95250"/>
              <a:ext cx="1864062" cy="1283906"/>
            </a:xfrm>
            <a:prstGeom prst="rect">
              <a:avLst/>
            </a:prstGeom>
          </p:spPr>
          <p:txBody>
            <a:bodyPr lIns="76200" tIns="76200" rIns="76200" bIns="76200" rtlCol="0" anchor="ctr"/>
            <a:lstStyle/>
            <a:p>
              <a:pPr algn="ctr">
                <a:lnSpc>
                  <a:spcPts val="6720"/>
                </a:lnSpc>
              </a:pPr>
              <a:endParaRPr/>
            </a:p>
          </p:txBody>
        </p:sp>
      </p:grpSp>
      <p:grpSp>
        <p:nvGrpSpPr>
          <p:cNvPr id="30" name="Group 30"/>
          <p:cNvGrpSpPr/>
          <p:nvPr/>
        </p:nvGrpSpPr>
        <p:grpSpPr>
          <a:xfrm>
            <a:off x="13559256" y="24258612"/>
            <a:ext cx="16986263" cy="8146723"/>
            <a:chOff x="0" y="0"/>
            <a:chExt cx="1864062" cy="894016"/>
          </a:xfrm>
        </p:grpSpPr>
        <p:sp>
          <p:nvSpPr>
            <p:cNvPr id="31" name="Freeform 31">
              <a:extLst>
                <a:ext uri="{C183D7F6-B498-43B3-948B-1728B52AA6E4}">
                  <adec:decorative xmlns:adec="http://schemas.microsoft.com/office/drawing/2017/decorative" val="1"/>
                </a:ext>
              </a:extLst>
            </p:cNvPr>
            <p:cNvSpPr/>
            <p:nvPr/>
          </p:nvSpPr>
          <p:spPr>
            <a:xfrm>
              <a:off x="0" y="0"/>
              <a:ext cx="1864062" cy="894016"/>
            </a:xfrm>
            <a:custGeom>
              <a:avLst/>
              <a:gdLst/>
              <a:ahLst/>
              <a:cxnLst/>
              <a:rect l="l" t="t" r="r" b="b"/>
              <a:pathLst>
                <a:path w="1864062" h="894016">
                  <a:moveTo>
                    <a:pt x="27347" y="0"/>
                  </a:moveTo>
                  <a:lnTo>
                    <a:pt x="1836715" y="0"/>
                  </a:lnTo>
                  <a:cubicBezTo>
                    <a:pt x="1843968" y="0"/>
                    <a:pt x="1850924" y="2881"/>
                    <a:pt x="1856052" y="8010"/>
                  </a:cubicBezTo>
                  <a:cubicBezTo>
                    <a:pt x="1861181" y="13138"/>
                    <a:pt x="1864062" y="20094"/>
                    <a:pt x="1864062" y="27347"/>
                  </a:cubicBezTo>
                  <a:lnTo>
                    <a:pt x="1864062" y="866670"/>
                  </a:lnTo>
                  <a:cubicBezTo>
                    <a:pt x="1864062" y="881773"/>
                    <a:pt x="1851818" y="894016"/>
                    <a:pt x="1836715" y="894016"/>
                  </a:cubicBezTo>
                  <a:lnTo>
                    <a:pt x="27347" y="894016"/>
                  </a:lnTo>
                  <a:cubicBezTo>
                    <a:pt x="12243" y="894016"/>
                    <a:pt x="0" y="881773"/>
                    <a:pt x="0" y="866670"/>
                  </a:cubicBezTo>
                  <a:lnTo>
                    <a:pt x="0" y="27347"/>
                  </a:lnTo>
                  <a:cubicBezTo>
                    <a:pt x="0" y="12243"/>
                    <a:pt x="12243" y="0"/>
                    <a:pt x="27347" y="0"/>
                  </a:cubicBezTo>
                  <a:close/>
                </a:path>
              </a:pathLst>
            </a:custGeom>
            <a:solidFill>
              <a:srgbClr val="9883B0"/>
            </a:solidFill>
          </p:spPr>
          <p:txBody>
            <a:bodyPr/>
            <a:lstStyle/>
            <a:p>
              <a:endParaRPr lang="en-US"/>
            </a:p>
          </p:txBody>
        </p:sp>
        <p:sp>
          <p:nvSpPr>
            <p:cNvPr id="32" name="TextBox 32"/>
            <p:cNvSpPr txBox="1"/>
            <p:nvPr/>
          </p:nvSpPr>
          <p:spPr>
            <a:xfrm>
              <a:off x="0" y="-95250"/>
              <a:ext cx="1864062" cy="989266"/>
            </a:xfrm>
            <a:prstGeom prst="rect">
              <a:avLst/>
            </a:prstGeom>
          </p:spPr>
          <p:txBody>
            <a:bodyPr lIns="76200" tIns="76200" rIns="76200" bIns="76200" rtlCol="0" anchor="ctr"/>
            <a:lstStyle/>
            <a:p>
              <a:pPr algn="ctr">
                <a:lnSpc>
                  <a:spcPts val="6720"/>
                </a:lnSpc>
              </a:pPr>
              <a:endParaRPr/>
            </a:p>
          </p:txBody>
        </p:sp>
      </p:grpSp>
      <p:grpSp>
        <p:nvGrpSpPr>
          <p:cNvPr id="33" name="Group 33"/>
          <p:cNvGrpSpPr/>
          <p:nvPr/>
        </p:nvGrpSpPr>
        <p:grpSpPr>
          <a:xfrm>
            <a:off x="13559256" y="23434725"/>
            <a:ext cx="16986263" cy="597925"/>
            <a:chOff x="0" y="0"/>
            <a:chExt cx="1864062" cy="65616"/>
          </a:xfrm>
        </p:grpSpPr>
        <p:sp>
          <p:nvSpPr>
            <p:cNvPr id="34" name="Freeform 34">
              <a:extLst>
                <a:ext uri="{C183D7F6-B498-43B3-948B-1728B52AA6E4}">
                  <adec:decorative xmlns:adec="http://schemas.microsoft.com/office/drawing/2017/decorative" val="1"/>
                </a:ext>
              </a:extLst>
            </p:cNvPr>
            <p:cNvSpPr/>
            <p:nvPr/>
          </p:nvSpPr>
          <p:spPr>
            <a:xfrm>
              <a:off x="0" y="0"/>
              <a:ext cx="1864062" cy="65616"/>
            </a:xfrm>
            <a:custGeom>
              <a:avLst/>
              <a:gdLst/>
              <a:ahLst/>
              <a:cxnLst/>
              <a:rect l="l" t="t" r="r" b="b"/>
              <a:pathLst>
                <a:path w="1864062" h="65616">
                  <a:moveTo>
                    <a:pt x="27347" y="0"/>
                  </a:moveTo>
                  <a:lnTo>
                    <a:pt x="1836715" y="0"/>
                  </a:lnTo>
                  <a:cubicBezTo>
                    <a:pt x="1843968" y="0"/>
                    <a:pt x="1850924" y="2881"/>
                    <a:pt x="1856052" y="8010"/>
                  </a:cubicBezTo>
                  <a:cubicBezTo>
                    <a:pt x="1861181" y="13138"/>
                    <a:pt x="1864062" y="20094"/>
                    <a:pt x="1864062" y="27347"/>
                  </a:cubicBezTo>
                  <a:lnTo>
                    <a:pt x="1864062" y="38269"/>
                  </a:lnTo>
                  <a:cubicBezTo>
                    <a:pt x="1864062" y="53372"/>
                    <a:pt x="1851818" y="65616"/>
                    <a:pt x="1836715" y="65616"/>
                  </a:cubicBezTo>
                  <a:lnTo>
                    <a:pt x="27347" y="65616"/>
                  </a:lnTo>
                  <a:cubicBezTo>
                    <a:pt x="12243" y="65616"/>
                    <a:pt x="0" y="53372"/>
                    <a:pt x="0" y="38269"/>
                  </a:cubicBezTo>
                  <a:lnTo>
                    <a:pt x="0" y="27347"/>
                  </a:lnTo>
                  <a:cubicBezTo>
                    <a:pt x="0" y="12243"/>
                    <a:pt x="12243" y="0"/>
                    <a:pt x="27347" y="0"/>
                  </a:cubicBezTo>
                  <a:close/>
                </a:path>
              </a:pathLst>
            </a:custGeom>
            <a:solidFill>
              <a:srgbClr val="9883B0"/>
            </a:solidFill>
          </p:spPr>
          <p:txBody>
            <a:bodyPr/>
            <a:lstStyle/>
            <a:p>
              <a:endParaRPr lang="en-US"/>
            </a:p>
          </p:txBody>
        </p:sp>
        <p:sp>
          <p:nvSpPr>
            <p:cNvPr id="35" name="TextBox 35"/>
            <p:cNvSpPr txBox="1"/>
            <p:nvPr/>
          </p:nvSpPr>
          <p:spPr>
            <a:xfrm>
              <a:off x="0" y="-95250"/>
              <a:ext cx="1864062" cy="160866"/>
            </a:xfrm>
            <a:prstGeom prst="rect">
              <a:avLst/>
            </a:prstGeom>
          </p:spPr>
          <p:txBody>
            <a:bodyPr lIns="76200" tIns="76200" rIns="76200" bIns="76200" rtlCol="0" anchor="ctr"/>
            <a:lstStyle/>
            <a:p>
              <a:pPr algn="ctr">
                <a:lnSpc>
                  <a:spcPts val="6720"/>
                </a:lnSpc>
              </a:pPr>
              <a:endParaRPr/>
            </a:p>
          </p:txBody>
        </p:sp>
      </p:grpSp>
      <p:grpSp>
        <p:nvGrpSpPr>
          <p:cNvPr id="36" name="Group 36"/>
          <p:cNvGrpSpPr/>
          <p:nvPr/>
        </p:nvGrpSpPr>
        <p:grpSpPr>
          <a:xfrm>
            <a:off x="39431647" y="30709171"/>
            <a:ext cx="4854117" cy="1696163"/>
            <a:chOff x="0" y="0"/>
            <a:chExt cx="532688" cy="186136"/>
          </a:xfrm>
        </p:grpSpPr>
        <p:sp>
          <p:nvSpPr>
            <p:cNvPr id="37" name="Freeform 37">
              <a:extLst>
                <a:ext uri="{C183D7F6-B498-43B3-948B-1728B52AA6E4}">
                  <adec:decorative xmlns:adec="http://schemas.microsoft.com/office/drawing/2017/decorative" val="1"/>
                </a:ext>
              </a:extLst>
            </p:cNvPr>
            <p:cNvSpPr/>
            <p:nvPr/>
          </p:nvSpPr>
          <p:spPr>
            <a:xfrm>
              <a:off x="0" y="0"/>
              <a:ext cx="532688" cy="186136"/>
            </a:xfrm>
            <a:custGeom>
              <a:avLst/>
              <a:gdLst/>
              <a:ahLst/>
              <a:cxnLst/>
              <a:rect l="l" t="t" r="r" b="b"/>
              <a:pathLst>
                <a:path w="532688" h="186136">
                  <a:moveTo>
                    <a:pt x="93068" y="0"/>
                  </a:moveTo>
                  <a:lnTo>
                    <a:pt x="439620" y="0"/>
                  </a:lnTo>
                  <a:cubicBezTo>
                    <a:pt x="464303" y="0"/>
                    <a:pt x="487975" y="9805"/>
                    <a:pt x="505429" y="27259"/>
                  </a:cubicBezTo>
                  <a:cubicBezTo>
                    <a:pt x="522882" y="44713"/>
                    <a:pt x="532688" y="68385"/>
                    <a:pt x="532688" y="93068"/>
                  </a:cubicBezTo>
                  <a:lnTo>
                    <a:pt x="532688" y="93068"/>
                  </a:lnTo>
                  <a:cubicBezTo>
                    <a:pt x="532688" y="117751"/>
                    <a:pt x="522882" y="141423"/>
                    <a:pt x="505429" y="158877"/>
                  </a:cubicBezTo>
                  <a:cubicBezTo>
                    <a:pt x="487975" y="176331"/>
                    <a:pt x="464303" y="186136"/>
                    <a:pt x="439620" y="186136"/>
                  </a:cubicBezTo>
                  <a:lnTo>
                    <a:pt x="93068" y="186136"/>
                  </a:lnTo>
                  <a:cubicBezTo>
                    <a:pt x="68385" y="186136"/>
                    <a:pt x="44713" y="176331"/>
                    <a:pt x="27259" y="158877"/>
                  </a:cubicBezTo>
                  <a:cubicBezTo>
                    <a:pt x="9805" y="141423"/>
                    <a:pt x="0" y="117751"/>
                    <a:pt x="0" y="93068"/>
                  </a:cubicBezTo>
                  <a:lnTo>
                    <a:pt x="0" y="93068"/>
                  </a:lnTo>
                  <a:cubicBezTo>
                    <a:pt x="0" y="68385"/>
                    <a:pt x="9805" y="44713"/>
                    <a:pt x="27259" y="27259"/>
                  </a:cubicBezTo>
                  <a:cubicBezTo>
                    <a:pt x="44713" y="9805"/>
                    <a:pt x="68385" y="0"/>
                    <a:pt x="93068" y="0"/>
                  </a:cubicBezTo>
                  <a:close/>
                </a:path>
              </a:pathLst>
            </a:custGeom>
            <a:solidFill>
              <a:srgbClr val="9883B0"/>
            </a:solidFill>
          </p:spPr>
          <p:txBody>
            <a:bodyPr/>
            <a:lstStyle/>
            <a:p>
              <a:endParaRPr lang="en-US"/>
            </a:p>
          </p:txBody>
        </p:sp>
        <p:sp>
          <p:nvSpPr>
            <p:cNvPr id="38" name="TextBox 38"/>
            <p:cNvSpPr txBox="1"/>
            <p:nvPr/>
          </p:nvSpPr>
          <p:spPr>
            <a:xfrm>
              <a:off x="0" y="-95250"/>
              <a:ext cx="532688" cy="281386"/>
            </a:xfrm>
            <a:prstGeom prst="rect">
              <a:avLst/>
            </a:prstGeom>
          </p:spPr>
          <p:txBody>
            <a:bodyPr lIns="76200" tIns="76200" rIns="76200" bIns="76200" rtlCol="0" anchor="ctr"/>
            <a:lstStyle/>
            <a:p>
              <a:pPr algn="ctr">
                <a:lnSpc>
                  <a:spcPts val="6720"/>
                </a:lnSpc>
              </a:pPr>
              <a:endParaRPr/>
            </a:p>
          </p:txBody>
        </p:sp>
      </p:grpSp>
      <p:grpSp>
        <p:nvGrpSpPr>
          <p:cNvPr id="39" name="Group 39"/>
          <p:cNvGrpSpPr/>
          <p:nvPr/>
        </p:nvGrpSpPr>
        <p:grpSpPr>
          <a:xfrm>
            <a:off x="39431647" y="25720321"/>
            <a:ext cx="5320892" cy="4746799"/>
            <a:chOff x="0" y="0"/>
            <a:chExt cx="583911" cy="520911"/>
          </a:xfrm>
        </p:grpSpPr>
        <p:sp>
          <p:nvSpPr>
            <p:cNvPr id="40" name="Freeform 40">
              <a:extLst>
                <a:ext uri="{C183D7F6-B498-43B3-948B-1728B52AA6E4}">
                  <adec:decorative xmlns:adec="http://schemas.microsoft.com/office/drawing/2017/decorative" val="1"/>
                </a:ext>
              </a:extLst>
            </p:cNvPr>
            <p:cNvSpPr/>
            <p:nvPr/>
          </p:nvSpPr>
          <p:spPr>
            <a:xfrm>
              <a:off x="0" y="0"/>
              <a:ext cx="583911" cy="520911"/>
            </a:xfrm>
            <a:custGeom>
              <a:avLst/>
              <a:gdLst/>
              <a:ahLst/>
              <a:cxnLst/>
              <a:rect l="l" t="t" r="r" b="b"/>
              <a:pathLst>
                <a:path w="583911" h="520911">
                  <a:moveTo>
                    <a:pt x="87300" y="0"/>
                  </a:moveTo>
                  <a:lnTo>
                    <a:pt x="496611" y="0"/>
                  </a:lnTo>
                  <a:cubicBezTo>
                    <a:pt x="519765" y="0"/>
                    <a:pt x="541970" y="9198"/>
                    <a:pt x="558342" y="25570"/>
                  </a:cubicBezTo>
                  <a:cubicBezTo>
                    <a:pt x="574714" y="41942"/>
                    <a:pt x="583911" y="64147"/>
                    <a:pt x="583911" y="87300"/>
                  </a:cubicBezTo>
                  <a:lnTo>
                    <a:pt x="583911" y="433610"/>
                  </a:lnTo>
                  <a:cubicBezTo>
                    <a:pt x="583911" y="456764"/>
                    <a:pt x="574714" y="478969"/>
                    <a:pt x="558342" y="495341"/>
                  </a:cubicBezTo>
                  <a:cubicBezTo>
                    <a:pt x="541970" y="511713"/>
                    <a:pt x="519765" y="520911"/>
                    <a:pt x="496611" y="520911"/>
                  </a:cubicBezTo>
                  <a:lnTo>
                    <a:pt x="87300" y="520911"/>
                  </a:lnTo>
                  <a:cubicBezTo>
                    <a:pt x="64147" y="520911"/>
                    <a:pt x="41942" y="511713"/>
                    <a:pt x="25570" y="495341"/>
                  </a:cubicBezTo>
                  <a:cubicBezTo>
                    <a:pt x="9198" y="478969"/>
                    <a:pt x="0" y="456764"/>
                    <a:pt x="0" y="433610"/>
                  </a:cubicBezTo>
                  <a:lnTo>
                    <a:pt x="0" y="87300"/>
                  </a:lnTo>
                  <a:cubicBezTo>
                    <a:pt x="0" y="64147"/>
                    <a:pt x="9198" y="41942"/>
                    <a:pt x="25570" y="25570"/>
                  </a:cubicBezTo>
                  <a:cubicBezTo>
                    <a:pt x="41942" y="9198"/>
                    <a:pt x="64147" y="0"/>
                    <a:pt x="87300" y="0"/>
                  </a:cubicBezTo>
                  <a:close/>
                </a:path>
              </a:pathLst>
            </a:custGeom>
            <a:solidFill>
              <a:srgbClr val="9883B0"/>
            </a:solidFill>
          </p:spPr>
          <p:txBody>
            <a:bodyPr/>
            <a:lstStyle/>
            <a:p>
              <a:endParaRPr lang="en-US"/>
            </a:p>
          </p:txBody>
        </p:sp>
        <p:sp>
          <p:nvSpPr>
            <p:cNvPr id="41" name="TextBox 41"/>
            <p:cNvSpPr txBox="1"/>
            <p:nvPr/>
          </p:nvSpPr>
          <p:spPr>
            <a:xfrm>
              <a:off x="0" y="-95250"/>
              <a:ext cx="583911" cy="616161"/>
            </a:xfrm>
            <a:prstGeom prst="rect">
              <a:avLst/>
            </a:prstGeom>
          </p:spPr>
          <p:txBody>
            <a:bodyPr lIns="76200" tIns="76200" rIns="76200" bIns="76200" rtlCol="0" anchor="ctr"/>
            <a:lstStyle/>
            <a:p>
              <a:pPr algn="ctr">
                <a:lnSpc>
                  <a:spcPts val="6720"/>
                </a:lnSpc>
              </a:pPr>
              <a:endParaRPr/>
            </a:p>
          </p:txBody>
        </p:sp>
      </p:grpSp>
      <p:pic>
        <p:nvPicPr>
          <p:cNvPr id="42" name="Picture 42"/>
          <p:cNvPicPr>
            <a:picLocks noChangeAspect="1"/>
          </p:cNvPicPr>
          <p:nvPr/>
        </p:nvPicPr>
        <p:blipFill>
          <a:blip r:embed="rId9">
            <a:alphaModFix amt="90000"/>
          </a:blip>
          <a:stretch>
            <a:fillRect/>
          </a:stretch>
        </p:blipFill>
        <p:spPr>
          <a:xfrm>
            <a:off x="39277457" y="25682679"/>
            <a:ext cx="4822085" cy="4822085"/>
          </a:xfrm>
          <a:prstGeom prst="rect">
            <a:avLst/>
          </a:prstGeom>
        </p:spPr>
      </p:pic>
      <p:grpSp>
        <p:nvGrpSpPr>
          <p:cNvPr id="43" name="Group 43"/>
          <p:cNvGrpSpPr/>
          <p:nvPr/>
        </p:nvGrpSpPr>
        <p:grpSpPr>
          <a:xfrm>
            <a:off x="-277944" y="32633934"/>
            <a:ext cx="44563708" cy="459049"/>
            <a:chOff x="0" y="0"/>
            <a:chExt cx="4890393" cy="50376"/>
          </a:xfrm>
        </p:grpSpPr>
        <p:sp>
          <p:nvSpPr>
            <p:cNvPr id="44" name="Freeform 44">
              <a:extLst>
                <a:ext uri="{C183D7F6-B498-43B3-948B-1728B52AA6E4}">
                  <adec:decorative xmlns:adec="http://schemas.microsoft.com/office/drawing/2017/decorative" val="1"/>
                </a:ext>
              </a:extLst>
            </p:cNvPr>
            <p:cNvSpPr/>
            <p:nvPr/>
          </p:nvSpPr>
          <p:spPr>
            <a:xfrm>
              <a:off x="0" y="0"/>
              <a:ext cx="4890393" cy="50376"/>
            </a:xfrm>
            <a:custGeom>
              <a:avLst/>
              <a:gdLst/>
              <a:ahLst/>
              <a:cxnLst/>
              <a:rect l="l" t="t" r="r" b="b"/>
              <a:pathLst>
                <a:path w="4890393" h="50376">
                  <a:moveTo>
                    <a:pt x="10424" y="0"/>
                  </a:moveTo>
                  <a:lnTo>
                    <a:pt x="4879970" y="0"/>
                  </a:lnTo>
                  <a:cubicBezTo>
                    <a:pt x="4882734" y="0"/>
                    <a:pt x="4885386" y="1098"/>
                    <a:pt x="4887340" y="3053"/>
                  </a:cubicBezTo>
                  <a:cubicBezTo>
                    <a:pt x="4889295" y="5008"/>
                    <a:pt x="4890393" y="7659"/>
                    <a:pt x="4890393" y="10424"/>
                  </a:cubicBezTo>
                  <a:lnTo>
                    <a:pt x="4890393" y="39952"/>
                  </a:lnTo>
                  <a:cubicBezTo>
                    <a:pt x="4890393" y="45709"/>
                    <a:pt x="4885727" y="50376"/>
                    <a:pt x="4879970" y="50376"/>
                  </a:cubicBezTo>
                  <a:lnTo>
                    <a:pt x="10424" y="50376"/>
                  </a:lnTo>
                  <a:cubicBezTo>
                    <a:pt x="4667" y="50376"/>
                    <a:pt x="0" y="45709"/>
                    <a:pt x="0" y="39952"/>
                  </a:cubicBezTo>
                  <a:lnTo>
                    <a:pt x="0" y="10424"/>
                  </a:lnTo>
                  <a:cubicBezTo>
                    <a:pt x="0" y="4667"/>
                    <a:pt x="4667" y="0"/>
                    <a:pt x="10424" y="0"/>
                  </a:cubicBezTo>
                  <a:close/>
                </a:path>
              </a:pathLst>
            </a:custGeom>
            <a:solidFill>
              <a:srgbClr val="6F4E8D"/>
            </a:solidFill>
          </p:spPr>
          <p:txBody>
            <a:bodyPr/>
            <a:lstStyle/>
            <a:p>
              <a:endParaRPr lang="en-US"/>
            </a:p>
          </p:txBody>
        </p:sp>
        <p:sp>
          <p:nvSpPr>
            <p:cNvPr id="45" name="TextBox 45"/>
            <p:cNvSpPr txBox="1"/>
            <p:nvPr/>
          </p:nvSpPr>
          <p:spPr>
            <a:xfrm>
              <a:off x="0" y="-95250"/>
              <a:ext cx="4890393" cy="145626"/>
            </a:xfrm>
            <a:prstGeom prst="rect">
              <a:avLst/>
            </a:prstGeom>
          </p:spPr>
          <p:txBody>
            <a:bodyPr lIns="76200" tIns="76200" rIns="76200" bIns="76200" rtlCol="0" anchor="ctr"/>
            <a:lstStyle/>
            <a:p>
              <a:pPr algn="ctr">
                <a:lnSpc>
                  <a:spcPts val="6720"/>
                </a:lnSpc>
              </a:pPr>
              <a:endParaRPr/>
            </a:p>
          </p:txBody>
        </p:sp>
      </p:grpSp>
      <p:sp>
        <p:nvSpPr>
          <p:cNvPr id="46" name="Freeform 46"/>
          <p:cNvSpPr/>
          <p:nvPr/>
        </p:nvSpPr>
        <p:spPr>
          <a:xfrm>
            <a:off x="1262818" y="754685"/>
            <a:ext cx="3053063" cy="2959328"/>
          </a:xfrm>
          <a:custGeom>
            <a:avLst/>
            <a:gdLst/>
            <a:ahLst/>
            <a:cxnLst/>
            <a:rect l="l" t="t" r="r" b="b"/>
            <a:pathLst>
              <a:path w="3053063" h="2959328">
                <a:moveTo>
                  <a:pt x="0" y="0"/>
                </a:moveTo>
                <a:lnTo>
                  <a:pt x="3053063" y="0"/>
                </a:lnTo>
                <a:lnTo>
                  <a:pt x="3053063" y="2959328"/>
                </a:lnTo>
                <a:lnTo>
                  <a:pt x="0" y="2959328"/>
                </a:lnTo>
                <a:lnTo>
                  <a:pt x="0" y="0"/>
                </a:lnTo>
                <a:close/>
              </a:path>
            </a:pathLst>
          </a:custGeom>
          <a:blipFill>
            <a:blip r:embed="rId10"/>
            <a:stretch>
              <a:fillRect/>
            </a:stretch>
          </a:blipFill>
          <a:ln w="104775" cap="rnd">
            <a:solidFill>
              <a:srgbClr val="6F4E8D"/>
            </a:solidFill>
            <a:prstDash val="solid"/>
            <a:round/>
          </a:ln>
        </p:spPr>
        <p:txBody>
          <a:bodyPr/>
          <a:lstStyle/>
          <a:p>
            <a:endParaRPr lang="en-US"/>
          </a:p>
        </p:txBody>
      </p:sp>
      <p:sp>
        <p:nvSpPr>
          <p:cNvPr id="47" name="TextBox 47"/>
          <p:cNvSpPr txBox="1"/>
          <p:nvPr/>
        </p:nvSpPr>
        <p:spPr>
          <a:xfrm>
            <a:off x="16351320" y="6717046"/>
            <a:ext cx="13840725" cy="12910820"/>
          </a:xfrm>
          <a:prstGeom prst="rect">
            <a:avLst/>
          </a:prstGeom>
        </p:spPr>
        <p:txBody>
          <a:bodyPr lIns="0" tIns="0" rIns="0" bIns="0" rtlCol="0" anchor="t">
            <a:spAutoFit/>
          </a:bodyPr>
          <a:lstStyle/>
          <a:p>
            <a:pPr algn="l">
              <a:lnSpc>
                <a:spcPts val="4479"/>
              </a:lnSpc>
            </a:pPr>
            <a:r>
              <a:rPr lang="en-US" sz="3199">
                <a:solidFill>
                  <a:srgbClr val="FFFFFF"/>
                </a:solidFill>
                <a:latin typeface="ABeeZee"/>
                <a:ea typeface="ABeeZee"/>
                <a:cs typeface="ABeeZee"/>
                <a:sym typeface="ABeeZee"/>
              </a:rPr>
              <a:t>To support the need for this commentary, students examined the current landscape of palliative care education in Canada, utilizing the Canadian Atlas for Palliative Care, specifically the Education sections of its provincial editions. They also identified various regulatory bodies and palliative care associations, such as the Canadian Palliative Care Nurses Association, the Registered Nurses’ Association of Ontario, and Hospice Palliative Care Ontario, that deliver and advocate for better specialized education about palliative care nursing. </a:t>
            </a:r>
          </a:p>
          <a:p>
            <a:pPr algn="l">
              <a:lnSpc>
                <a:spcPts val="4479"/>
              </a:lnSpc>
            </a:pPr>
            <a:endParaRPr lang="en-US" sz="3199">
              <a:solidFill>
                <a:srgbClr val="FFFFFF"/>
              </a:solidFill>
              <a:latin typeface="ABeeZee"/>
              <a:ea typeface="ABeeZee"/>
              <a:cs typeface="ABeeZee"/>
              <a:sym typeface="ABeeZee"/>
            </a:endParaRPr>
          </a:p>
          <a:p>
            <a:pPr algn="l">
              <a:lnSpc>
                <a:spcPts val="4479"/>
              </a:lnSpc>
            </a:pPr>
            <a:r>
              <a:rPr lang="en-US" sz="3199">
                <a:solidFill>
                  <a:srgbClr val="FFFFFF"/>
                </a:solidFill>
                <a:latin typeface="ABeeZee"/>
                <a:ea typeface="ABeeZee"/>
                <a:cs typeface="ABeeZee"/>
                <a:sym typeface="ABeeZee"/>
              </a:rPr>
              <a:t>Next, an informal literature review was conducted using CINAHL, Scopus, and MEDLINE (Ovid) research databases to identify articles from the last 6-12 months that emphasized the importance of nursing palliative care education. Simultaneously, students sought to find programs offering comprehensive palliative care training, mentorship, and exposure. Combining these two goals, a scholarly article on the National End-of-Life Nursing Education Consortium (ELNEC), an American consortium, was identified as the foundation for this project.</a:t>
            </a:r>
          </a:p>
          <a:p>
            <a:pPr algn="l">
              <a:lnSpc>
                <a:spcPts val="4479"/>
              </a:lnSpc>
            </a:pPr>
            <a:endParaRPr lang="en-US" sz="3199">
              <a:solidFill>
                <a:srgbClr val="FFFFFF"/>
              </a:solidFill>
              <a:latin typeface="ABeeZee"/>
              <a:ea typeface="ABeeZee"/>
              <a:cs typeface="ABeeZee"/>
              <a:sym typeface="ABeeZee"/>
            </a:endParaRPr>
          </a:p>
          <a:p>
            <a:pPr algn="l">
              <a:lnSpc>
                <a:spcPts val="4479"/>
              </a:lnSpc>
            </a:pPr>
            <a:r>
              <a:rPr lang="en-US" sz="3199">
                <a:solidFill>
                  <a:srgbClr val="FFFFFF"/>
                </a:solidFill>
                <a:latin typeface="ABeeZee"/>
                <a:ea typeface="ABeeZee"/>
                <a:cs typeface="ABeeZee"/>
                <a:sym typeface="ABeeZee"/>
              </a:rPr>
              <a:t>The ELNEC article was used to highlight the gap in Canadian nursing programs and identify structured, expandable approaches that can be tailored to Canadian education and nursing care contexts.</a:t>
            </a:r>
          </a:p>
          <a:p>
            <a:pPr algn="l">
              <a:lnSpc>
                <a:spcPts val="4479"/>
              </a:lnSpc>
            </a:pPr>
            <a:endParaRPr lang="en-US" sz="3199">
              <a:solidFill>
                <a:srgbClr val="FFFFFF"/>
              </a:solidFill>
              <a:latin typeface="ABeeZee"/>
              <a:ea typeface="ABeeZee"/>
              <a:cs typeface="ABeeZee"/>
              <a:sym typeface="ABeeZee"/>
            </a:endParaRPr>
          </a:p>
          <a:p>
            <a:pPr algn="l">
              <a:lnSpc>
                <a:spcPts val="4479"/>
              </a:lnSpc>
            </a:pPr>
            <a:endParaRPr lang="en-US" sz="3199">
              <a:solidFill>
                <a:srgbClr val="FFFFFF"/>
              </a:solidFill>
              <a:latin typeface="ABeeZee"/>
              <a:ea typeface="ABeeZee"/>
              <a:cs typeface="ABeeZee"/>
              <a:sym typeface="ABeeZee"/>
            </a:endParaRPr>
          </a:p>
        </p:txBody>
      </p:sp>
      <p:grpSp>
        <p:nvGrpSpPr>
          <p:cNvPr id="48" name="Group 48"/>
          <p:cNvGrpSpPr/>
          <p:nvPr/>
        </p:nvGrpSpPr>
        <p:grpSpPr>
          <a:xfrm>
            <a:off x="30989488" y="24258612"/>
            <a:ext cx="13296276" cy="1106394"/>
            <a:chOff x="0" y="0"/>
            <a:chExt cx="1459125" cy="121415"/>
          </a:xfrm>
        </p:grpSpPr>
        <p:sp>
          <p:nvSpPr>
            <p:cNvPr id="49" name="Freeform 49">
              <a:extLst>
                <a:ext uri="{C183D7F6-B498-43B3-948B-1728B52AA6E4}">
                  <adec:decorative xmlns:adec="http://schemas.microsoft.com/office/drawing/2017/decorative" val="1"/>
                </a:ext>
              </a:extLst>
            </p:cNvPr>
            <p:cNvSpPr/>
            <p:nvPr/>
          </p:nvSpPr>
          <p:spPr>
            <a:xfrm>
              <a:off x="0" y="0"/>
              <a:ext cx="1459125" cy="121415"/>
            </a:xfrm>
            <a:custGeom>
              <a:avLst/>
              <a:gdLst/>
              <a:ahLst/>
              <a:cxnLst/>
              <a:rect l="l" t="t" r="r" b="b"/>
              <a:pathLst>
                <a:path w="1459125" h="121415">
                  <a:moveTo>
                    <a:pt x="34936" y="0"/>
                  </a:moveTo>
                  <a:lnTo>
                    <a:pt x="1424189" y="0"/>
                  </a:lnTo>
                  <a:cubicBezTo>
                    <a:pt x="1443484" y="0"/>
                    <a:pt x="1459125" y="15641"/>
                    <a:pt x="1459125" y="34936"/>
                  </a:cubicBezTo>
                  <a:lnTo>
                    <a:pt x="1459125" y="86479"/>
                  </a:lnTo>
                  <a:cubicBezTo>
                    <a:pt x="1459125" y="95745"/>
                    <a:pt x="1455444" y="104631"/>
                    <a:pt x="1448893" y="111183"/>
                  </a:cubicBezTo>
                  <a:cubicBezTo>
                    <a:pt x="1442341" y="117734"/>
                    <a:pt x="1433455" y="121415"/>
                    <a:pt x="1424189" y="121415"/>
                  </a:cubicBezTo>
                  <a:lnTo>
                    <a:pt x="34936" y="121415"/>
                  </a:lnTo>
                  <a:cubicBezTo>
                    <a:pt x="15641" y="121415"/>
                    <a:pt x="0" y="105774"/>
                    <a:pt x="0" y="86479"/>
                  </a:cubicBezTo>
                  <a:lnTo>
                    <a:pt x="0" y="34936"/>
                  </a:lnTo>
                  <a:cubicBezTo>
                    <a:pt x="0" y="25670"/>
                    <a:pt x="3681" y="16784"/>
                    <a:pt x="10232" y="10232"/>
                  </a:cubicBezTo>
                  <a:cubicBezTo>
                    <a:pt x="16784" y="3681"/>
                    <a:pt x="25670" y="0"/>
                    <a:pt x="34936" y="0"/>
                  </a:cubicBezTo>
                  <a:close/>
                </a:path>
              </a:pathLst>
            </a:custGeom>
            <a:solidFill>
              <a:srgbClr val="9883B0"/>
            </a:solidFill>
          </p:spPr>
          <p:txBody>
            <a:bodyPr/>
            <a:lstStyle/>
            <a:p>
              <a:endParaRPr lang="en-US"/>
            </a:p>
          </p:txBody>
        </p:sp>
        <p:sp>
          <p:nvSpPr>
            <p:cNvPr id="50" name="TextBox 50"/>
            <p:cNvSpPr txBox="1"/>
            <p:nvPr/>
          </p:nvSpPr>
          <p:spPr>
            <a:xfrm>
              <a:off x="0" y="-47625"/>
              <a:ext cx="1459125" cy="169040"/>
            </a:xfrm>
            <a:prstGeom prst="rect">
              <a:avLst/>
            </a:prstGeom>
          </p:spPr>
          <p:txBody>
            <a:bodyPr lIns="76200" tIns="76200" rIns="76200" bIns="76200" rtlCol="0" anchor="ctr"/>
            <a:lstStyle/>
            <a:p>
              <a:pPr algn="ctr">
                <a:lnSpc>
                  <a:spcPts val="3779"/>
                </a:lnSpc>
              </a:pPr>
              <a:endParaRPr/>
            </a:p>
          </p:txBody>
        </p:sp>
      </p:grpSp>
      <p:sp>
        <p:nvSpPr>
          <p:cNvPr id="51" name="Freeform 51"/>
          <p:cNvSpPr/>
          <p:nvPr/>
        </p:nvSpPr>
        <p:spPr>
          <a:xfrm>
            <a:off x="30896588" y="27572901"/>
            <a:ext cx="1702282" cy="678607"/>
          </a:xfrm>
          <a:custGeom>
            <a:avLst/>
            <a:gdLst/>
            <a:ahLst/>
            <a:cxnLst/>
            <a:rect l="l" t="t" r="r" b="b"/>
            <a:pathLst>
              <a:path w="1702282" h="678607">
                <a:moveTo>
                  <a:pt x="0" y="0"/>
                </a:moveTo>
                <a:lnTo>
                  <a:pt x="1702281" y="0"/>
                </a:lnTo>
                <a:lnTo>
                  <a:pt x="1702281" y="678607"/>
                </a:lnTo>
                <a:lnTo>
                  <a:pt x="0" y="678607"/>
                </a:lnTo>
                <a:lnTo>
                  <a:pt x="0" y="0"/>
                </a:lnTo>
                <a:close/>
              </a:path>
            </a:pathLst>
          </a:custGeom>
          <a:blipFill>
            <a:blip r:embed="rId11"/>
            <a:stretch>
              <a:fillRect l="-2312" t="-75251" r="-4829" b="-93512"/>
            </a:stretch>
          </a:blipFill>
        </p:spPr>
        <p:txBody>
          <a:bodyPr/>
          <a:lstStyle/>
          <a:p>
            <a:endParaRPr lang="en-US"/>
          </a:p>
        </p:txBody>
      </p:sp>
      <p:sp>
        <p:nvSpPr>
          <p:cNvPr id="52" name="Freeform 52"/>
          <p:cNvSpPr/>
          <p:nvPr/>
        </p:nvSpPr>
        <p:spPr>
          <a:xfrm>
            <a:off x="30896588" y="30738207"/>
            <a:ext cx="1702282" cy="540927"/>
          </a:xfrm>
          <a:custGeom>
            <a:avLst/>
            <a:gdLst/>
            <a:ahLst/>
            <a:cxnLst/>
            <a:rect l="l" t="t" r="r" b="b"/>
            <a:pathLst>
              <a:path w="1702282" h="540927">
                <a:moveTo>
                  <a:pt x="0" y="0"/>
                </a:moveTo>
                <a:lnTo>
                  <a:pt x="1702281" y="0"/>
                </a:lnTo>
                <a:lnTo>
                  <a:pt x="1702281" y="540928"/>
                </a:lnTo>
                <a:lnTo>
                  <a:pt x="0" y="540928"/>
                </a:lnTo>
                <a:lnTo>
                  <a:pt x="0" y="0"/>
                </a:lnTo>
                <a:close/>
              </a:path>
            </a:pathLst>
          </a:custGeom>
          <a:blipFill>
            <a:blip r:embed="rId12"/>
            <a:stretch>
              <a:fillRect l="-13484" t="-72437" r="-13503" b="-56304"/>
            </a:stretch>
          </a:blipFill>
        </p:spPr>
        <p:txBody>
          <a:bodyPr/>
          <a:lstStyle/>
          <a:p>
            <a:endParaRPr lang="en-US"/>
          </a:p>
        </p:txBody>
      </p:sp>
      <p:sp>
        <p:nvSpPr>
          <p:cNvPr id="53" name="Freeform 53"/>
          <p:cNvSpPr/>
          <p:nvPr/>
        </p:nvSpPr>
        <p:spPr>
          <a:xfrm>
            <a:off x="30896588" y="25755531"/>
            <a:ext cx="1702282" cy="540927"/>
          </a:xfrm>
          <a:custGeom>
            <a:avLst/>
            <a:gdLst/>
            <a:ahLst/>
            <a:cxnLst/>
            <a:rect l="l" t="t" r="r" b="b"/>
            <a:pathLst>
              <a:path w="1702282" h="540927">
                <a:moveTo>
                  <a:pt x="0" y="0"/>
                </a:moveTo>
                <a:lnTo>
                  <a:pt x="1702281" y="0"/>
                </a:lnTo>
                <a:lnTo>
                  <a:pt x="1702281" y="540927"/>
                </a:lnTo>
                <a:lnTo>
                  <a:pt x="0" y="540927"/>
                </a:lnTo>
                <a:lnTo>
                  <a:pt x="0" y="0"/>
                </a:lnTo>
                <a:close/>
              </a:path>
            </a:pathLst>
          </a:custGeom>
          <a:blipFill>
            <a:blip r:embed="rId12"/>
            <a:stretch>
              <a:fillRect l="-13484" t="-72437" r="-13503" b="-56304"/>
            </a:stretch>
          </a:blipFill>
        </p:spPr>
        <p:txBody>
          <a:bodyPr/>
          <a:lstStyle/>
          <a:p>
            <a:endParaRPr lang="en-US"/>
          </a:p>
        </p:txBody>
      </p:sp>
      <p:sp>
        <p:nvSpPr>
          <p:cNvPr id="54" name="Freeform 54"/>
          <p:cNvSpPr/>
          <p:nvPr/>
        </p:nvSpPr>
        <p:spPr>
          <a:xfrm>
            <a:off x="30896588" y="28915499"/>
            <a:ext cx="1702282" cy="678607"/>
          </a:xfrm>
          <a:custGeom>
            <a:avLst/>
            <a:gdLst/>
            <a:ahLst/>
            <a:cxnLst/>
            <a:rect l="l" t="t" r="r" b="b"/>
            <a:pathLst>
              <a:path w="1702282" h="678607">
                <a:moveTo>
                  <a:pt x="0" y="0"/>
                </a:moveTo>
                <a:lnTo>
                  <a:pt x="1702281" y="0"/>
                </a:lnTo>
                <a:lnTo>
                  <a:pt x="1702281" y="678607"/>
                </a:lnTo>
                <a:lnTo>
                  <a:pt x="0" y="678607"/>
                </a:lnTo>
                <a:lnTo>
                  <a:pt x="0" y="0"/>
                </a:lnTo>
                <a:close/>
              </a:path>
            </a:pathLst>
          </a:custGeom>
          <a:blipFill>
            <a:blip r:embed="rId11"/>
            <a:stretch>
              <a:fillRect l="-2312" t="-75251" r="-4829" b="-93512"/>
            </a:stretch>
          </a:blipFill>
        </p:spPr>
        <p:txBody>
          <a:bodyPr/>
          <a:lstStyle/>
          <a:p>
            <a:endParaRPr lang="en-US"/>
          </a:p>
        </p:txBody>
      </p:sp>
      <p:grpSp>
        <p:nvGrpSpPr>
          <p:cNvPr id="55" name="Group 55"/>
          <p:cNvGrpSpPr/>
          <p:nvPr/>
        </p:nvGrpSpPr>
        <p:grpSpPr>
          <a:xfrm>
            <a:off x="30896588" y="31762841"/>
            <a:ext cx="8396184" cy="642494"/>
            <a:chOff x="0" y="0"/>
            <a:chExt cx="921392" cy="70507"/>
          </a:xfrm>
        </p:grpSpPr>
        <p:sp>
          <p:nvSpPr>
            <p:cNvPr id="56" name="Freeform 56">
              <a:extLst>
                <a:ext uri="{C183D7F6-B498-43B3-948B-1728B52AA6E4}">
                  <adec:decorative xmlns:adec="http://schemas.microsoft.com/office/drawing/2017/decorative" val="1"/>
                </a:ext>
              </a:extLst>
            </p:cNvPr>
            <p:cNvSpPr/>
            <p:nvPr/>
          </p:nvSpPr>
          <p:spPr>
            <a:xfrm>
              <a:off x="0" y="0"/>
              <a:ext cx="921392" cy="70507"/>
            </a:xfrm>
            <a:custGeom>
              <a:avLst/>
              <a:gdLst/>
              <a:ahLst/>
              <a:cxnLst/>
              <a:rect l="l" t="t" r="r" b="b"/>
              <a:pathLst>
                <a:path w="921392" h="70507">
                  <a:moveTo>
                    <a:pt x="35253" y="0"/>
                  </a:moveTo>
                  <a:lnTo>
                    <a:pt x="886139" y="0"/>
                  </a:lnTo>
                  <a:cubicBezTo>
                    <a:pt x="895488" y="0"/>
                    <a:pt x="904455" y="3714"/>
                    <a:pt x="911066" y="10325"/>
                  </a:cubicBezTo>
                  <a:cubicBezTo>
                    <a:pt x="917678" y="16937"/>
                    <a:pt x="921392" y="25904"/>
                    <a:pt x="921392" y="35253"/>
                  </a:cubicBezTo>
                  <a:lnTo>
                    <a:pt x="921392" y="35253"/>
                  </a:lnTo>
                  <a:cubicBezTo>
                    <a:pt x="921392" y="44603"/>
                    <a:pt x="917678" y="53570"/>
                    <a:pt x="911066" y="60181"/>
                  </a:cubicBezTo>
                  <a:cubicBezTo>
                    <a:pt x="904455" y="66793"/>
                    <a:pt x="895488" y="70507"/>
                    <a:pt x="886139" y="70507"/>
                  </a:cubicBezTo>
                  <a:lnTo>
                    <a:pt x="35253" y="70507"/>
                  </a:lnTo>
                  <a:cubicBezTo>
                    <a:pt x="25904" y="70507"/>
                    <a:pt x="16937" y="66793"/>
                    <a:pt x="10325" y="60181"/>
                  </a:cubicBezTo>
                  <a:cubicBezTo>
                    <a:pt x="3714" y="53570"/>
                    <a:pt x="0" y="44603"/>
                    <a:pt x="0" y="35253"/>
                  </a:cubicBezTo>
                  <a:lnTo>
                    <a:pt x="0" y="35253"/>
                  </a:lnTo>
                  <a:cubicBezTo>
                    <a:pt x="0" y="25904"/>
                    <a:pt x="3714" y="16937"/>
                    <a:pt x="10325" y="10325"/>
                  </a:cubicBezTo>
                  <a:cubicBezTo>
                    <a:pt x="16937" y="3714"/>
                    <a:pt x="25904" y="0"/>
                    <a:pt x="35253" y="0"/>
                  </a:cubicBezTo>
                  <a:close/>
                </a:path>
              </a:pathLst>
            </a:custGeom>
            <a:solidFill>
              <a:srgbClr val="9883B0"/>
            </a:solidFill>
          </p:spPr>
          <p:txBody>
            <a:bodyPr/>
            <a:lstStyle/>
            <a:p>
              <a:endParaRPr lang="en-US"/>
            </a:p>
          </p:txBody>
        </p:sp>
        <p:sp>
          <p:nvSpPr>
            <p:cNvPr id="57" name="TextBox 57"/>
            <p:cNvSpPr txBox="1"/>
            <p:nvPr/>
          </p:nvSpPr>
          <p:spPr>
            <a:xfrm>
              <a:off x="0" y="-95250"/>
              <a:ext cx="921392" cy="165757"/>
            </a:xfrm>
            <a:prstGeom prst="rect">
              <a:avLst/>
            </a:prstGeom>
          </p:spPr>
          <p:txBody>
            <a:bodyPr lIns="76200" tIns="76200" rIns="76200" bIns="76200" rtlCol="0" anchor="ctr"/>
            <a:lstStyle/>
            <a:p>
              <a:pPr algn="ctr">
                <a:lnSpc>
                  <a:spcPts val="6720"/>
                </a:lnSpc>
              </a:pPr>
              <a:endParaRPr/>
            </a:p>
          </p:txBody>
        </p:sp>
      </p:grpSp>
      <p:sp>
        <p:nvSpPr>
          <p:cNvPr id="58" name="Freeform 58"/>
          <p:cNvSpPr/>
          <p:nvPr/>
        </p:nvSpPr>
        <p:spPr>
          <a:xfrm>
            <a:off x="31301115" y="31900417"/>
            <a:ext cx="3666154" cy="357450"/>
          </a:xfrm>
          <a:custGeom>
            <a:avLst/>
            <a:gdLst/>
            <a:ahLst/>
            <a:cxnLst/>
            <a:rect l="l" t="t" r="r" b="b"/>
            <a:pathLst>
              <a:path w="3666154" h="357450">
                <a:moveTo>
                  <a:pt x="0" y="0"/>
                </a:moveTo>
                <a:lnTo>
                  <a:pt x="3666154" y="0"/>
                </a:lnTo>
                <a:lnTo>
                  <a:pt x="3666154" y="357450"/>
                </a:lnTo>
                <a:lnTo>
                  <a:pt x="0" y="35745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9" name="Freeform 59"/>
          <p:cNvSpPr/>
          <p:nvPr/>
        </p:nvSpPr>
        <p:spPr>
          <a:xfrm>
            <a:off x="35040022" y="31905363"/>
            <a:ext cx="3154691" cy="357450"/>
          </a:xfrm>
          <a:custGeom>
            <a:avLst/>
            <a:gdLst/>
            <a:ahLst/>
            <a:cxnLst/>
            <a:rect l="l" t="t" r="r" b="b"/>
            <a:pathLst>
              <a:path w="3154691" h="357450">
                <a:moveTo>
                  <a:pt x="0" y="0"/>
                </a:moveTo>
                <a:lnTo>
                  <a:pt x="3154691" y="0"/>
                </a:lnTo>
                <a:lnTo>
                  <a:pt x="3154691" y="357450"/>
                </a:lnTo>
                <a:lnTo>
                  <a:pt x="0" y="357450"/>
                </a:lnTo>
                <a:lnTo>
                  <a:pt x="0" y="0"/>
                </a:lnTo>
                <a:close/>
              </a:path>
            </a:pathLst>
          </a:custGeom>
          <a:blipFill>
            <a:blip>
              <a:extLst>
                <a:ext uri="{96DAC541-7B7A-43D3-8B79-37D633B846F1}">
                  <asvg:svgBlip xmlns:asvg="http://schemas.microsoft.com/office/drawing/2016/SVG/main" r:embed="rId13"/>
                </a:ext>
              </a:extLst>
            </a:blip>
            <a:stretch>
              <a:fillRect l="-16212"/>
            </a:stretch>
          </a:blipFill>
        </p:spPr>
        <p:txBody>
          <a:bodyPr/>
          <a:lstStyle/>
          <a:p>
            <a:endParaRPr lang="en-US"/>
          </a:p>
        </p:txBody>
      </p:sp>
      <p:sp>
        <p:nvSpPr>
          <p:cNvPr id="60" name="Freeform 60"/>
          <p:cNvSpPr/>
          <p:nvPr/>
        </p:nvSpPr>
        <p:spPr>
          <a:xfrm>
            <a:off x="38194713" y="31905363"/>
            <a:ext cx="781750" cy="357450"/>
          </a:xfrm>
          <a:custGeom>
            <a:avLst/>
            <a:gdLst/>
            <a:ahLst/>
            <a:cxnLst/>
            <a:rect l="l" t="t" r="r" b="b"/>
            <a:pathLst>
              <a:path w="781750" h="357450">
                <a:moveTo>
                  <a:pt x="0" y="0"/>
                </a:moveTo>
                <a:lnTo>
                  <a:pt x="781750" y="0"/>
                </a:lnTo>
                <a:lnTo>
                  <a:pt x="781750" y="357450"/>
                </a:lnTo>
                <a:lnTo>
                  <a:pt x="0" y="357450"/>
                </a:lnTo>
                <a:lnTo>
                  <a:pt x="0" y="0"/>
                </a:lnTo>
                <a:close/>
              </a:path>
            </a:pathLst>
          </a:custGeom>
          <a:blipFill>
            <a:blip>
              <a:extLst>
                <a:ext uri="{96DAC541-7B7A-43D3-8B79-37D633B846F1}">
                  <asvg:svgBlip xmlns:asvg="http://schemas.microsoft.com/office/drawing/2016/SVG/main" r:embed="rId13"/>
                </a:ext>
              </a:extLst>
            </a:blip>
            <a:stretch>
              <a:fillRect l="-65425" r="-303541"/>
            </a:stretch>
          </a:blipFill>
        </p:spPr>
        <p:txBody>
          <a:bodyPr/>
          <a:lstStyle/>
          <a:p>
            <a:endParaRPr lang="en-US"/>
          </a:p>
        </p:txBody>
      </p:sp>
      <p:sp>
        <p:nvSpPr>
          <p:cNvPr id="61" name="TextBox 61"/>
          <p:cNvSpPr txBox="1"/>
          <p:nvPr/>
        </p:nvSpPr>
        <p:spPr>
          <a:xfrm>
            <a:off x="17891601" y="5896626"/>
            <a:ext cx="8410082" cy="887095"/>
          </a:xfrm>
          <a:prstGeom prst="rect">
            <a:avLst/>
          </a:prstGeom>
        </p:spPr>
        <p:txBody>
          <a:bodyPr lIns="0" tIns="0" rIns="0" bIns="0" rtlCol="0" anchor="t">
            <a:spAutoFit/>
          </a:bodyPr>
          <a:lstStyle/>
          <a:p>
            <a:pPr algn="ctr">
              <a:lnSpc>
                <a:spcPts val="7279"/>
              </a:lnSpc>
            </a:pPr>
            <a:r>
              <a:rPr lang="en-US" sz="5199">
                <a:solidFill>
                  <a:srgbClr val="FFFFFF"/>
                </a:solidFill>
                <a:latin typeface="League Spartan"/>
                <a:ea typeface="League Spartan"/>
                <a:cs typeface="League Spartan"/>
                <a:sym typeface="League Spartan"/>
              </a:rPr>
              <a:t>Methods </a:t>
            </a:r>
          </a:p>
        </p:txBody>
      </p:sp>
      <p:sp>
        <p:nvSpPr>
          <p:cNvPr id="62" name="TextBox 62"/>
          <p:cNvSpPr txBox="1"/>
          <p:nvPr/>
        </p:nvSpPr>
        <p:spPr>
          <a:xfrm>
            <a:off x="33354294" y="5915083"/>
            <a:ext cx="9051425" cy="887095"/>
          </a:xfrm>
          <a:prstGeom prst="rect">
            <a:avLst/>
          </a:prstGeom>
        </p:spPr>
        <p:txBody>
          <a:bodyPr lIns="0" tIns="0" rIns="0" bIns="0" rtlCol="0" anchor="t">
            <a:spAutoFit/>
          </a:bodyPr>
          <a:lstStyle/>
          <a:p>
            <a:pPr algn="ctr">
              <a:lnSpc>
                <a:spcPts val="7279"/>
              </a:lnSpc>
            </a:pPr>
            <a:r>
              <a:rPr lang="en-US" sz="5199">
                <a:solidFill>
                  <a:srgbClr val="FFFFFF"/>
                </a:solidFill>
                <a:latin typeface="League Spartan"/>
                <a:ea typeface="League Spartan"/>
                <a:cs typeface="League Spartan"/>
                <a:sym typeface="League Spartan"/>
              </a:rPr>
              <a:t>Next Steps &amp; Implications</a:t>
            </a:r>
          </a:p>
        </p:txBody>
      </p:sp>
      <p:sp>
        <p:nvSpPr>
          <p:cNvPr id="63" name="TextBox 63"/>
          <p:cNvSpPr txBox="1"/>
          <p:nvPr/>
        </p:nvSpPr>
        <p:spPr>
          <a:xfrm>
            <a:off x="3442473" y="3895475"/>
            <a:ext cx="38110484" cy="665479"/>
          </a:xfrm>
          <a:prstGeom prst="rect">
            <a:avLst/>
          </a:prstGeom>
        </p:spPr>
        <p:txBody>
          <a:bodyPr lIns="0" tIns="0" rIns="0" bIns="0" rtlCol="0" anchor="t">
            <a:spAutoFit/>
          </a:bodyPr>
          <a:lstStyle/>
          <a:p>
            <a:pPr algn="ctr">
              <a:lnSpc>
                <a:spcPts val="5320"/>
              </a:lnSpc>
            </a:pPr>
            <a:r>
              <a:rPr lang="en-US" sz="3800">
                <a:solidFill>
                  <a:srgbClr val="FFFFFF"/>
                </a:solidFill>
                <a:latin typeface="ABeeZee Bold"/>
                <a:ea typeface="ABeeZee Bold"/>
                <a:cs typeface="ABeeZee Bold"/>
                <a:sym typeface="ABeeZee Bold"/>
              </a:rPr>
              <a:t> </a:t>
            </a:r>
            <a:r>
              <a:rPr lang="en-US" sz="3800">
                <a:solidFill>
                  <a:srgbClr val="FFFFFF"/>
                </a:solidFill>
                <a:latin typeface="ABeeZee"/>
                <a:ea typeface="ABeeZee"/>
                <a:cs typeface="ABeeZee"/>
                <a:sym typeface="ABeeZee"/>
              </a:rPr>
              <a:t>Christina Oleynikov (RN, BScN, BA, MScN Candidate), Ana Constantin (RN, BScN MSc), Neveen Shnoudeh (BScN Candidate), Carly Wong (BScN, BA)</a:t>
            </a:r>
          </a:p>
        </p:txBody>
      </p:sp>
      <p:sp>
        <p:nvSpPr>
          <p:cNvPr id="64" name="TextBox 64"/>
          <p:cNvSpPr txBox="1"/>
          <p:nvPr/>
        </p:nvSpPr>
        <p:spPr>
          <a:xfrm>
            <a:off x="553328" y="6856038"/>
            <a:ext cx="12158203" cy="8415021"/>
          </a:xfrm>
          <a:prstGeom prst="rect">
            <a:avLst/>
          </a:prstGeom>
        </p:spPr>
        <p:txBody>
          <a:bodyPr lIns="0" tIns="0" rIns="0" bIns="0" rtlCol="0" anchor="t">
            <a:spAutoFit/>
          </a:bodyPr>
          <a:lstStyle/>
          <a:p>
            <a:pPr algn="ctr">
              <a:lnSpc>
                <a:spcPts val="4479"/>
              </a:lnSpc>
            </a:pPr>
            <a:r>
              <a:rPr lang="en-US" sz="3199">
                <a:solidFill>
                  <a:srgbClr val="FFFFFF"/>
                </a:solidFill>
                <a:latin typeface="ABeeZee"/>
                <a:ea typeface="ABeeZee"/>
                <a:cs typeface="ABeeZee"/>
                <a:sym typeface="ABeeZee"/>
              </a:rPr>
              <a:t>Palliative care is a vital aspect of nursing, extending beyond specific actions to encompass a broader theoretical view of nursing care. This approach spans a wide range of health contexts, populations, and diagnoses. Despite the growing need for nurses to be prepared to care for families with life-limiting illness, palliative education varies widely in depth, placement, and quality. </a:t>
            </a:r>
          </a:p>
          <a:p>
            <a:pPr algn="ctr">
              <a:lnSpc>
                <a:spcPts val="4479"/>
              </a:lnSpc>
            </a:pPr>
            <a:endParaRPr lang="en-US" sz="3199">
              <a:solidFill>
                <a:srgbClr val="FFFFFF"/>
              </a:solidFill>
              <a:latin typeface="ABeeZee"/>
              <a:ea typeface="ABeeZee"/>
              <a:cs typeface="ABeeZee"/>
              <a:sym typeface="ABeeZee"/>
            </a:endParaRPr>
          </a:p>
          <a:p>
            <a:pPr algn="ctr">
              <a:lnSpc>
                <a:spcPts val="4479"/>
              </a:lnSpc>
            </a:pPr>
            <a:r>
              <a:rPr lang="en-US" sz="3199">
                <a:solidFill>
                  <a:srgbClr val="FFFFFF"/>
                </a:solidFill>
                <a:latin typeface="ABeeZee"/>
                <a:ea typeface="ABeeZee"/>
                <a:cs typeface="ABeeZee"/>
                <a:sym typeface="ABeeZee"/>
              </a:rPr>
              <a:t>Nursing programs face major barriers to integrating primary palliative care content, including limited faculty expertise, insufficient resources, and inconsistent support. Moreover, a lack of provincial and national policies or guidelines mandating standardized instruction and exposure in this area has resulted in disconnected and inconsistent palliative care education across nursing institutions in Canada.</a:t>
            </a:r>
          </a:p>
        </p:txBody>
      </p:sp>
      <p:sp>
        <p:nvSpPr>
          <p:cNvPr id="65" name="TextBox 65"/>
          <p:cNvSpPr txBox="1"/>
          <p:nvPr/>
        </p:nvSpPr>
        <p:spPr>
          <a:xfrm>
            <a:off x="1954036" y="21992804"/>
            <a:ext cx="8955314" cy="887095"/>
          </a:xfrm>
          <a:prstGeom prst="rect">
            <a:avLst/>
          </a:prstGeom>
        </p:spPr>
        <p:txBody>
          <a:bodyPr lIns="0" tIns="0" rIns="0" bIns="0" rtlCol="0" anchor="t">
            <a:spAutoFit/>
          </a:bodyPr>
          <a:lstStyle/>
          <a:p>
            <a:pPr algn="ctr">
              <a:lnSpc>
                <a:spcPts val="7279"/>
              </a:lnSpc>
            </a:pPr>
            <a:r>
              <a:rPr lang="en-US" sz="5199">
                <a:solidFill>
                  <a:srgbClr val="FFFFFF"/>
                </a:solidFill>
                <a:latin typeface="League Spartan"/>
                <a:ea typeface="League Spartan"/>
                <a:cs typeface="League Spartan"/>
                <a:sym typeface="League Spartan"/>
              </a:rPr>
              <a:t>Purpose &amp; Aims</a:t>
            </a:r>
          </a:p>
        </p:txBody>
      </p:sp>
      <p:sp>
        <p:nvSpPr>
          <p:cNvPr id="66" name="TextBox 66"/>
          <p:cNvSpPr txBox="1"/>
          <p:nvPr/>
        </p:nvSpPr>
        <p:spPr>
          <a:xfrm>
            <a:off x="553328" y="22984674"/>
            <a:ext cx="12158203" cy="8976996"/>
          </a:xfrm>
          <a:prstGeom prst="rect">
            <a:avLst/>
          </a:prstGeom>
        </p:spPr>
        <p:txBody>
          <a:bodyPr lIns="0" tIns="0" rIns="0" bIns="0" rtlCol="0" anchor="t">
            <a:spAutoFit/>
          </a:bodyPr>
          <a:lstStyle/>
          <a:p>
            <a:pPr algn="ctr">
              <a:lnSpc>
                <a:spcPts val="4479"/>
              </a:lnSpc>
            </a:pPr>
            <a:r>
              <a:rPr lang="en-US" sz="3199">
                <a:solidFill>
                  <a:srgbClr val="FFFFFF"/>
                </a:solidFill>
                <a:latin typeface="ABeeZee"/>
                <a:ea typeface="ABeeZee"/>
                <a:cs typeface="ABeeZee"/>
                <a:sym typeface="ABeeZee"/>
              </a:rPr>
              <a:t>Without consistent expectations of palliative care education, nursing programs independently decide how, and whether to, integrate palliative care content, resulting in uneven student preparedness and ambiguity in care provision expectations. It is, therefore, essential to seek out examples of palliative education being implemented and identify nursing contexts that have successfully strengthened palliative care education. </a:t>
            </a:r>
          </a:p>
          <a:p>
            <a:pPr algn="ctr">
              <a:lnSpc>
                <a:spcPts val="4479"/>
              </a:lnSpc>
            </a:pPr>
            <a:endParaRPr lang="en-US" sz="3199">
              <a:solidFill>
                <a:srgbClr val="FFFFFF"/>
              </a:solidFill>
              <a:latin typeface="ABeeZee"/>
              <a:ea typeface="ABeeZee"/>
              <a:cs typeface="ABeeZee"/>
              <a:sym typeface="ABeeZee"/>
            </a:endParaRPr>
          </a:p>
          <a:p>
            <a:pPr algn="ctr">
              <a:lnSpc>
                <a:spcPts val="4479"/>
              </a:lnSpc>
            </a:pPr>
            <a:r>
              <a:rPr lang="en-US" sz="3199">
                <a:solidFill>
                  <a:srgbClr val="FFFFFF"/>
                </a:solidFill>
                <a:latin typeface="ABeeZee"/>
                <a:ea typeface="ABeeZee"/>
                <a:cs typeface="ABeeZee"/>
                <a:sym typeface="ABeeZee"/>
              </a:rPr>
              <a:t>The aim of this project was to identify care settings, governing bodies, or regional institutions that have standardized palliative care education and implemented palliative teaching initiatives within their nursing curricula. In doing so, local nursing institutions could use this research to identify specific strengths in organizing and implementing palliative care education from existing programs that offer comprehensive palliative care nurse training</a:t>
            </a:r>
          </a:p>
        </p:txBody>
      </p:sp>
      <p:sp>
        <p:nvSpPr>
          <p:cNvPr id="67" name="TextBox 67"/>
          <p:cNvSpPr txBox="1"/>
          <p:nvPr/>
        </p:nvSpPr>
        <p:spPr>
          <a:xfrm>
            <a:off x="1954036" y="5896626"/>
            <a:ext cx="8955314" cy="887095"/>
          </a:xfrm>
          <a:prstGeom prst="rect">
            <a:avLst/>
          </a:prstGeom>
        </p:spPr>
        <p:txBody>
          <a:bodyPr lIns="0" tIns="0" rIns="0" bIns="0" rtlCol="0" anchor="t">
            <a:spAutoFit/>
          </a:bodyPr>
          <a:lstStyle/>
          <a:p>
            <a:pPr algn="ctr">
              <a:lnSpc>
                <a:spcPts val="7279"/>
              </a:lnSpc>
            </a:pPr>
            <a:r>
              <a:rPr lang="en-US" sz="5199">
                <a:solidFill>
                  <a:srgbClr val="FFFFFF"/>
                </a:solidFill>
                <a:latin typeface="League Spartan"/>
                <a:ea typeface="League Spartan"/>
                <a:cs typeface="League Spartan"/>
                <a:sym typeface="League Spartan"/>
              </a:rPr>
              <a:t>Background</a:t>
            </a:r>
          </a:p>
        </p:txBody>
      </p:sp>
      <p:sp>
        <p:nvSpPr>
          <p:cNvPr id="68" name="TextBox 68"/>
          <p:cNvSpPr txBox="1"/>
          <p:nvPr/>
        </p:nvSpPr>
        <p:spPr>
          <a:xfrm>
            <a:off x="17574730" y="24548677"/>
            <a:ext cx="8955314"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League Spartan"/>
                <a:ea typeface="League Spartan"/>
                <a:cs typeface="League Spartan"/>
                <a:sym typeface="League Spartan"/>
              </a:rPr>
              <a:t>Results </a:t>
            </a:r>
          </a:p>
        </p:txBody>
      </p:sp>
      <p:sp>
        <p:nvSpPr>
          <p:cNvPr id="69" name="TextBox 69"/>
          <p:cNvSpPr txBox="1"/>
          <p:nvPr/>
        </p:nvSpPr>
        <p:spPr>
          <a:xfrm>
            <a:off x="14212346" y="25664372"/>
            <a:ext cx="15816408" cy="6167120"/>
          </a:xfrm>
          <a:prstGeom prst="rect">
            <a:avLst/>
          </a:prstGeom>
        </p:spPr>
        <p:txBody>
          <a:bodyPr lIns="0" tIns="0" rIns="0" bIns="0" rtlCol="0" anchor="t">
            <a:spAutoFit/>
          </a:bodyPr>
          <a:lstStyle/>
          <a:p>
            <a:pPr algn="ctr">
              <a:lnSpc>
                <a:spcPts val="4480"/>
              </a:lnSpc>
            </a:pPr>
            <a:r>
              <a:rPr lang="en-US" sz="3200">
                <a:solidFill>
                  <a:srgbClr val="FFFFFF"/>
                </a:solidFill>
                <a:latin typeface="ABeeZee"/>
                <a:ea typeface="ABeeZee"/>
                <a:cs typeface="ABeeZee"/>
                <a:sym typeface="ABeeZee"/>
              </a:rPr>
              <a:t>ELNEC’s national initiative consists of the following top-down actors and actions: standardized curricula, faculty resource hubs, national networking, webinars, workshops, and mentorship from regional chairs. These coordinated supports help faculty integrate competency-based palliative care content. This systematic approach highlights what is currently lacking in Canadian nursing programs, which is unified guidance and sustained faculty development. Early outcomes of the ELNEC model demonstrate strong national engagement, increased faculty collaboration, crowd-sourced suggestions, expanded use of standardized modules, and improved integration of primary palliative care content across curricula. Regional mentorship and accessible teaching resources also strengthened educator confidence and curriculum alignment. </a:t>
            </a:r>
          </a:p>
        </p:txBody>
      </p:sp>
      <p:sp>
        <p:nvSpPr>
          <p:cNvPr id="70" name="TextBox 70"/>
          <p:cNvSpPr txBox="1"/>
          <p:nvPr/>
        </p:nvSpPr>
        <p:spPr>
          <a:xfrm>
            <a:off x="31393244" y="6954154"/>
            <a:ext cx="12134345" cy="16844646"/>
          </a:xfrm>
          <a:prstGeom prst="rect">
            <a:avLst/>
          </a:prstGeom>
        </p:spPr>
        <p:txBody>
          <a:bodyPr lIns="0" tIns="0" rIns="0" bIns="0" rtlCol="0" anchor="t">
            <a:spAutoFit/>
          </a:bodyPr>
          <a:lstStyle/>
          <a:p>
            <a:pPr algn="ctr">
              <a:lnSpc>
                <a:spcPts val="4479"/>
              </a:lnSpc>
            </a:pPr>
            <a:r>
              <a:rPr lang="en-US" sz="3199">
                <a:solidFill>
                  <a:srgbClr val="FFFFFF"/>
                </a:solidFill>
                <a:latin typeface="ABeeZee"/>
                <a:ea typeface="ABeeZee"/>
                <a:cs typeface="ABeeZee"/>
                <a:sym typeface="ABeeZee"/>
              </a:rPr>
              <a:t>These successes highlight how coordinated leadership, infrastructure, and funding can advance palliative care education. They also reveal a stark contrast with the fragmented, inconsistent approach across Canada, emphasizing the urgent need for similar national strategies, faculty support systems, and policy-driven investments. The ELNEC model demonstrates how a coordinated, well-resourced, and nationally supported approach can meaningfully strengthen primary palliative care education, something that remains deeply inconsistent across Canadian nursing programs.</a:t>
            </a:r>
          </a:p>
          <a:p>
            <a:pPr algn="ctr">
              <a:lnSpc>
                <a:spcPts val="4479"/>
              </a:lnSpc>
            </a:pPr>
            <a:endParaRPr lang="en-US" sz="3199">
              <a:solidFill>
                <a:srgbClr val="FFFFFF"/>
              </a:solidFill>
              <a:latin typeface="ABeeZee"/>
              <a:ea typeface="ABeeZee"/>
              <a:cs typeface="ABeeZee"/>
              <a:sym typeface="ABeeZee"/>
            </a:endParaRPr>
          </a:p>
          <a:p>
            <a:pPr algn="ctr">
              <a:lnSpc>
                <a:spcPts val="4479"/>
              </a:lnSpc>
            </a:pPr>
            <a:r>
              <a:rPr lang="en-US" sz="3199">
                <a:solidFill>
                  <a:srgbClr val="FFFFFF"/>
                </a:solidFill>
                <a:latin typeface="ABeeZee"/>
                <a:ea typeface="ABeeZee"/>
                <a:cs typeface="ABeeZee"/>
                <a:sym typeface="ABeeZee"/>
              </a:rPr>
              <a:t>Therefore, there is a clear imperative for nursing regulatory bodies and academic leaders across Canada to advocate for the implementation of consistent, competency-based palliative care education in all nursing institutions. While there are differences between American and Canadian care settings and nursing education requirements, this model provides much-needed guidance for strategies on the implementation and, more importantly, the maintenance of comprehensive palliative care nursing education. </a:t>
            </a:r>
          </a:p>
          <a:p>
            <a:pPr algn="ctr">
              <a:lnSpc>
                <a:spcPts val="4479"/>
              </a:lnSpc>
            </a:pPr>
            <a:endParaRPr lang="en-US" sz="3199">
              <a:solidFill>
                <a:srgbClr val="FFFFFF"/>
              </a:solidFill>
              <a:latin typeface="ABeeZee"/>
              <a:ea typeface="ABeeZee"/>
              <a:cs typeface="ABeeZee"/>
              <a:sym typeface="ABeeZee"/>
            </a:endParaRPr>
          </a:p>
          <a:p>
            <a:pPr algn="ctr">
              <a:lnSpc>
                <a:spcPts val="4479"/>
              </a:lnSpc>
            </a:pPr>
            <a:r>
              <a:rPr lang="en-US" sz="3199">
                <a:solidFill>
                  <a:srgbClr val="FFFFFF"/>
                </a:solidFill>
                <a:latin typeface="ABeeZee"/>
                <a:ea typeface="ABeeZee"/>
                <a:cs typeface="ABeeZee"/>
                <a:sym typeface="ABeeZee"/>
              </a:rPr>
              <a:t>These findings and call to action are expected to be disseminated in the BMJ Commentary publications, as well as multiple nursing conferences. Ensuring that new nursing graduates are fully prepared to meet patient needs is of the utmost importance, and this cannot be achieved without comprehensive palliative care exposure and education in undergraduate nursing education. </a:t>
            </a:r>
          </a:p>
          <a:p>
            <a:pPr algn="ctr">
              <a:lnSpc>
                <a:spcPts val="4479"/>
              </a:lnSpc>
            </a:pPr>
            <a:endParaRPr lang="en-US" sz="3199">
              <a:solidFill>
                <a:srgbClr val="FFFFFF"/>
              </a:solidFill>
              <a:latin typeface="ABeeZee"/>
              <a:ea typeface="ABeeZee"/>
              <a:cs typeface="ABeeZee"/>
              <a:sym typeface="ABeeZee"/>
            </a:endParaRPr>
          </a:p>
        </p:txBody>
      </p:sp>
      <p:sp>
        <p:nvSpPr>
          <p:cNvPr id="71" name="TextBox 71"/>
          <p:cNvSpPr txBox="1"/>
          <p:nvPr/>
        </p:nvSpPr>
        <p:spPr>
          <a:xfrm>
            <a:off x="13649266" y="23392375"/>
            <a:ext cx="16806243" cy="606424"/>
          </a:xfrm>
          <a:prstGeom prst="rect">
            <a:avLst/>
          </a:prstGeom>
        </p:spPr>
        <p:txBody>
          <a:bodyPr lIns="0" tIns="0" rIns="0" bIns="0" rtlCol="0" anchor="t">
            <a:spAutoFit/>
          </a:bodyPr>
          <a:lstStyle/>
          <a:p>
            <a:pPr algn="ctr">
              <a:lnSpc>
                <a:spcPts val="4900"/>
              </a:lnSpc>
            </a:pPr>
            <a:r>
              <a:rPr lang="en-US" sz="3500" dirty="0">
                <a:solidFill>
                  <a:srgbClr val="FFFFFF"/>
                </a:solidFill>
                <a:latin typeface="ABeeZee"/>
                <a:ea typeface="ABeeZee"/>
                <a:cs typeface="ABeeZee"/>
                <a:sym typeface="ABeeZee"/>
              </a:rPr>
              <a:t>https://doi.org/10.1016/j.profnurs.2025.03.004</a:t>
            </a:r>
            <a:endParaRPr lang="en-US" sz="3500" dirty="0">
              <a:solidFill>
                <a:srgbClr val="FFFFFF"/>
              </a:solidFill>
              <a:latin typeface="ABeeZee"/>
              <a:ea typeface="ABeeZee"/>
              <a:cs typeface="ABeeZee"/>
              <a:sym typeface="ABeeZee"/>
              <a:hlinkClick r:id="rId14" tooltip="https://doi.org/10.1016/j.profnurs.2025.03.004"/>
            </a:endParaRPr>
          </a:p>
        </p:txBody>
      </p:sp>
      <p:sp>
        <p:nvSpPr>
          <p:cNvPr id="72" name="TextBox 72"/>
          <p:cNvSpPr txBox="1"/>
          <p:nvPr/>
        </p:nvSpPr>
        <p:spPr>
          <a:xfrm>
            <a:off x="31474992" y="24319366"/>
            <a:ext cx="12325266" cy="880110"/>
          </a:xfrm>
          <a:prstGeom prst="rect">
            <a:avLst/>
          </a:prstGeom>
        </p:spPr>
        <p:txBody>
          <a:bodyPr lIns="0" tIns="0" rIns="0" bIns="0" rtlCol="0" anchor="t">
            <a:spAutoFit/>
          </a:bodyPr>
          <a:lstStyle/>
          <a:p>
            <a:pPr algn="ctr">
              <a:lnSpc>
                <a:spcPts val="7139"/>
              </a:lnSpc>
              <a:spcBef>
                <a:spcPct val="0"/>
              </a:spcBef>
            </a:pPr>
            <a:r>
              <a:rPr lang="en-US" sz="5100">
                <a:solidFill>
                  <a:srgbClr val="FFFFFF"/>
                </a:solidFill>
                <a:latin typeface="League Spartan"/>
                <a:ea typeface="League Spartan"/>
                <a:cs typeface="League Spartan"/>
                <a:sym typeface="League Spartan"/>
              </a:rPr>
              <a:t>Contact Information &amp; References </a:t>
            </a:r>
          </a:p>
        </p:txBody>
      </p:sp>
      <p:sp>
        <p:nvSpPr>
          <p:cNvPr id="73" name="TextBox 73"/>
          <p:cNvSpPr txBox="1"/>
          <p:nvPr/>
        </p:nvSpPr>
        <p:spPr>
          <a:xfrm>
            <a:off x="39802997" y="30961619"/>
            <a:ext cx="3771003" cy="1144905"/>
          </a:xfrm>
          <a:prstGeom prst="rect">
            <a:avLst/>
          </a:prstGeom>
        </p:spPr>
        <p:txBody>
          <a:bodyPr lIns="0" tIns="0" rIns="0" bIns="0" rtlCol="0" anchor="t">
            <a:spAutoFit/>
          </a:bodyPr>
          <a:lstStyle/>
          <a:p>
            <a:pPr algn="ctr">
              <a:lnSpc>
                <a:spcPts val="4619"/>
              </a:lnSpc>
            </a:pPr>
            <a:r>
              <a:rPr lang="en-US" sz="3299">
                <a:solidFill>
                  <a:srgbClr val="FFFFFF"/>
                </a:solidFill>
                <a:latin typeface="League Spartan"/>
                <a:ea typeface="League Spartan"/>
                <a:cs typeface="League Spartan"/>
                <a:sym typeface="League Spartan"/>
              </a:rPr>
              <a:t>Scan QR Code</a:t>
            </a:r>
          </a:p>
          <a:p>
            <a:pPr algn="ctr">
              <a:lnSpc>
                <a:spcPts val="4619"/>
              </a:lnSpc>
              <a:spcBef>
                <a:spcPct val="0"/>
              </a:spcBef>
            </a:pPr>
            <a:r>
              <a:rPr lang="en-US" sz="3299">
                <a:solidFill>
                  <a:srgbClr val="FFFFFF"/>
                </a:solidFill>
                <a:latin typeface="League Spartan"/>
                <a:ea typeface="League Spartan"/>
                <a:cs typeface="League Spartan"/>
                <a:sym typeface="League Spartan"/>
              </a:rPr>
              <a:t> for References</a:t>
            </a:r>
          </a:p>
        </p:txBody>
      </p:sp>
      <p:sp>
        <p:nvSpPr>
          <p:cNvPr id="74" name="TextBox 74"/>
          <p:cNvSpPr txBox="1"/>
          <p:nvPr/>
        </p:nvSpPr>
        <p:spPr>
          <a:xfrm>
            <a:off x="32784844" y="30674241"/>
            <a:ext cx="6349889" cy="941070"/>
          </a:xfrm>
          <a:prstGeom prst="rect">
            <a:avLst/>
          </a:prstGeom>
        </p:spPr>
        <p:txBody>
          <a:bodyPr lIns="0" tIns="0" rIns="0" bIns="0" rtlCol="0" anchor="t">
            <a:spAutoFit/>
          </a:bodyPr>
          <a:lstStyle/>
          <a:p>
            <a:pPr algn="just">
              <a:lnSpc>
                <a:spcPts val="3779"/>
              </a:lnSpc>
            </a:pPr>
            <a:r>
              <a:rPr lang="en-US" sz="2700" dirty="0">
                <a:solidFill>
                  <a:srgbClr val="572B7C"/>
                </a:solidFill>
                <a:latin typeface="ABeeZee Bold"/>
                <a:ea typeface="ABeeZee Bold"/>
                <a:cs typeface="ABeeZee Bold"/>
                <a:sym typeface="ABeeZee Bold"/>
              </a:rPr>
              <a:t>Carly Wong:</a:t>
            </a:r>
            <a:r>
              <a:rPr lang="en-US" sz="2700" dirty="0">
                <a:solidFill>
                  <a:srgbClr val="572B7C"/>
                </a:solidFill>
                <a:latin typeface="ABeeZee"/>
                <a:ea typeface="ABeeZee"/>
                <a:cs typeface="ABeeZee"/>
                <a:sym typeface="ABeeZee"/>
              </a:rPr>
              <a:t> </a:t>
            </a:r>
          </a:p>
          <a:p>
            <a:pPr algn="just">
              <a:lnSpc>
                <a:spcPts val="3779"/>
              </a:lnSpc>
            </a:pPr>
            <a:r>
              <a:rPr lang="en-US" sz="2700" dirty="0">
                <a:solidFill>
                  <a:srgbClr val="572B7C"/>
                </a:solidFill>
                <a:latin typeface="ABeeZee"/>
                <a:ea typeface="ABeeZee"/>
                <a:cs typeface="ABeeZee"/>
                <a:sym typeface="ABeeZee"/>
              </a:rPr>
              <a:t>CarlyWong47@gmail.com </a:t>
            </a:r>
          </a:p>
        </p:txBody>
      </p:sp>
      <p:sp>
        <p:nvSpPr>
          <p:cNvPr id="75" name="TextBox 75"/>
          <p:cNvSpPr txBox="1"/>
          <p:nvPr/>
        </p:nvSpPr>
        <p:spPr>
          <a:xfrm>
            <a:off x="32784844" y="27515751"/>
            <a:ext cx="6349889" cy="941070"/>
          </a:xfrm>
          <a:prstGeom prst="rect">
            <a:avLst/>
          </a:prstGeom>
        </p:spPr>
        <p:txBody>
          <a:bodyPr lIns="0" tIns="0" rIns="0" bIns="0" rtlCol="0" anchor="t">
            <a:spAutoFit/>
          </a:bodyPr>
          <a:lstStyle/>
          <a:p>
            <a:pPr algn="l">
              <a:lnSpc>
                <a:spcPts val="3779"/>
              </a:lnSpc>
            </a:pPr>
            <a:r>
              <a:rPr lang="en-US" sz="2700" dirty="0">
                <a:solidFill>
                  <a:srgbClr val="572B7C"/>
                </a:solidFill>
                <a:latin typeface="ABeeZee Bold"/>
                <a:ea typeface="ABeeZee Bold"/>
                <a:cs typeface="ABeeZee Bold"/>
                <a:sym typeface="ABeeZee Bold"/>
              </a:rPr>
              <a:t>Ana Constantin: </a:t>
            </a:r>
            <a:r>
              <a:rPr lang="en-US" sz="2700" dirty="0">
                <a:solidFill>
                  <a:srgbClr val="572B7C"/>
                </a:solidFill>
                <a:latin typeface="ABeeZee"/>
                <a:ea typeface="ABeeZee"/>
                <a:cs typeface="ABeeZee"/>
                <a:sym typeface="ABeeZee"/>
              </a:rPr>
              <a:t>ana.constantin18@outlook.com</a:t>
            </a:r>
            <a:endParaRPr lang="en-US" sz="2700" dirty="0">
              <a:solidFill>
                <a:srgbClr val="572B7C"/>
              </a:solidFill>
              <a:latin typeface="ABeeZee"/>
              <a:ea typeface="ABeeZee"/>
              <a:cs typeface="ABeeZee"/>
              <a:sym typeface="ABeeZee"/>
              <a:hlinkClick r:id="rId15" tooltip="mailto:ana.constantin18@outlook.com"/>
            </a:endParaRPr>
          </a:p>
        </p:txBody>
      </p:sp>
      <p:sp>
        <p:nvSpPr>
          <p:cNvPr id="76" name="TextBox 76"/>
          <p:cNvSpPr txBox="1"/>
          <p:nvPr/>
        </p:nvSpPr>
        <p:spPr>
          <a:xfrm>
            <a:off x="32741744" y="25698381"/>
            <a:ext cx="6551027" cy="1432252"/>
          </a:xfrm>
          <a:prstGeom prst="rect">
            <a:avLst/>
          </a:prstGeom>
        </p:spPr>
        <p:txBody>
          <a:bodyPr lIns="0" tIns="0" rIns="0" bIns="0" rtlCol="0" anchor="t">
            <a:spAutoFit/>
          </a:bodyPr>
          <a:lstStyle/>
          <a:p>
            <a:pPr algn="l">
              <a:lnSpc>
                <a:spcPts val="3779"/>
              </a:lnSpc>
            </a:pPr>
            <a:r>
              <a:rPr lang="en-US" sz="2700" dirty="0">
                <a:solidFill>
                  <a:srgbClr val="572B7C"/>
                </a:solidFill>
                <a:latin typeface="ABeeZee Bold"/>
                <a:ea typeface="ABeeZee Bold"/>
                <a:cs typeface="ABeeZee Bold"/>
                <a:sym typeface="ABeeZee Bold"/>
              </a:rPr>
              <a:t>Christina Oleynikov: </a:t>
            </a:r>
            <a:r>
              <a:rPr lang="en-US" sz="2700" dirty="0" err="1">
                <a:solidFill>
                  <a:srgbClr val="572B7C"/>
                </a:solidFill>
                <a:latin typeface="ABeeZee"/>
                <a:ea typeface="ABeeZee"/>
                <a:cs typeface="ABeeZee"/>
                <a:sym typeface="ABeeZee"/>
              </a:rPr>
              <a:t>christina.oleynikov@gmail.com</a:t>
            </a:r>
            <a:r>
              <a:rPr lang="en-US" sz="2700" dirty="0">
                <a:solidFill>
                  <a:srgbClr val="572B7C"/>
                </a:solidFill>
                <a:latin typeface="ABeeZee"/>
                <a:ea typeface="ABeeZee"/>
                <a:cs typeface="ABeeZee"/>
                <a:sym typeface="ABeeZee"/>
              </a:rPr>
              <a:t>  www.linkedin.com/in/christinaoleynikov</a:t>
            </a:r>
            <a:endParaRPr lang="en-US" sz="2700" dirty="0">
              <a:solidFill>
                <a:srgbClr val="572B7C"/>
              </a:solidFill>
              <a:latin typeface="ABeeZee"/>
              <a:ea typeface="ABeeZee"/>
              <a:cs typeface="ABeeZee"/>
              <a:sym typeface="ABeeZee"/>
              <a:hlinkClick r:id="rId16" tooltip="http://www.linkedin.com/in/christina-o-165300124"/>
            </a:endParaRPr>
          </a:p>
        </p:txBody>
      </p:sp>
      <p:sp>
        <p:nvSpPr>
          <p:cNvPr id="77" name="TextBox 77"/>
          <p:cNvSpPr txBox="1"/>
          <p:nvPr/>
        </p:nvSpPr>
        <p:spPr>
          <a:xfrm>
            <a:off x="32784844" y="28856871"/>
            <a:ext cx="6349889" cy="1432252"/>
          </a:xfrm>
          <a:prstGeom prst="rect">
            <a:avLst/>
          </a:prstGeom>
        </p:spPr>
        <p:txBody>
          <a:bodyPr lIns="0" tIns="0" rIns="0" bIns="0" rtlCol="0" anchor="t">
            <a:spAutoFit/>
          </a:bodyPr>
          <a:lstStyle/>
          <a:p>
            <a:pPr algn="l">
              <a:lnSpc>
                <a:spcPts val="3779"/>
              </a:lnSpc>
            </a:pPr>
            <a:r>
              <a:rPr lang="en-US" sz="2700" dirty="0">
                <a:solidFill>
                  <a:srgbClr val="572B7C"/>
                </a:solidFill>
                <a:latin typeface="ABeeZee Bold"/>
                <a:ea typeface="ABeeZee Bold"/>
                <a:cs typeface="ABeeZee Bold"/>
                <a:sym typeface="ABeeZee Bold"/>
              </a:rPr>
              <a:t>Neveen </a:t>
            </a:r>
            <a:r>
              <a:rPr lang="en-US" sz="2700" dirty="0" err="1">
                <a:solidFill>
                  <a:srgbClr val="572B7C"/>
                </a:solidFill>
                <a:latin typeface="ABeeZee Bold"/>
                <a:ea typeface="ABeeZee Bold"/>
                <a:cs typeface="ABeeZee Bold"/>
                <a:sym typeface="ABeeZee Bold"/>
              </a:rPr>
              <a:t>Shnoudeh</a:t>
            </a:r>
            <a:r>
              <a:rPr lang="en-US" sz="2700" dirty="0">
                <a:solidFill>
                  <a:srgbClr val="572B7C"/>
                </a:solidFill>
                <a:latin typeface="ABeeZee Bold"/>
                <a:ea typeface="ABeeZee Bold"/>
                <a:cs typeface="ABeeZee Bold"/>
                <a:sym typeface="ABeeZee Bold"/>
              </a:rPr>
              <a:t>: </a:t>
            </a:r>
          </a:p>
          <a:p>
            <a:pPr algn="l">
              <a:lnSpc>
                <a:spcPts val="3779"/>
              </a:lnSpc>
            </a:pPr>
            <a:r>
              <a:rPr lang="en-US" sz="2700" dirty="0">
                <a:solidFill>
                  <a:srgbClr val="572B7C"/>
                </a:solidFill>
                <a:latin typeface="ABeeZee"/>
                <a:ea typeface="ABeeZee"/>
                <a:cs typeface="ABeeZee"/>
                <a:sym typeface="ABeeZee"/>
              </a:rPr>
              <a:t>neveen77@icloud.com  </a:t>
            </a:r>
            <a:r>
              <a:rPr lang="en-US" sz="2700" dirty="0" err="1">
                <a:solidFill>
                  <a:srgbClr val="572B7C"/>
                </a:solidFill>
                <a:latin typeface="ABeeZee"/>
                <a:ea typeface="ABeeZee"/>
                <a:cs typeface="ABeeZee"/>
                <a:sym typeface="ABeeZee"/>
              </a:rPr>
              <a:t>www.linkedin.com</a:t>
            </a:r>
            <a:r>
              <a:rPr lang="en-US" sz="2700" dirty="0">
                <a:solidFill>
                  <a:srgbClr val="572B7C"/>
                </a:solidFill>
                <a:latin typeface="ABeeZee"/>
                <a:ea typeface="ABeeZee"/>
                <a:cs typeface="ABeeZee"/>
                <a:sym typeface="ABeeZee"/>
              </a:rPr>
              <a:t>/in/</a:t>
            </a:r>
            <a:r>
              <a:rPr lang="en-US" sz="2700" dirty="0" err="1">
                <a:solidFill>
                  <a:srgbClr val="572B7C"/>
                </a:solidFill>
                <a:latin typeface="ABeeZee"/>
                <a:ea typeface="ABeeZee"/>
                <a:cs typeface="ABeeZee"/>
                <a:sym typeface="ABeeZee"/>
              </a:rPr>
              <a:t>neveenshnoudeh</a:t>
            </a:r>
            <a:endParaRPr lang="en-US" sz="2700" dirty="0">
              <a:solidFill>
                <a:srgbClr val="572B7C"/>
              </a:solidFill>
              <a:latin typeface="ABeeZee"/>
              <a:ea typeface="ABeeZee"/>
              <a:cs typeface="ABeeZee"/>
              <a:sym typeface="ABeeZe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914</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League Spartan</vt:lpstr>
      <vt:lpstr>ABeeZee Bold</vt:lpstr>
      <vt:lpstr>ABeeZee</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 Research Poster</dc:title>
  <cp:lastModifiedBy>Christina Oleynikov</cp:lastModifiedBy>
  <cp:revision>2</cp:revision>
  <dcterms:created xsi:type="dcterms:W3CDTF">2006-08-16T00:00:00Z</dcterms:created>
  <dcterms:modified xsi:type="dcterms:W3CDTF">2026-04-28T03:56:30Z</dcterms:modified>
  <dc:identifier>DAHHIArPdnI</dc:identifier>
</cp:coreProperties>
</file>