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21945600" cy="16459200"/>
  <p:notesSz cx="6858000" cy="9144000"/>
  <p:embeddedFontLst>
    <p:embeddedFont>
      <p:font typeface="Calibri" panose="020F0502020204030204" pitchFamily="34" charset="0"/>
      <p:regular r:id="rId3"/>
      <p:bold r:id="rId4"/>
      <p:italic r:id="rId5"/>
      <p:boldItalic r:id="rId6"/>
    </p:embeddedFont>
    <p:embeddedFont>
      <p:font typeface="Poppins" panose="020B0604020202020204" charset="0"/>
      <p:regular r:id="rId7"/>
    </p:embeddedFont>
    <p:embeddedFont>
      <p:font typeface="ABeeZee" panose="020B0604020202020204" charset="0"/>
      <p:regular r:id="rId8"/>
    </p:embeddedFont>
    <p:embeddedFont>
      <p:font typeface="League Spartan" panose="020B0604020202020204" charset="0"/>
      <p:regular r:id="rId9"/>
    </p:embeddedFont>
    <p:embeddedFont>
      <p:font typeface="ABeeZee Italics" panose="020B0604020202020204" charset="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ng, Kayee" initials="TK" lastIdx="3" clrIdx="0">
    <p:extLst>
      <p:ext uri="{19B8F6BF-5375-455C-9EA6-DF929625EA0E}">
        <p15:presenceInfo xmlns:p15="http://schemas.microsoft.com/office/powerpoint/2012/main" userId="S-1-5-21-1098056935-2039949751-1096680564-2281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1061"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commentAuthors" Target="commentAuthors.xml"/><Relationship Id="rId5" Type="http://schemas.openxmlformats.org/officeDocument/2006/relationships/font" Target="fonts/font3.fntdata"/><Relationship Id="rId15" Type="http://schemas.openxmlformats.org/officeDocument/2006/relationships/tableStyles" Target="tableStyle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1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17"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3.png"/><Relationship Id="rId15" Type="http://schemas.openxmlformats.org/officeDocument/2006/relationships/image" Target="../media/image14.svg"/><Relationship Id="rId10" Type="http://schemas.openxmlformats.org/officeDocument/2006/relationships/image" Target="../media/image6.png"/><Relationship Id="rId19" Type="http://schemas.openxmlformats.org/officeDocument/2006/relationships/hyperlink" Target="https://doi.org/10.1007/s00520-025-09621-4" TargetMode="External"/><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87071" y="-232257"/>
            <a:ext cx="25519603" cy="3187303"/>
            <a:chOff x="0" y="0"/>
            <a:chExt cx="5601010" cy="699545"/>
          </a:xfrm>
        </p:grpSpPr>
        <p:sp>
          <p:nvSpPr>
            <p:cNvPr id="3" name="Freeform 3">
              <a:extLst>
                <a:ext uri="{C183D7F6-B498-43B3-948B-1728B52AA6E4}">
                  <adec:decorative xmlns="" xmlns:adec="http://schemas.microsoft.com/office/drawing/2017/decorative" val="1"/>
                </a:ext>
              </a:extLst>
            </p:cNvPr>
            <p:cNvSpPr/>
            <p:nvPr/>
          </p:nvSpPr>
          <p:spPr>
            <a:xfrm>
              <a:off x="0" y="0"/>
              <a:ext cx="5601010" cy="699545"/>
            </a:xfrm>
            <a:custGeom>
              <a:avLst/>
              <a:gdLst/>
              <a:ahLst/>
              <a:cxnLst/>
              <a:rect l="l" t="t" r="r" b="b"/>
              <a:pathLst>
                <a:path w="5601010" h="699545">
                  <a:moveTo>
                    <a:pt x="0" y="0"/>
                  </a:moveTo>
                  <a:lnTo>
                    <a:pt x="5601010" y="0"/>
                  </a:lnTo>
                  <a:lnTo>
                    <a:pt x="5601010" y="699545"/>
                  </a:lnTo>
                  <a:lnTo>
                    <a:pt x="0" y="699545"/>
                  </a:lnTo>
                  <a:close/>
                </a:path>
              </a:pathLst>
            </a:custGeom>
            <a:solidFill>
              <a:srgbClr val="47779C"/>
            </a:solidFill>
          </p:spPr>
        </p:sp>
        <p:sp>
          <p:nvSpPr>
            <p:cNvPr id="4" name="TextBox 4"/>
            <p:cNvSpPr txBox="1"/>
            <p:nvPr/>
          </p:nvSpPr>
          <p:spPr>
            <a:xfrm>
              <a:off x="0" y="-47625"/>
              <a:ext cx="5601010" cy="747170"/>
            </a:xfrm>
            <a:prstGeom prst="rect">
              <a:avLst/>
            </a:prstGeom>
          </p:spPr>
          <p:txBody>
            <a:bodyPr lIns="38100" tIns="38100" rIns="38100" bIns="38100" rtlCol="0" anchor="ctr"/>
            <a:lstStyle/>
            <a:p>
              <a:pPr algn="ctr">
                <a:lnSpc>
                  <a:spcPts val="3359"/>
                </a:lnSpc>
              </a:pPr>
              <a:endParaRPr/>
            </a:p>
          </p:txBody>
        </p:sp>
      </p:grpSp>
      <p:grpSp>
        <p:nvGrpSpPr>
          <p:cNvPr id="5" name="Group 5"/>
          <p:cNvGrpSpPr/>
          <p:nvPr/>
        </p:nvGrpSpPr>
        <p:grpSpPr>
          <a:xfrm>
            <a:off x="1645920" y="2437389"/>
            <a:ext cx="18653760" cy="1077278"/>
            <a:chOff x="0" y="0"/>
            <a:chExt cx="4094104" cy="236440"/>
          </a:xfrm>
        </p:grpSpPr>
        <p:sp>
          <p:nvSpPr>
            <p:cNvPr id="6" name="Freeform 6">
              <a:extLst>
                <a:ext uri="{C183D7F6-B498-43B3-948B-1728B52AA6E4}">
                  <adec:decorative xmlns="" xmlns:adec="http://schemas.microsoft.com/office/drawing/2017/decorative" val="1"/>
                </a:ext>
              </a:extLst>
            </p:cNvPr>
            <p:cNvSpPr/>
            <p:nvPr/>
          </p:nvSpPr>
          <p:spPr>
            <a:xfrm>
              <a:off x="0" y="0"/>
              <a:ext cx="4094104" cy="236440"/>
            </a:xfrm>
            <a:custGeom>
              <a:avLst/>
              <a:gdLst/>
              <a:ahLst/>
              <a:cxnLst/>
              <a:rect l="l" t="t" r="r" b="b"/>
              <a:pathLst>
                <a:path w="4094104" h="236440">
                  <a:moveTo>
                    <a:pt x="12451" y="0"/>
                  </a:moveTo>
                  <a:lnTo>
                    <a:pt x="4081653" y="0"/>
                  </a:lnTo>
                  <a:cubicBezTo>
                    <a:pt x="4088529" y="0"/>
                    <a:pt x="4094104" y="5574"/>
                    <a:pt x="4094104" y="12451"/>
                  </a:cubicBezTo>
                  <a:lnTo>
                    <a:pt x="4094104" y="223989"/>
                  </a:lnTo>
                  <a:cubicBezTo>
                    <a:pt x="4094104" y="230865"/>
                    <a:pt x="4088529" y="236440"/>
                    <a:pt x="4081653" y="236440"/>
                  </a:cubicBezTo>
                  <a:lnTo>
                    <a:pt x="12451" y="236440"/>
                  </a:lnTo>
                  <a:cubicBezTo>
                    <a:pt x="5574" y="236440"/>
                    <a:pt x="0" y="230865"/>
                    <a:pt x="0" y="223989"/>
                  </a:cubicBezTo>
                  <a:lnTo>
                    <a:pt x="0" y="12451"/>
                  </a:lnTo>
                  <a:cubicBezTo>
                    <a:pt x="0" y="5574"/>
                    <a:pt x="5574" y="0"/>
                    <a:pt x="12451" y="0"/>
                  </a:cubicBezTo>
                  <a:close/>
                </a:path>
              </a:pathLst>
            </a:custGeom>
            <a:solidFill>
              <a:srgbClr val="FFBD59"/>
            </a:solidFill>
          </p:spPr>
        </p:sp>
        <p:sp>
          <p:nvSpPr>
            <p:cNvPr id="7" name="TextBox 7"/>
            <p:cNvSpPr txBox="1"/>
            <p:nvPr/>
          </p:nvSpPr>
          <p:spPr>
            <a:xfrm>
              <a:off x="0" y="-47625"/>
              <a:ext cx="4094104" cy="284065"/>
            </a:xfrm>
            <a:prstGeom prst="rect">
              <a:avLst/>
            </a:prstGeom>
          </p:spPr>
          <p:txBody>
            <a:bodyPr lIns="38100" tIns="38100" rIns="38100" bIns="38100" rtlCol="0" anchor="ctr"/>
            <a:lstStyle/>
            <a:p>
              <a:pPr algn="ctr">
                <a:lnSpc>
                  <a:spcPts val="3359"/>
                </a:lnSpc>
              </a:pPr>
              <a:endParaRPr/>
            </a:p>
          </p:txBody>
        </p:sp>
      </p:grpSp>
      <p:grpSp>
        <p:nvGrpSpPr>
          <p:cNvPr id="8" name="Group 8"/>
          <p:cNvGrpSpPr/>
          <p:nvPr/>
        </p:nvGrpSpPr>
        <p:grpSpPr>
          <a:xfrm>
            <a:off x="7078464" y="6186483"/>
            <a:ext cx="8015815" cy="5587658"/>
            <a:chOff x="0" y="0"/>
            <a:chExt cx="1319476" cy="919779"/>
          </a:xfrm>
        </p:grpSpPr>
        <p:sp>
          <p:nvSpPr>
            <p:cNvPr id="9" name="Freeform 9"/>
            <p:cNvSpPr/>
            <p:nvPr/>
          </p:nvSpPr>
          <p:spPr>
            <a:xfrm>
              <a:off x="0" y="0"/>
              <a:ext cx="1319476" cy="919779"/>
            </a:xfrm>
            <a:custGeom>
              <a:avLst/>
              <a:gdLst/>
              <a:ahLst/>
              <a:cxnLst/>
              <a:rect l="l" t="t" r="r" b="b"/>
              <a:pathLst>
                <a:path w="1319476" h="919779">
                  <a:moveTo>
                    <a:pt x="0" y="0"/>
                  </a:moveTo>
                  <a:lnTo>
                    <a:pt x="1319476" y="0"/>
                  </a:lnTo>
                  <a:lnTo>
                    <a:pt x="1319476" y="919779"/>
                  </a:lnTo>
                  <a:lnTo>
                    <a:pt x="0" y="919779"/>
                  </a:lnTo>
                  <a:close/>
                </a:path>
              </a:pathLst>
            </a:custGeom>
            <a:ln w="38100" cap="sq">
              <a:solidFill>
                <a:srgbClr val="CE961D"/>
              </a:solidFill>
              <a:prstDash val="sysDot"/>
              <a:miter/>
            </a:ln>
          </p:spPr>
        </p:sp>
        <p:sp>
          <p:nvSpPr>
            <p:cNvPr id="10" name="TextBox 10"/>
            <p:cNvSpPr txBox="1"/>
            <p:nvPr/>
          </p:nvSpPr>
          <p:spPr>
            <a:xfrm>
              <a:off x="0" y="-47625"/>
              <a:ext cx="1319476" cy="967404"/>
            </a:xfrm>
            <a:prstGeom prst="rect">
              <a:avLst/>
            </a:prstGeom>
          </p:spPr>
          <p:txBody>
            <a:bodyPr lIns="25400" tIns="25400" rIns="25400" bIns="25400" rtlCol="0" anchor="ctr"/>
            <a:lstStyle/>
            <a:p>
              <a:pPr algn="ctr">
                <a:lnSpc>
                  <a:spcPts val="3360"/>
                </a:lnSpc>
              </a:pPr>
              <a:endParaRPr/>
            </a:p>
          </p:txBody>
        </p:sp>
      </p:grpSp>
      <p:sp>
        <p:nvSpPr>
          <p:cNvPr id="11" name="Freeform 11"/>
          <p:cNvSpPr/>
          <p:nvPr/>
        </p:nvSpPr>
        <p:spPr>
          <a:xfrm>
            <a:off x="20470178" y="0"/>
            <a:ext cx="1475422" cy="2950845"/>
          </a:xfrm>
          <a:custGeom>
            <a:avLst/>
            <a:gdLst/>
            <a:ahLst/>
            <a:cxnLst/>
            <a:rect l="l" t="t" r="r" b="b"/>
            <a:pathLst>
              <a:path w="1475422" h="2950845">
                <a:moveTo>
                  <a:pt x="0" y="0"/>
                </a:moveTo>
                <a:lnTo>
                  <a:pt x="1475422" y="0"/>
                </a:lnTo>
                <a:lnTo>
                  <a:pt x="1475422" y="2950845"/>
                </a:lnTo>
                <a:lnTo>
                  <a:pt x="0" y="29508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2" name="Freeform 12"/>
          <p:cNvSpPr/>
          <p:nvPr/>
        </p:nvSpPr>
        <p:spPr>
          <a:xfrm flipH="1">
            <a:off x="0" y="0"/>
            <a:ext cx="1475422" cy="2950845"/>
          </a:xfrm>
          <a:custGeom>
            <a:avLst/>
            <a:gdLst/>
            <a:ahLst/>
            <a:cxnLst/>
            <a:rect l="l" t="t" r="r" b="b"/>
            <a:pathLst>
              <a:path w="1475422" h="2950845">
                <a:moveTo>
                  <a:pt x="1475422" y="0"/>
                </a:moveTo>
                <a:lnTo>
                  <a:pt x="0" y="0"/>
                </a:lnTo>
                <a:lnTo>
                  <a:pt x="0" y="2950845"/>
                </a:lnTo>
                <a:lnTo>
                  <a:pt x="1475422" y="2950845"/>
                </a:lnTo>
                <a:lnTo>
                  <a:pt x="1475422"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13" name="Group 13"/>
          <p:cNvGrpSpPr/>
          <p:nvPr/>
        </p:nvGrpSpPr>
        <p:grpSpPr>
          <a:xfrm>
            <a:off x="360364" y="14761896"/>
            <a:ext cx="21224872" cy="1367790"/>
            <a:chOff x="0" y="0"/>
            <a:chExt cx="4658408" cy="300201"/>
          </a:xfrm>
        </p:grpSpPr>
        <p:sp>
          <p:nvSpPr>
            <p:cNvPr id="14" name="Freeform 14">
              <a:extLst>
                <a:ext uri="{C183D7F6-B498-43B3-948B-1728B52AA6E4}">
                  <adec:decorative xmlns="" xmlns:adec="http://schemas.microsoft.com/office/drawing/2017/decorative" val="1"/>
                </a:ext>
              </a:extLst>
            </p:cNvPr>
            <p:cNvSpPr/>
            <p:nvPr/>
          </p:nvSpPr>
          <p:spPr>
            <a:xfrm>
              <a:off x="0" y="0"/>
              <a:ext cx="4658408" cy="300201"/>
            </a:xfrm>
            <a:custGeom>
              <a:avLst/>
              <a:gdLst/>
              <a:ahLst/>
              <a:cxnLst/>
              <a:rect l="l" t="t" r="r" b="b"/>
              <a:pathLst>
                <a:path w="4658408" h="300201">
                  <a:moveTo>
                    <a:pt x="10943" y="0"/>
                  </a:moveTo>
                  <a:lnTo>
                    <a:pt x="4647465" y="0"/>
                  </a:lnTo>
                  <a:cubicBezTo>
                    <a:pt x="4653509" y="0"/>
                    <a:pt x="4658408" y="4899"/>
                    <a:pt x="4658408" y="10943"/>
                  </a:cubicBezTo>
                  <a:lnTo>
                    <a:pt x="4658408" y="289258"/>
                  </a:lnTo>
                  <a:cubicBezTo>
                    <a:pt x="4658408" y="295302"/>
                    <a:pt x="4653509" y="300201"/>
                    <a:pt x="4647465" y="300201"/>
                  </a:cubicBezTo>
                  <a:lnTo>
                    <a:pt x="10943" y="300201"/>
                  </a:lnTo>
                  <a:cubicBezTo>
                    <a:pt x="4899" y="300201"/>
                    <a:pt x="0" y="295302"/>
                    <a:pt x="0" y="289258"/>
                  </a:cubicBezTo>
                  <a:lnTo>
                    <a:pt x="0" y="10943"/>
                  </a:lnTo>
                  <a:cubicBezTo>
                    <a:pt x="0" y="4899"/>
                    <a:pt x="4899" y="0"/>
                    <a:pt x="10943" y="0"/>
                  </a:cubicBezTo>
                  <a:close/>
                </a:path>
              </a:pathLst>
            </a:custGeom>
            <a:solidFill>
              <a:srgbClr val="FFBD59"/>
            </a:solidFill>
          </p:spPr>
        </p:sp>
        <p:sp>
          <p:nvSpPr>
            <p:cNvPr id="15" name="TextBox 15"/>
            <p:cNvSpPr txBox="1"/>
            <p:nvPr/>
          </p:nvSpPr>
          <p:spPr>
            <a:xfrm>
              <a:off x="0" y="-47625"/>
              <a:ext cx="4658408" cy="347826"/>
            </a:xfrm>
            <a:prstGeom prst="rect">
              <a:avLst/>
            </a:prstGeom>
          </p:spPr>
          <p:txBody>
            <a:bodyPr lIns="38100" tIns="38100" rIns="38100" bIns="38100" rtlCol="0" anchor="ctr"/>
            <a:lstStyle/>
            <a:p>
              <a:pPr algn="ctr">
                <a:lnSpc>
                  <a:spcPts val="3359"/>
                </a:lnSpc>
              </a:pPr>
              <a:endParaRPr/>
            </a:p>
          </p:txBody>
        </p:sp>
      </p:grpSp>
      <p:grpSp>
        <p:nvGrpSpPr>
          <p:cNvPr id="16" name="Group 16"/>
          <p:cNvGrpSpPr/>
          <p:nvPr/>
        </p:nvGrpSpPr>
        <p:grpSpPr>
          <a:xfrm>
            <a:off x="1204827" y="3671946"/>
            <a:ext cx="5470286" cy="5357870"/>
            <a:chOff x="0" y="0"/>
            <a:chExt cx="900459" cy="881954"/>
          </a:xfrm>
        </p:grpSpPr>
        <p:sp>
          <p:nvSpPr>
            <p:cNvPr id="17" name="Freeform 17"/>
            <p:cNvSpPr/>
            <p:nvPr/>
          </p:nvSpPr>
          <p:spPr>
            <a:xfrm>
              <a:off x="0" y="0"/>
              <a:ext cx="900459" cy="881954"/>
            </a:xfrm>
            <a:custGeom>
              <a:avLst/>
              <a:gdLst/>
              <a:ahLst/>
              <a:cxnLst/>
              <a:rect l="l" t="t" r="r" b="b"/>
              <a:pathLst>
                <a:path w="900459" h="881954">
                  <a:moveTo>
                    <a:pt x="0" y="0"/>
                  </a:moveTo>
                  <a:lnTo>
                    <a:pt x="900459" y="0"/>
                  </a:lnTo>
                  <a:lnTo>
                    <a:pt x="900459" y="881954"/>
                  </a:lnTo>
                  <a:lnTo>
                    <a:pt x="0" y="881954"/>
                  </a:lnTo>
                  <a:close/>
                </a:path>
              </a:pathLst>
            </a:custGeom>
            <a:ln w="38100" cap="sq">
              <a:solidFill>
                <a:srgbClr val="CE961D"/>
              </a:solidFill>
              <a:prstDash val="sysDot"/>
              <a:miter/>
            </a:ln>
          </p:spPr>
        </p:sp>
        <p:sp>
          <p:nvSpPr>
            <p:cNvPr id="18" name="TextBox 18"/>
            <p:cNvSpPr txBox="1"/>
            <p:nvPr/>
          </p:nvSpPr>
          <p:spPr>
            <a:xfrm>
              <a:off x="0" y="-47625"/>
              <a:ext cx="900459" cy="929579"/>
            </a:xfrm>
            <a:prstGeom prst="rect">
              <a:avLst/>
            </a:prstGeom>
          </p:spPr>
          <p:txBody>
            <a:bodyPr lIns="25400" tIns="25400" rIns="25400" bIns="25400" rtlCol="0" anchor="ctr"/>
            <a:lstStyle/>
            <a:p>
              <a:pPr algn="ctr">
                <a:lnSpc>
                  <a:spcPts val="3360"/>
                </a:lnSpc>
              </a:pPr>
              <a:endParaRPr/>
            </a:p>
          </p:txBody>
        </p:sp>
      </p:grpSp>
      <p:grpSp>
        <p:nvGrpSpPr>
          <p:cNvPr id="19" name="Group 19"/>
          <p:cNvGrpSpPr/>
          <p:nvPr/>
        </p:nvGrpSpPr>
        <p:grpSpPr>
          <a:xfrm>
            <a:off x="15522904" y="7037576"/>
            <a:ext cx="5364834" cy="3164516"/>
            <a:chOff x="0" y="0"/>
            <a:chExt cx="883100" cy="520908"/>
          </a:xfrm>
        </p:grpSpPr>
        <p:sp>
          <p:nvSpPr>
            <p:cNvPr id="20" name="Freeform 20"/>
            <p:cNvSpPr/>
            <p:nvPr/>
          </p:nvSpPr>
          <p:spPr>
            <a:xfrm>
              <a:off x="0" y="0"/>
              <a:ext cx="883100" cy="520908"/>
            </a:xfrm>
            <a:custGeom>
              <a:avLst/>
              <a:gdLst/>
              <a:ahLst/>
              <a:cxnLst/>
              <a:rect l="l" t="t" r="r" b="b"/>
              <a:pathLst>
                <a:path w="883100" h="520908">
                  <a:moveTo>
                    <a:pt x="0" y="0"/>
                  </a:moveTo>
                  <a:lnTo>
                    <a:pt x="883100" y="0"/>
                  </a:lnTo>
                  <a:lnTo>
                    <a:pt x="883100" y="520908"/>
                  </a:lnTo>
                  <a:lnTo>
                    <a:pt x="0" y="520908"/>
                  </a:lnTo>
                  <a:close/>
                </a:path>
              </a:pathLst>
            </a:custGeom>
            <a:ln w="38100" cap="sq">
              <a:solidFill>
                <a:srgbClr val="CE961D"/>
              </a:solidFill>
              <a:prstDash val="sysDot"/>
              <a:miter/>
            </a:ln>
          </p:spPr>
        </p:sp>
        <p:sp>
          <p:nvSpPr>
            <p:cNvPr id="21" name="TextBox 21"/>
            <p:cNvSpPr txBox="1"/>
            <p:nvPr/>
          </p:nvSpPr>
          <p:spPr>
            <a:xfrm>
              <a:off x="0" y="-47625"/>
              <a:ext cx="883100" cy="568533"/>
            </a:xfrm>
            <a:prstGeom prst="rect">
              <a:avLst/>
            </a:prstGeom>
          </p:spPr>
          <p:txBody>
            <a:bodyPr lIns="25400" tIns="25400" rIns="25400" bIns="25400" rtlCol="0" anchor="ctr"/>
            <a:lstStyle/>
            <a:p>
              <a:pPr algn="ctr">
                <a:lnSpc>
                  <a:spcPts val="3360"/>
                </a:lnSpc>
              </a:pPr>
              <a:endParaRPr/>
            </a:p>
          </p:txBody>
        </p:sp>
      </p:grpSp>
      <p:grpSp>
        <p:nvGrpSpPr>
          <p:cNvPr id="22" name="Group 22"/>
          <p:cNvGrpSpPr/>
          <p:nvPr/>
        </p:nvGrpSpPr>
        <p:grpSpPr>
          <a:xfrm>
            <a:off x="1230101" y="9248891"/>
            <a:ext cx="5445012" cy="2509040"/>
            <a:chOff x="0" y="0"/>
            <a:chExt cx="896298" cy="413011"/>
          </a:xfrm>
        </p:grpSpPr>
        <p:sp>
          <p:nvSpPr>
            <p:cNvPr id="23" name="Freeform 23"/>
            <p:cNvSpPr/>
            <p:nvPr/>
          </p:nvSpPr>
          <p:spPr>
            <a:xfrm>
              <a:off x="0" y="0"/>
              <a:ext cx="896298" cy="413011"/>
            </a:xfrm>
            <a:custGeom>
              <a:avLst/>
              <a:gdLst/>
              <a:ahLst/>
              <a:cxnLst/>
              <a:rect l="l" t="t" r="r" b="b"/>
              <a:pathLst>
                <a:path w="896298" h="413011">
                  <a:moveTo>
                    <a:pt x="0" y="0"/>
                  </a:moveTo>
                  <a:lnTo>
                    <a:pt x="896298" y="0"/>
                  </a:lnTo>
                  <a:lnTo>
                    <a:pt x="896298" y="413011"/>
                  </a:lnTo>
                  <a:lnTo>
                    <a:pt x="0" y="413011"/>
                  </a:lnTo>
                  <a:close/>
                </a:path>
              </a:pathLst>
            </a:custGeom>
            <a:ln w="38100" cap="sq">
              <a:solidFill>
                <a:srgbClr val="CE961D"/>
              </a:solidFill>
              <a:prstDash val="sysDot"/>
              <a:miter/>
            </a:ln>
          </p:spPr>
        </p:sp>
        <p:sp>
          <p:nvSpPr>
            <p:cNvPr id="24" name="TextBox 24"/>
            <p:cNvSpPr txBox="1"/>
            <p:nvPr/>
          </p:nvSpPr>
          <p:spPr>
            <a:xfrm>
              <a:off x="0" y="-47625"/>
              <a:ext cx="896298" cy="460636"/>
            </a:xfrm>
            <a:prstGeom prst="rect">
              <a:avLst/>
            </a:prstGeom>
          </p:spPr>
          <p:txBody>
            <a:bodyPr lIns="25400" tIns="25400" rIns="25400" bIns="25400" rtlCol="0" anchor="ctr"/>
            <a:lstStyle/>
            <a:p>
              <a:pPr algn="ctr">
                <a:lnSpc>
                  <a:spcPts val="3360"/>
                </a:lnSpc>
              </a:pPr>
              <a:endParaRPr/>
            </a:p>
          </p:txBody>
        </p:sp>
      </p:grpSp>
      <p:grpSp>
        <p:nvGrpSpPr>
          <p:cNvPr id="25" name="Group 25"/>
          <p:cNvGrpSpPr/>
          <p:nvPr/>
        </p:nvGrpSpPr>
        <p:grpSpPr>
          <a:xfrm>
            <a:off x="15522904" y="10335443"/>
            <a:ext cx="5364834" cy="4254932"/>
            <a:chOff x="0" y="0"/>
            <a:chExt cx="883100" cy="700400"/>
          </a:xfrm>
        </p:grpSpPr>
        <p:sp>
          <p:nvSpPr>
            <p:cNvPr id="26" name="Freeform 26"/>
            <p:cNvSpPr/>
            <p:nvPr/>
          </p:nvSpPr>
          <p:spPr>
            <a:xfrm>
              <a:off x="0" y="0"/>
              <a:ext cx="883100" cy="700400"/>
            </a:xfrm>
            <a:custGeom>
              <a:avLst/>
              <a:gdLst/>
              <a:ahLst/>
              <a:cxnLst/>
              <a:rect l="l" t="t" r="r" b="b"/>
              <a:pathLst>
                <a:path w="883100" h="700400">
                  <a:moveTo>
                    <a:pt x="0" y="0"/>
                  </a:moveTo>
                  <a:lnTo>
                    <a:pt x="883100" y="0"/>
                  </a:lnTo>
                  <a:lnTo>
                    <a:pt x="883100" y="700400"/>
                  </a:lnTo>
                  <a:lnTo>
                    <a:pt x="0" y="700400"/>
                  </a:lnTo>
                  <a:close/>
                </a:path>
              </a:pathLst>
            </a:custGeom>
            <a:ln w="38100" cap="sq">
              <a:solidFill>
                <a:srgbClr val="CE961D"/>
              </a:solidFill>
              <a:prstDash val="sysDot"/>
              <a:miter/>
            </a:ln>
          </p:spPr>
        </p:sp>
        <p:sp>
          <p:nvSpPr>
            <p:cNvPr id="27" name="TextBox 27"/>
            <p:cNvSpPr txBox="1"/>
            <p:nvPr/>
          </p:nvSpPr>
          <p:spPr>
            <a:xfrm>
              <a:off x="0" y="-47625"/>
              <a:ext cx="883100" cy="748025"/>
            </a:xfrm>
            <a:prstGeom prst="rect">
              <a:avLst/>
            </a:prstGeom>
          </p:spPr>
          <p:txBody>
            <a:bodyPr lIns="25400" tIns="25400" rIns="25400" bIns="25400" rtlCol="0" anchor="ctr"/>
            <a:lstStyle/>
            <a:p>
              <a:pPr algn="ctr">
                <a:lnSpc>
                  <a:spcPts val="3360"/>
                </a:lnSpc>
              </a:pPr>
              <a:endParaRPr/>
            </a:p>
          </p:txBody>
        </p:sp>
      </p:grpSp>
      <p:sp>
        <p:nvSpPr>
          <p:cNvPr id="28" name="AutoShape 28"/>
          <p:cNvSpPr/>
          <p:nvPr/>
        </p:nvSpPr>
        <p:spPr>
          <a:xfrm>
            <a:off x="7242048" y="7541142"/>
            <a:ext cx="7461504" cy="0"/>
          </a:xfrm>
          <a:prstGeom prst="line">
            <a:avLst/>
          </a:prstGeom>
          <a:ln w="9525" cap="flat">
            <a:solidFill>
              <a:srgbClr val="CE961D"/>
            </a:solidFill>
            <a:prstDash val="solid"/>
            <a:headEnd type="none" w="sm" len="sm"/>
            <a:tailEnd type="none" w="sm" len="sm"/>
          </a:ln>
        </p:spPr>
      </p:sp>
      <p:sp>
        <p:nvSpPr>
          <p:cNvPr id="29" name="AutoShape 29"/>
          <p:cNvSpPr/>
          <p:nvPr/>
        </p:nvSpPr>
        <p:spPr>
          <a:xfrm>
            <a:off x="7241978" y="8602042"/>
            <a:ext cx="7461504" cy="0"/>
          </a:xfrm>
          <a:prstGeom prst="line">
            <a:avLst/>
          </a:prstGeom>
          <a:ln w="9525" cap="flat">
            <a:solidFill>
              <a:srgbClr val="CE961D"/>
            </a:solidFill>
            <a:prstDash val="solid"/>
            <a:headEnd type="none" w="sm" len="sm"/>
            <a:tailEnd type="none" w="sm" len="sm"/>
          </a:ln>
        </p:spPr>
      </p:sp>
      <p:sp>
        <p:nvSpPr>
          <p:cNvPr id="30" name="AutoShape 30"/>
          <p:cNvSpPr/>
          <p:nvPr/>
        </p:nvSpPr>
        <p:spPr>
          <a:xfrm>
            <a:off x="7241909" y="9660847"/>
            <a:ext cx="7461504" cy="0"/>
          </a:xfrm>
          <a:prstGeom prst="line">
            <a:avLst/>
          </a:prstGeom>
          <a:ln w="9525" cap="flat">
            <a:solidFill>
              <a:srgbClr val="CE961D"/>
            </a:solidFill>
            <a:prstDash val="solid"/>
            <a:headEnd type="none" w="sm" len="sm"/>
            <a:tailEnd type="none" w="sm" len="sm"/>
          </a:ln>
        </p:spPr>
      </p:sp>
      <p:sp>
        <p:nvSpPr>
          <p:cNvPr id="31" name="AutoShape 31"/>
          <p:cNvSpPr/>
          <p:nvPr/>
        </p:nvSpPr>
        <p:spPr>
          <a:xfrm>
            <a:off x="7241839" y="10721748"/>
            <a:ext cx="7461504" cy="0"/>
          </a:xfrm>
          <a:prstGeom prst="line">
            <a:avLst/>
          </a:prstGeom>
          <a:ln w="9525" cap="flat">
            <a:solidFill>
              <a:srgbClr val="CE961D"/>
            </a:solidFill>
            <a:prstDash val="solid"/>
            <a:headEnd type="none" w="sm" len="sm"/>
            <a:tailEnd type="none" w="sm" len="sm"/>
          </a:ln>
        </p:spPr>
      </p:sp>
      <p:pic>
        <p:nvPicPr>
          <p:cNvPr id="32" name="Picture 32">
            <a:extLst>
              <a:ext uri="{C183D7F6-B498-43B3-948B-1728B52AA6E4}">
                <adec:decorative xmlns="" xmlns:adec="http://schemas.microsoft.com/office/drawing/2017/decorative" val="1"/>
              </a:ext>
            </a:extLst>
          </p:cNvPr>
          <p:cNvPicPr>
            <a:picLocks noChangeAspect="1"/>
          </p:cNvPicPr>
          <p:nvPr/>
        </p:nvPicPr>
        <p:blipFill>
          <a:blip r:embed="rId4"/>
          <a:stretch>
            <a:fillRect/>
          </a:stretch>
        </p:blipFill>
        <p:spPr>
          <a:xfrm>
            <a:off x="6837334" y="11821236"/>
            <a:ext cx="2293599" cy="2893566"/>
          </a:xfrm>
          <a:prstGeom prst="rect">
            <a:avLst/>
          </a:prstGeom>
        </p:spPr>
      </p:pic>
      <p:pic>
        <p:nvPicPr>
          <p:cNvPr id="33" name="Picture 33">
            <a:extLst>
              <a:ext uri="{C183D7F6-B498-43B3-948B-1728B52AA6E4}">
                <adec:decorative xmlns="" xmlns:adec="http://schemas.microsoft.com/office/drawing/2017/decorative" val="1"/>
              </a:ext>
            </a:extLst>
          </p:cNvPr>
          <p:cNvPicPr>
            <a:picLocks noChangeAspect="1"/>
          </p:cNvPicPr>
          <p:nvPr/>
        </p:nvPicPr>
        <p:blipFill>
          <a:blip r:embed="rId5"/>
          <a:stretch>
            <a:fillRect/>
          </a:stretch>
        </p:blipFill>
        <p:spPr>
          <a:xfrm>
            <a:off x="6649055" y="3218607"/>
            <a:ext cx="5152913" cy="3244886"/>
          </a:xfrm>
          <a:prstGeom prst="rect">
            <a:avLst/>
          </a:prstGeom>
        </p:spPr>
      </p:pic>
      <p:sp>
        <p:nvSpPr>
          <p:cNvPr id="34" name="Freeform 34"/>
          <p:cNvSpPr/>
          <p:nvPr/>
        </p:nvSpPr>
        <p:spPr>
          <a:xfrm>
            <a:off x="7622533" y="6649712"/>
            <a:ext cx="685800" cy="685800"/>
          </a:xfrm>
          <a:custGeom>
            <a:avLst/>
            <a:gdLst/>
            <a:ahLst/>
            <a:cxnLst/>
            <a:rect l="l" t="t" r="r" b="b"/>
            <a:pathLst>
              <a:path w="685800" h="685800">
                <a:moveTo>
                  <a:pt x="0" y="0"/>
                </a:moveTo>
                <a:lnTo>
                  <a:pt x="685800" y="0"/>
                </a:lnTo>
                <a:lnTo>
                  <a:pt x="685800" y="685800"/>
                </a:lnTo>
                <a:lnTo>
                  <a:pt x="0" y="685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5" name="Freeform 35"/>
          <p:cNvSpPr/>
          <p:nvPr/>
        </p:nvSpPr>
        <p:spPr>
          <a:xfrm>
            <a:off x="7622533" y="7728692"/>
            <a:ext cx="685800" cy="685800"/>
          </a:xfrm>
          <a:custGeom>
            <a:avLst/>
            <a:gdLst/>
            <a:ahLst/>
            <a:cxnLst/>
            <a:rect l="l" t="t" r="r" b="b"/>
            <a:pathLst>
              <a:path w="685800" h="685800">
                <a:moveTo>
                  <a:pt x="0" y="0"/>
                </a:moveTo>
                <a:lnTo>
                  <a:pt x="685800" y="0"/>
                </a:lnTo>
                <a:lnTo>
                  <a:pt x="685800" y="685800"/>
                </a:lnTo>
                <a:lnTo>
                  <a:pt x="0" y="685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36" name="Freeform 36"/>
          <p:cNvSpPr/>
          <p:nvPr/>
        </p:nvSpPr>
        <p:spPr>
          <a:xfrm>
            <a:off x="7622533" y="8806830"/>
            <a:ext cx="685800" cy="685800"/>
          </a:xfrm>
          <a:custGeom>
            <a:avLst/>
            <a:gdLst/>
            <a:ahLst/>
            <a:cxnLst/>
            <a:rect l="l" t="t" r="r" b="b"/>
            <a:pathLst>
              <a:path w="685800" h="685800">
                <a:moveTo>
                  <a:pt x="0" y="0"/>
                </a:moveTo>
                <a:lnTo>
                  <a:pt x="685800" y="0"/>
                </a:lnTo>
                <a:lnTo>
                  <a:pt x="685800" y="685800"/>
                </a:lnTo>
                <a:lnTo>
                  <a:pt x="0" y="68580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37" name="Freeform 37"/>
          <p:cNvSpPr/>
          <p:nvPr/>
        </p:nvSpPr>
        <p:spPr>
          <a:xfrm>
            <a:off x="7622533" y="9848397"/>
            <a:ext cx="685800" cy="685800"/>
          </a:xfrm>
          <a:custGeom>
            <a:avLst/>
            <a:gdLst/>
            <a:ahLst/>
            <a:cxnLst/>
            <a:rect l="l" t="t" r="r" b="b"/>
            <a:pathLst>
              <a:path w="685800" h="685800">
                <a:moveTo>
                  <a:pt x="0" y="0"/>
                </a:moveTo>
                <a:lnTo>
                  <a:pt x="685800" y="0"/>
                </a:lnTo>
                <a:lnTo>
                  <a:pt x="685800" y="685800"/>
                </a:lnTo>
                <a:lnTo>
                  <a:pt x="0" y="68580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38" name="Freeform 38"/>
          <p:cNvSpPr/>
          <p:nvPr/>
        </p:nvSpPr>
        <p:spPr>
          <a:xfrm>
            <a:off x="7622533" y="10909298"/>
            <a:ext cx="685800" cy="685800"/>
          </a:xfrm>
          <a:custGeom>
            <a:avLst/>
            <a:gdLst/>
            <a:ahLst/>
            <a:cxnLst/>
            <a:rect l="l" t="t" r="r" b="b"/>
            <a:pathLst>
              <a:path w="685800" h="685800">
                <a:moveTo>
                  <a:pt x="0" y="0"/>
                </a:moveTo>
                <a:lnTo>
                  <a:pt x="685800" y="0"/>
                </a:lnTo>
                <a:lnTo>
                  <a:pt x="685800" y="685800"/>
                </a:lnTo>
                <a:lnTo>
                  <a:pt x="0" y="68580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grpSp>
        <p:nvGrpSpPr>
          <p:cNvPr id="39" name="Group 39"/>
          <p:cNvGrpSpPr/>
          <p:nvPr/>
        </p:nvGrpSpPr>
        <p:grpSpPr>
          <a:xfrm>
            <a:off x="1230101" y="11929382"/>
            <a:ext cx="5445012" cy="2660994"/>
            <a:chOff x="0" y="0"/>
            <a:chExt cx="896298" cy="438024"/>
          </a:xfrm>
        </p:grpSpPr>
        <p:sp>
          <p:nvSpPr>
            <p:cNvPr id="40" name="Freeform 40"/>
            <p:cNvSpPr/>
            <p:nvPr/>
          </p:nvSpPr>
          <p:spPr>
            <a:xfrm>
              <a:off x="0" y="0"/>
              <a:ext cx="896298" cy="438024"/>
            </a:xfrm>
            <a:custGeom>
              <a:avLst/>
              <a:gdLst/>
              <a:ahLst/>
              <a:cxnLst/>
              <a:rect l="l" t="t" r="r" b="b"/>
              <a:pathLst>
                <a:path w="896298" h="438024">
                  <a:moveTo>
                    <a:pt x="0" y="0"/>
                  </a:moveTo>
                  <a:lnTo>
                    <a:pt x="896298" y="0"/>
                  </a:lnTo>
                  <a:lnTo>
                    <a:pt x="896298" y="438024"/>
                  </a:lnTo>
                  <a:lnTo>
                    <a:pt x="0" y="438024"/>
                  </a:lnTo>
                  <a:close/>
                </a:path>
              </a:pathLst>
            </a:custGeom>
            <a:ln w="38100" cap="sq">
              <a:solidFill>
                <a:srgbClr val="CE961D"/>
              </a:solidFill>
              <a:prstDash val="sysDot"/>
              <a:miter/>
            </a:ln>
          </p:spPr>
        </p:sp>
        <p:sp>
          <p:nvSpPr>
            <p:cNvPr id="41" name="TextBox 41"/>
            <p:cNvSpPr txBox="1"/>
            <p:nvPr/>
          </p:nvSpPr>
          <p:spPr>
            <a:xfrm>
              <a:off x="0" y="-47625"/>
              <a:ext cx="896298" cy="485649"/>
            </a:xfrm>
            <a:prstGeom prst="rect">
              <a:avLst/>
            </a:prstGeom>
          </p:spPr>
          <p:txBody>
            <a:bodyPr lIns="25400" tIns="25400" rIns="25400" bIns="25400" rtlCol="0" anchor="ctr"/>
            <a:lstStyle/>
            <a:p>
              <a:pPr algn="ctr">
                <a:lnSpc>
                  <a:spcPts val="3360"/>
                </a:lnSpc>
              </a:pPr>
              <a:endParaRPr/>
            </a:p>
          </p:txBody>
        </p:sp>
      </p:grpSp>
      <p:pic>
        <p:nvPicPr>
          <p:cNvPr id="42" name="Picture 42">
            <a:extLst>
              <a:ext uri="{C183D7F6-B498-43B3-948B-1728B52AA6E4}">
                <adec:decorative xmlns="" xmlns:adec="http://schemas.microsoft.com/office/drawing/2017/decorative" val="1"/>
              </a:ext>
            </a:extLst>
          </p:cNvPr>
          <p:cNvPicPr>
            <a:picLocks noChangeAspect="1"/>
          </p:cNvPicPr>
          <p:nvPr/>
        </p:nvPicPr>
        <p:blipFill>
          <a:blip r:embed="rId16"/>
          <a:stretch>
            <a:fillRect/>
          </a:stretch>
        </p:blipFill>
        <p:spPr>
          <a:xfrm>
            <a:off x="11000386" y="3299774"/>
            <a:ext cx="4466064" cy="3030281"/>
          </a:xfrm>
          <a:prstGeom prst="rect">
            <a:avLst/>
          </a:prstGeom>
        </p:spPr>
      </p:pic>
      <p:sp>
        <p:nvSpPr>
          <p:cNvPr id="43" name="Freeform 43"/>
          <p:cNvSpPr/>
          <p:nvPr/>
        </p:nvSpPr>
        <p:spPr>
          <a:xfrm>
            <a:off x="9084665" y="11793191"/>
            <a:ext cx="6006152" cy="2978143"/>
          </a:xfrm>
          <a:custGeom>
            <a:avLst/>
            <a:gdLst/>
            <a:ahLst/>
            <a:cxnLst/>
            <a:rect l="l" t="t" r="r" b="b"/>
            <a:pathLst>
              <a:path w="6006152" h="2978143">
                <a:moveTo>
                  <a:pt x="0" y="0"/>
                </a:moveTo>
                <a:lnTo>
                  <a:pt x="6006153" y="0"/>
                </a:lnTo>
                <a:lnTo>
                  <a:pt x="6006153" y="2978143"/>
                </a:lnTo>
                <a:lnTo>
                  <a:pt x="0" y="2978143"/>
                </a:lnTo>
                <a:lnTo>
                  <a:pt x="0" y="0"/>
                </a:lnTo>
                <a:close/>
              </a:path>
            </a:pathLst>
          </a:custGeom>
          <a:blipFill>
            <a:blip r:embed="rId17"/>
            <a:stretch>
              <a:fillRect l="-323" r="-323" b="-3091"/>
            </a:stretch>
          </a:blipFill>
        </p:spPr>
      </p:sp>
      <p:sp>
        <p:nvSpPr>
          <p:cNvPr id="44" name="Freeform 44"/>
          <p:cNvSpPr/>
          <p:nvPr/>
        </p:nvSpPr>
        <p:spPr>
          <a:xfrm>
            <a:off x="15522904" y="3648016"/>
            <a:ext cx="5364834" cy="3256210"/>
          </a:xfrm>
          <a:custGeom>
            <a:avLst/>
            <a:gdLst/>
            <a:ahLst/>
            <a:cxnLst/>
            <a:rect l="l" t="t" r="r" b="b"/>
            <a:pathLst>
              <a:path w="5364834" h="3256210">
                <a:moveTo>
                  <a:pt x="0" y="0"/>
                </a:moveTo>
                <a:lnTo>
                  <a:pt x="5364834" y="0"/>
                </a:lnTo>
                <a:lnTo>
                  <a:pt x="5364834" y="3256210"/>
                </a:lnTo>
                <a:lnTo>
                  <a:pt x="0" y="3256210"/>
                </a:lnTo>
                <a:lnTo>
                  <a:pt x="0" y="0"/>
                </a:lnTo>
                <a:close/>
              </a:path>
            </a:pathLst>
          </a:custGeom>
          <a:blipFill>
            <a:blip r:embed="rId18"/>
            <a:stretch>
              <a:fillRect t="-2665" b="-8592"/>
            </a:stretch>
          </a:blipFill>
        </p:spPr>
      </p:sp>
      <p:sp>
        <p:nvSpPr>
          <p:cNvPr id="45" name="TextBox 45"/>
          <p:cNvSpPr txBox="1"/>
          <p:nvPr/>
        </p:nvSpPr>
        <p:spPr>
          <a:xfrm>
            <a:off x="15940850" y="7132996"/>
            <a:ext cx="4525713" cy="408146"/>
          </a:xfrm>
          <a:prstGeom prst="rect">
            <a:avLst/>
          </a:prstGeom>
        </p:spPr>
        <p:txBody>
          <a:bodyPr lIns="0" tIns="0" rIns="0" bIns="0" rtlCol="0" anchor="t">
            <a:spAutoFit/>
          </a:bodyPr>
          <a:lstStyle/>
          <a:p>
            <a:pPr algn="ctr">
              <a:lnSpc>
                <a:spcPts val="3360"/>
              </a:lnSpc>
            </a:pPr>
            <a:r>
              <a:rPr lang="en-US" sz="2400">
                <a:solidFill>
                  <a:srgbClr val="000000"/>
                </a:solidFill>
                <a:latin typeface="League Spartan"/>
                <a:ea typeface="League Spartan"/>
                <a:cs typeface="League Spartan"/>
                <a:sym typeface="League Spartan"/>
              </a:rPr>
              <a:t>Results</a:t>
            </a:r>
          </a:p>
        </p:txBody>
      </p:sp>
      <p:sp>
        <p:nvSpPr>
          <p:cNvPr id="46" name="TextBox 46"/>
          <p:cNvSpPr txBox="1"/>
          <p:nvPr/>
        </p:nvSpPr>
        <p:spPr>
          <a:xfrm>
            <a:off x="15728927" y="7636392"/>
            <a:ext cx="4949557" cy="2548390"/>
          </a:xfrm>
          <a:prstGeom prst="rect">
            <a:avLst/>
          </a:prstGeom>
        </p:spPr>
        <p:txBody>
          <a:bodyPr lIns="0" tIns="0" rIns="0" bIns="0" rtlCol="0" anchor="t">
            <a:spAutoFit/>
          </a:bodyPr>
          <a:lstStyle/>
          <a:p>
            <a:pPr algn="l">
              <a:lnSpc>
                <a:spcPts val="1959"/>
              </a:lnSpc>
            </a:pPr>
            <a:r>
              <a:rPr lang="en-US" sz="1399" dirty="0">
                <a:solidFill>
                  <a:srgbClr val="000000"/>
                </a:solidFill>
                <a:latin typeface="ABeeZee"/>
                <a:ea typeface="ABeeZee"/>
                <a:cs typeface="ABeeZee"/>
                <a:sym typeface="ABeeZee"/>
              </a:rPr>
              <a:t>The initial needs assessment demonstrated inconsistencies between investigator-to-nurse communication. </a:t>
            </a:r>
            <a:r>
              <a:rPr lang="en-US" sz="1399" dirty="0" smtClean="0">
                <a:solidFill>
                  <a:srgbClr val="000000"/>
                </a:solidFill>
                <a:latin typeface="ABeeZee"/>
                <a:ea typeface="ABeeZee"/>
                <a:cs typeface="ABeeZee"/>
                <a:sym typeface="ABeeZee"/>
              </a:rPr>
              <a:t>Pre-implementation </a:t>
            </a:r>
            <a:r>
              <a:rPr lang="en-US" sz="1399" dirty="0">
                <a:solidFill>
                  <a:srgbClr val="000000"/>
                </a:solidFill>
                <a:latin typeface="ABeeZee"/>
                <a:ea typeface="ABeeZee"/>
                <a:cs typeface="ABeeZee"/>
                <a:sym typeface="ABeeZee"/>
              </a:rPr>
              <a:t>survey results from the GI trials nurses reiterated workflow pressure and time constraints related to screening new patients. After piloting the </a:t>
            </a:r>
            <a:r>
              <a:rPr lang="en-US" sz="1399" dirty="0" smtClean="0">
                <a:solidFill>
                  <a:srgbClr val="000000"/>
                </a:solidFill>
                <a:latin typeface="ABeeZee"/>
                <a:ea typeface="ABeeZee"/>
                <a:cs typeface="ABeeZee"/>
                <a:sym typeface="ABeeZee"/>
              </a:rPr>
              <a:t>new communication </a:t>
            </a:r>
            <a:r>
              <a:rPr lang="en-US" sz="1399" dirty="0">
                <a:solidFill>
                  <a:srgbClr val="000000"/>
                </a:solidFill>
                <a:latin typeface="ABeeZee"/>
                <a:ea typeface="ABeeZee"/>
                <a:cs typeface="ABeeZee"/>
                <a:sym typeface="ABeeZee"/>
              </a:rPr>
              <a:t>tool, timely communication did improve as evidenced in the run chart, however, it did not meet the 15% weekly aim. Despite the preliminary results, post-implementation survey results from the GI trials nurses suggest improved clarity and satisfaction.</a:t>
            </a:r>
          </a:p>
        </p:txBody>
      </p:sp>
      <p:sp>
        <p:nvSpPr>
          <p:cNvPr id="47" name="TextBox 47"/>
          <p:cNvSpPr txBox="1"/>
          <p:nvPr/>
        </p:nvSpPr>
        <p:spPr>
          <a:xfrm>
            <a:off x="15940850" y="10487843"/>
            <a:ext cx="4525713" cy="408146"/>
          </a:xfrm>
          <a:prstGeom prst="rect">
            <a:avLst/>
          </a:prstGeom>
        </p:spPr>
        <p:txBody>
          <a:bodyPr lIns="0" tIns="0" rIns="0" bIns="0" rtlCol="0" anchor="t">
            <a:spAutoFit/>
          </a:bodyPr>
          <a:lstStyle/>
          <a:p>
            <a:pPr algn="ctr">
              <a:lnSpc>
                <a:spcPts val="3360"/>
              </a:lnSpc>
            </a:pPr>
            <a:r>
              <a:rPr lang="en-US" sz="2400">
                <a:solidFill>
                  <a:srgbClr val="000000"/>
                </a:solidFill>
                <a:latin typeface="League Spartan"/>
                <a:ea typeface="League Spartan"/>
                <a:cs typeface="League Spartan"/>
                <a:sym typeface="League Spartan"/>
              </a:rPr>
              <a:t>Conclusion</a:t>
            </a:r>
          </a:p>
        </p:txBody>
      </p:sp>
      <p:sp>
        <p:nvSpPr>
          <p:cNvPr id="48" name="TextBox 48"/>
          <p:cNvSpPr txBox="1"/>
          <p:nvPr/>
        </p:nvSpPr>
        <p:spPr>
          <a:xfrm>
            <a:off x="15675305" y="10951618"/>
            <a:ext cx="5003180" cy="3590727"/>
          </a:xfrm>
          <a:prstGeom prst="rect">
            <a:avLst/>
          </a:prstGeom>
        </p:spPr>
        <p:txBody>
          <a:bodyPr wrap="square" lIns="0" tIns="0" rIns="0" bIns="0" rtlCol="0" anchor="t">
            <a:spAutoFit/>
          </a:bodyPr>
          <a:lstStyle/>
          <a:p>
            <a:pPr algn="l">
              <a:lnSpc>
                <a:spcPts val="1959"/>
              </a:lnSpc>
            </a:pPr>
            <a:r>
              <a:rPr lang="en-US" sz="1399" dirty="0">
                <a:solidFill>
                  <a:srgbClr val="000000"/>
                </a:solidFill>
                <a:latin typeface="ABeeZee"/>
                <a:ea typeface="ABeeZee"/>
                <a:cs typeface="ABeeZee"/>
                <a:sym typeface="ABeeZee"/>
              </a:rPr>
              <a:t>The variability in the uptake of the communication tool from the investigators limited generalizability of results. Nevertheless, the new patient referral communication tool is pragmatic; the intervention was patient-centered with the focus on minimizing non-therapeutic burden associated with time toxicity while streamlining clinical nursing research operations using a bottom-up approach. The primary challenge was inconsistent investigator engagement. </a:t>
            </a:r>
            <a:r>
              <a:rPr lang="en-US" sz="1399" dirty="0" smtClean="0">
                <a:solidFill>
                  <a:srgbClr val="000000"/>
                </a:solidFill>
                <a:latin typeface="ABeeZee"/>
                <a:ea typeface="ABeeZee"/>
                <a:cs typeface="ABeeZee"/>
                <a:sym typeface="ABeeZee"/>
              </a:rPr>
              <a:t>A lessons learned was to initiate early investigator buy-in. Recommendations </a:t>
            </a:r>
            <a:r>
              <a:rPr lang="en-US" sz="1399" dirty="0">
                <a:solidFill>
                  <a:srgbClr val="000000"/>
                </a:solidFill>
                <a:latin typeface="ABeeZee"/>
                <a:ea typeface="ABeeZee"/>
                <a:cs typeface="ABeeZee"/>
                <a:sym typeface="ABeeZee"/>
              </a:rPr>
              <a:t>include maintaining the use of the standardized communication </a:t>
            </a:r>
            <a:r>
              <a:rPr lang="en-US" sz="1399" dirty="0" smtClean="0">
                <a:solidFill>
                  <a:srgbClr val="000000"/>
                </a:solidFill>
                <a:latin typeface="ABeeZee"/>
                <a:ea typeface="ABeeZee"/>
                <a:cs typeface="ABeeZee"/>
                <a:sym typeface="ABeeZee"/>
              </a:rPr>
              <a:t>tool and pursue </a:t>
            </a:r>
            <a:r>
              <a:rPr lang="en-US" sz="1399" dirty="0">
                <a:solidFill>
                  <a:srgbClr val="000000"/>
                </a:solidFill>
                <a:latin typeface="ABeeZee"/>
                <a:ea typeface="ABeeZee"/>
                <a:cs typeface="ABeeZee"/>
                <a:sym typeface="ABeeZee"/>
              </a:rPr>
              <a:t>the use of technology to centralize all referrals, and assess scalability by disseminating the communication tool to other disease sites within CCRU.</a:t>
            </a:r>
          </a:p>
        </p:txBody>
      </p:sp>
      <p:sp>
        <p:nvSpPr>
          <p:cNvPr id="49" name="TextBox 49"/>
          <p:cNvSpPr txBox="1"/>
          <p:nvPr/>
        </p:nvSpPr>
        <p:spPr>
          <a:xfrm>
            <a:off x="1719749" y="9326494"/>
            <a:ext cx="4389120" cy="408146"/>
          </a:xfrm>
          <a:prstGeom prst="rect">
            <a:avLst/>
          </a:prstGeom>
        </p:spPr>
        <p:txBody>
          <a:bodyPr lIns="0" tIns="0" rIns="0" bIns="0" rtlCol="0" anchor="t">
            <a:spAutoFit/>
          </a:bodyPr>
          <a:lstStyle/>
          <a:p>
            <a:pPr algn="ctr">
              <a:lnSpc>
                <a:spcPts val="3360"/>
              </a:lnSpc>
            </a:pPr>
            <a:r>
              <a:rPr lang="en-US" sz="2400">
                <a:solidFill>
                  <a:srgbClr val="000000"/>
                </a:solidFill>
                <a:latin typeface="League Spartan"/>
                <a:ea typeface="League Spartan"/>
                <a:cs typeface="League Spartan"/>
                <a:sym typeface="League Spartan"/>
              </a:rPr>
              <a:t>Objective</a:t>
            </a:r>
          </a:p>
        </p:txBody>
      </p:sp>
      <p:sp>
        <p:nvSpPr>
          <p:cNvPr id="50" name="TextBox 50"/>
          <p:cNvSpPr txBox="1"/>
          <p:nvPr/>
        </p:nvSpPr>
        <p:spPr>
          <a:xfrm>
            <a:off x="1382020" y="9710827"/>
            <a:ext cx="5089852" cy="1983740"/>
          </a:xfrm>
          <a:prstGeom prst="rect">
            <a:avLst/>
          </a:prstGeom>
        </p:spPr>
        <p:txBody>
          <a:bodyPr lIns="0" tIns="0" rIns="0" bIns="0" rtlCol="0" anchor="t">
            <a:spAutoFit/>
          </a:bodyPr>
          <a:lstStyle/>
          <a:p>
            <a:pPr algn="l">
              <a:lnSpc>
                <a:spcPts val="1959"/>
              </a:lnSpc>
            </a:pPr>
            <a:r>
              <a:rPr lang="en-US" sz="1399">
                <a:solidFill>
                  <a:srgbClr val="000000"/>
                </a:solidFill>
                <a:latin typeface="ABeeZee"/>
                <a:ea typeface="ABeeZee"/>
                <a:cs typeface="ABeeZee"/>
                <a:sym typeface="ABeeZee"/>
              </a:rPr>
              <a:t>The purpose of this quality improvement (QI) initiative was to focus on an aspect of avoidable time toxicity through the implementation of a communicational tool - reducing avoidable system friction, empowering frontline teams, and transforming patient experience. The aim of this project was improve weekly new patient referral communication from investigators to the GI trials nursing team by 15% by March, 2026. </a:t>
            </a:r>
          </a:p>
        </p:txBody>
      </p:sp>
      <p:sp>
        <p:nvSpPr>
          <p:cNvPr id="51" name="TextBox 51"/>
          <p:cNvSpPr txBox="1"/>
          <p:nvPr/>
        </p:nvSpPr>
        <p:spPr>
          <a:xfrm>
            <a:off x="9084665" y="6230559"/>
            <a:ext cx="4205041" cy="408146"/>
          </a:xfrm>
          <a:prstGeom prst="rect">
            <a:avLst/>
          </a:prstGeom>
        </p:spPr>
        <p:txBody>
          <a:bodyPr lIns="0" tIns="0" rIns="0" bIns="0" rtlCol="0" anchor="t">
            <a:spAutoFit/>
          </a:bodyPr>
          <a:lstStyle/>
          <a:p>
            <a:pPr algn="ctr">
              <a:lnSpc>
                <a:spcPts val="3360"/>
              </a:lnSpc>
            </a:pPr>
            <a:r>
              <a:rPr lang="en-US" sz="2400" dirty="0">
                <a:solidFill>
                  <a:srgbClr val="000000"/>
                </a:solidFill>
                <a:latin typeface="League Spartan"/>
                <a:ea typeface="League Spartan"/>
                <a:cs typeface="League Spartan"/>
                <a:sym typeface="League Spartan"/>
              </a:rPr>
              <a:t>Methods</a:t>
            </a:r>
          </a:p>
        </p:txBody>
      </p:sp>
      <p:sp>
        <p:nvSpPr>
          <p:cNvPr id="52" name="TextBox 52"/>
          <p:cNvSpPr txBox="1"/>
          <p:nvPr/>
        </p:nvSpPr>
        <p:spPr>
          <a:xfrm>
            <a:off x="8736029" y="7669730"/>
            <a:ext cx="5967314" cy="769441"/>
          </a:xfrm>
          <a:prstGeom prst="rect">
            <a:avLst/>
          </a:prstGeom>
        </p:spPr>
        <p:txBody>
          <a:bodyPr lIns="0" tIns="0" rIns="0" bIns="0" rtlCol="0" anchor="t">
            <a:spAutoFit/>
          </a:bodyPr>
          <a:lstStyle/>
          <a:p>
            <a:pPr algn="l">
              <a:lnSpc>
                <a:spcPts val="1959"/>
              </a:lnSpc>
            </a:pPr>
            <a:r>
              <a:rPr lang="en-US" sz="1399" b="1" u="sng" dirty="0" smtClean="0">
                <a:solidFill>
                  <a:srgbClr val="000000"/>
                </a:solidFill>
                <a:latin typeface="ABeeZee"/>
                <a:ea typeface="ABeeZee"/>
                <a:cs typeface="ABeeZee"/>
                <a:sym typeface="ABeeZee"/>
              </a:rPr>
              <a:t>Local context: </a:t>
            </a:r>
            <a:r>
              <a:rPr lang="en-US" sz="1399" dirty="0" smtClean="0">
                <a:solidFill>
                  <a:srgbClr val="000000"/>
                </a:solidFill>
                <a:latin typeface="ABeeZee"/>
                <a:ea typeface="ABeeZee"/>
                <a:cs typeface="ABeeZee"/>
                <a:sym typeface="ABeeZee"/>
              </a:rPr>
              <a:t>A </a:t>
            </a:r>
            <a:r>
              <a:rPr lang="en-US" sz="1399" dirty="0">
                <a:solidFill>
                  <a:srgbClr val="000000"/>
                </a:solidFill>
                <a:latin typeface="ABeeZee"/>
                <a:ea typeface="ABeeZee"/>
                <a:cs typeface="ABeeZee"/>
                <a:sym typeface="ABeeZee"/>
              </a:rPr>
              <a:t>current state analysis was performed through observation. Process mapping, fish bone diagram, and 5 Whys were employed to conduct a root cause analysis and a needs assessment</a:t>
            </a:r>
          </a:p>
        </p:txBody>
      </p:sp>
      <p:sp>
        <p:nvSpPr>
          <p:cNvPr id="53" name="TextBox 53"/>
          <p:cNvSpPr txBox="1"/>
          <p:nvPr/>
        </p:nvSpPr>
        <p:spPr>
          <a:xfrm>
            <a:off x="8736029" y="6690271"/>
            <a:ext cx="5967314" cy="769441"/>
          </a:xfrm>
          <a:prstGeom prst="rect">
            <a:avLst/>
          </a:prstGeom>
        </p:spPr>
        <p:txBody>
          <a:bodyPr lIns="0" tIns="0" rIns="0" bIns="0" rtlCol="0" anchor="t">
            <a:spAutoFit/>
          </a:bodyPr>
          <a:lstStyle/>
          <a:p>
            <a:pPr>
              <a:lnSpc>
                <a:spcPts val="1959"/>
              </a:lnSpc>
            </a:pPr>
            <a:r>
              <a:rPr lang="en-US" sz="1399" b="1" u="sng" dirty="0" smtClean="0">
                <a:solidFill>
                  <a:srgbClr val="000000"/>
                </a:solidFill>
                <a:latin typeface="ABeeZee"/>
                <a:ea typeface="ABeeZee"/>
                <a:cs typeface="ABeeZee"/>
                <a:sym typeface="ABeeZee"/>
              </a:rPr>
              <a:t>Problem identification:</a:t>
            </a:r>
            <a:r>
              <a:rPr lang="en-US" sz="1399" dirty="0" smtClean="0">
                <a:solidFill>
                  <a:srgbClr val="000000"/>
                </a:solidFill>
                <a:latin typeface="ABeeZee"/>
                <a:ea typeface="ABeeZee"/>
                <a:cs typeface="ABeeZee"/>
                <a:sym typeface="ABeeZee"/>
              </a:rPr>
              <a:t> a </a:t>
            </a:r>
            <a:r>
              <a:rPr lang="en-US" sz="1399" dirty="0">
                <a:solidFill>
                  <a:srgbClr val="000000"/>
                </a:solidFill>
                <a:latin typeface="ABeeZee"/>
                <a:ea typeface="ABeeZee"/>
                <a:cs typeface="ABeeZee"/>
                <a:sym typeface="ABeeZee"/>
              </a:rPr>
              <a:t>scoping review was done to obtain a better understanding of time toxicity in oncology clinical trials. The scope of the project was narrowed and objectives were defined.</a:t>
            </a:r>
          </a:p>
        </p:txBody>
      </p:sp>
      <p:sp>
        <p:nvSpPr>
          <p:cNvPr id="54" name="TextBox 54"/>
          <p:cNvSpPr txBox="1"/>
          <p:nvPr/>
        </p:nvSpPr>
        <p:spPr>
          <a:xfrm>
            <a:off x="8736029" y="8615825"/>
            <a:ext cx="6097867" cy="1025922"/>
          </a:xfrm>
          <a:prstGeom prst="rect">
            <a:avLst/>
          </a:prstGeom>
        </p:spPr>
        <p:txBody>
          <a:bodyPr lIns="0" tIns="0" rIns="0" bIns="0" rtlCol="0" anchor="t">
            <a:spAutoFit/>
          </a:bodyPr>
          <a:lstStyle/>
          <a:p>
            <a:pPr algn="l">
              <a:lnSpc>
                <a:spcPts val="1959"/>
              </a:lnSpc>
            </a:pPr>
            <a:r>
              <a:rPr lang="en-US" sz="1399" b="1" u="sng" dirty="0" smtClean="0">
                <a:solidFill>
                  <a:srgbClr val="000000"/>
                </a:solidFill>
                <a:latin typeface="ABeeZee"/>
                <a:ea typeface="ABeeZee"/>
                <a:cs typeface="ABeeZee"/>
                <a:sym typeface="ABeeZee"/>
              </a:rPr>
              <a:t>Design: </a:t>
            </a:r>
            <a:r>
              <a:rPr lang="en-US" sz="1399" dirty="0">
                <a:solidFill>
                  <a:srgbClr val="000000"/>
                </a:solidFill>
                <a:latin typeface="ABeeZee"/>
                <a:ea typeface="ABeeZee"/>
                <a:cs typeface="ABeeZee"/>
                <a:sym typeface="ABeeZee"/>
              </a:rPr>
              <a:t>c</a:t>
            </a:r>
            <a:r>
              <a:rPr lang="en-US" sz="1399" dirty="0" smtClean="0">
                <a:solidFill>
                  <a:srgbClr val="000000"/>
                </a:solidFill>
                <a:latin typeface="ABeeZee"/>
                <a:ea typeface="ABeeZee"/>
                <a:cs typeface="ABeeZee"/>
                <a:sym typeface="ABeeZee"/>
              </a:rPr>
              <a:t>hange </a:t>
            </a:r>
            <a:r>
              <a:rPr lang="en-US" sz="1399" dirty="0">
                <a:solidFill>
                  <a:srgbClr val="000000"/>
                </a:solidFill>
                <a:latin typeface="ABeeZee"/>
                <a:ea typeface="ABeeZee"/>
                <a:cs typeface="ABeeZee"/>
                <a:sym typeface="ABeeZee"/>
              </a:rPr>
              <a:t>champions were identified. Communication tool was built in the form of an email template with pre-defined fields validated by the GI trials nurses. Pre-implementation surveys were completed by the nurses.</a:t>
            </a:r>
          </a:p>
        </p:txBody>
      </p:sp>
      <p:sp>
        <p:nvSpPr>
          <p:cNvPr id="55" name="TextBox 55"/>
          <p:cNvSpPr txBox="1"/>
          <p:nvPr/>
        </p:nvSpPr>
        <p:spPr>
          <a:xfrm>
            <a:off x="8736029" y="9810297"/>
            <a:ext cx="5967523" cy="769441"/>
          </a:xfrm>
          <a:prstGeom prst="rect">
            <a:avLst/>
          </a:prstGeom>
        </p:spPr>
        <p:txBody>
          <a:bodyPr lIns="0" tIns="0" rIns="0" bIns="0" rtlCol="0" anchor="t">
            <a:spAutoFit/>
          </a:bodyPr>
          <a:lstStyle/>
          <a:p>
            <a:pPr algn="l">
              <a:lnSpc>
                <a:spcPts val="1959"/>
              </a:lnSpc>
            </a:pPr>
            <a:r>
              <a:rPr lang="en-US" sz="1399" b="1" u="sng" dirty="0" smtClean="0">
                <a:solidFill>
                  <a:srgbClr val="000000"/>
                </a:solidFill>
                <a:latin typeface="ABeeZee"/>
                <a:ea typeface="ABeeZee"/>
                <a:cs typeface="ABeeZee"/>
                <a:sym typeface="ABeeZee"/>
              </a:rPr>
              <a:t>Pilot: </a:t>
            </a:r>
            <a:r>
              <a:rPr lang="en-US" sz="1399" dirty="0">
                <a:solidFill>
                  <a:srgbClr val="000000"/>
                </a:solidFill>
                <a:latin typeface="ABeeZee"/>
                <a:ea typeface="ABeeZee"/>
                <a:cs typeface="ABeeZee"/>
                <a:sym typeface="ABeeZee"/>
              </a:rPr>
              <a:t>c</a:t>
            </a:r>
            <a:r>
              <a:rPr lang="en-US" sz="1399" dirty="0" smtClean="0">
                <a:solidFill>
                  <a:srgbClr val="000000"/>
                </a:solidFill>
                <a:latin typeface="ABeeZee"/>
                <a:ea typeface="ABeeZee"/>
                <a:cs typeface="ABeeZee"/>
                <a:sym typeface="ABeeZee"/>
              </a:rPr>
              <a:t>ommunication </a:t>
            </a:r>
            <a:r>
              <a:rPr lang="en-US" sz="1399" dirty="0">
                <a:solidFill>
                  <a:srgbClr val="000000"/>
                </a:solidFill>
                <a:latin typeface="ABeeZee"/>
                <a:ea typeface="ABeeZee"/>
                <a:cs typeface="ABeeZee"/>
                <a:sym typeface="ABeeZee"/>
              </a:rPr>
              <a:t>tool was piloted using the Plan-Do-Study-Act (PDSA) cycle; progress was monitored on a weekly basis and tool was modified based on feedback from both investigators and nurses.</a:t>
            </a:r>
          </a:p>
        </p:txBody>
      </p:sp>
      <p:sp>
        <p:nvSpPr>
          <p:cNvPr id="56" name="TextBox 56"/>
          <p:cNvSpPr txBox="1"/>
          <p:nvPr/>
        </p:nvSpPr>
        <p:spPr>
          <a:xfrm>
            <a:off x="8736029" y="10840810"/>
            <a:ext cx="5967314" cy="769441"/>
          </a:xfrm>
          <a:prstGeom prst="rect">
            <a:avLst/>
          </a:prstGeom>
        </p:spPr>
        <p:txBody>
          <a:bodyPr lIns="0" tIns="0" rIns="0" bIns="0" rtlCol="0" anchor="t">
            <a:spAutoFit/>
          </a:bodyPr>
          <a:lstStyle/>
          <a:p>
            <a:pPr algn="l">
              <a:lnSpc>
                <a:spcPts val="1959"/>
              </a:lnSpc>
            </a:pPr>
            <a:r>
              <a:rPr lang="en-US" sz="1399" b="1" u="sng" dirty="0" smtClean="0">
                <a:solidFill>
                  <a:srgbClr val="000000"/>
                </a:solidFill>
                <a:latin typeface="ABeeZee"/>
                <a:ea typeface="ABeeZee"/>
                <a:cs typeface="ABeeZee"/>
                <a:sym typeface="ABeeZee"/>
              </a:rPr>
              <a:t>Evaluation: </a:t>
            </a:r>
            <a:r>
              <a:rPr lang="en-US" sz="1399" dirty="0" smtClean="0">
                <a:solidFill>
                  <a:srgbClr val="000000"/>
                </a:solidFill>
                <a:latin typeface="ABeeZee"/>
                <a:ea typeface="ABeeZee"/>
                <a:cs typeface="ABeeZee"/>
                <a:sym typeface="ABeeZee"/>
              </a:rPr>
              <a:t>data </a:t>
            </a:r>
            <a:r>
              <a:rPr lang="en-US" sz="1399" dirty="0">
                <a:solidFill>
                  <a:srgbClr val="000000"/>
                </a:solidFill>
                <a:latin typeface="ABeeZee"/>
                <a:ea typeface="ABeeZee"/>
                <a:cs typeface="ABeeZee"/>
                <a:sym typeface="ABeeZee"/>
              </a:rPr>
              <a:t>analysis occurred; findings were reported and shared with stakeholders. Robust sustainability and scalability plan was developed to ensure ongoing intervention implementation.</a:t>
            </a:r>
          </a:p>
        </p:txBody>
      </p:sp>
      <p:sp>
        <p:nvSpPr>
          <p:cNvPr id="57" name="TextBox 57"/>
          <p:cNvSpPr txBox="1"/>
          <p:nvPr/>
        </p:nvSpPr>
        <p:spPr>
          <a:xfrm>
            <a:off x="1828556" y="554272"/>
            <a:ext cx="18653760" cy="1077218"/>
          </a:xfrm>
          <a:prstGeom prst="rect">
            <a:avLst/>
          </a:prstGeom>
        </p:spPr>
        <p:txBody>
          <a:bodyPr lIns="0" tIns="0" rIns="0" bIns="0" rtlCol="0" anchor="t">
            <a:spAutoFit/>
          </a:bodyPr>
          <a:lstStyle/>
          <a:p>
            <a:pPr algn="ctr">
              <a:lnSpc>
                <a:spcPts val="4200"/>
              </a:lnSpc>
            </a:pPr>
            <a:r>
              <a:rPr lang="en-US" sz="3000" dirty="0">
                <a:solidFill>
                  <a:srgbClr val="FFFFFF"/>
                </a:solidFill>
                <a:latin typeface="League Spartan"/>
                <a:ea typeface="League Spartan"/>
                <a:cs typeface="League Spartan"/>
                <a:sym typeface="League Spartan"/>
              </a:rPr>
              <a:t>REFERRALS REIMAGINED: </a:t>
            </a:r>
            <a:r>
              <a:rPr lang="en-US" sz="3000" dirty="0" smtClean="0">
                <a:solidFill>
                  <a:srgbClr val="FFFFFF"/>
                </a:solidFill>
                <a:latin typeface="League Spartan"/>
                <a:ea typeface="League Spartan"/>
                <a:cs typeface="League Spartan"/>
                <a:sym typeface="League Spartan"/>
              </a:rPr>
              <a:t>STREAMLINING </a:t>
            </a:r>
            <a:r>
              <a:rPr lang="en-US" sz="3000" dirty="0">
                <a:solidFill>
                  <a:srgbClr val="FFFFFF"/>
                </a:solidFill>
                <a:latin typeface="League Spartan"/>
                <a:ea typeface="League Spartan"/>
                <a:cs typeface="League Spartan"/>
                <a:sym typeface="League Spartan"/>
              </a:rPr>
              <a:t>NEW PATIENT REFERRAL PROCESS WITHIN THE GASTROINTESTINAL (GI) SITE AT THE CANCER CLINICAL RESEARCH UNIT (CCRU)</a:t>
            </a:r>
          </a:p>
        </p:txBody>
      </p:sp>
      <p:sp>
        <p:nvSpPr>
          <p:cNvPr id="58" name="TextBox 58"/>
          <p:cNvSpPr txBox="1"/>
          <p:nvPr/>
        </p:nvSpPr>
        <p:spPr>
          <a:xfrm>
            <a:off x="1622533" y="1779087"/>
            <a:ext cx="18653760" cy="320601"/>
          </a:xfrm>
          <a:prstGeom prst="rect">
            <a:avLst/>
          </a:prstGeom>
        </p:spPr>
        <p:txBody>
          <a:bodyPr lIns="0" tIns="0" rIns="0" bIns="0" rtlCol="0" anchor="t">
            <a:spAutoFit/>
          </a:bodyPr>
          <a:lstStyle/>
          <a:p>
            <a:pPr algn="ctr">
              <a:lnSpc>
                <a:spcPts val="2450"/>
              </a:lnSpc>
            </a:pPr>
            <a:r>
              <a:rPr lang="en-US" sz="1750" dirty="0">
                <a:solidFill>
                  <a:srgbClr val="FFFFFF"/>
                </a:solidFill>
                <a:latin typeface="Poppins"/>
                <a:ea typeface="Poppins"/>
                <a:cs typeface="Poppins"/>
                <a:sym typeface="Poppins"/>
              </a:rPr>
              <a:t>A </a:t>
            </a:r>
            <a:r>
              <a:rPr lang="en-US" sz="1750" dirty="0" smtClean="0">
                <a:solidFill>
                  <a:srgbClr val="FFFFFF"/>
                </a:solidFill>
                <a:latin typeface="Poppins"/>
                <a:ea typeface="Poppins"/>
                <a:cs typeface="Poppins"/>
                <a:sym typeface="Poppins"/>
              </a:rPr>
              <a:t>Quality Improvement </a:t>
            </a:r>
            <a:r>
              <a:rPr lang="en-US" sz="1750" dirty="0">
                <a:solidFill>
                  <a:srgbClr val="FFFFFF"/>
                </a:solidFill>
                <a:latin typeface="Poppins"/>
                <a:ea typeface="Poppins"/>
                <a:cs typeface="Poppins"/>
                <a:sym typeface="Poppins"/>
              </a:rPr>
              <a:t>(QI) Initiative with the Toronto Academic Health Sciences Network Practice (</a:t>
            </a:r>
            <a:r>
              <a:rPr lang="en-US" sz="1750" dirty="0" err="1">
                <a:solidFill>
                  <a:srgbClr val="FFFFFF"/>
                </a:solidFill>
                <a:latin typeface="Poppins"/>
                <a:ea typeface="Poppins"/>
                <a:cs typeface="Poppins"/>
                <a:sym typeface="Poppins"/>
              </a:rPr>
              <a:t>TAHSNp</a:t>
            </a:r>
            <a:r>
              <a:rPr lang="en-US" sz="1750" dirty="0">
                <a:solidFill>
                  <a:srgbClr val="FFFFFF"/>
                </a:solidFill>
                <a:latin typeface="Poppins"/>
                <a:ea typeface="Poppins"/>
                <a:cs typeface="Poppins"/>
                <a:sym typeface="Poppins"/>
              </a:rPr>
              <a:t>) Health Professions Innovation Fellowship Program</a:t>
            </a:r>
          </a:p>
        </p:txBody>
      </p:sp>
      <p:sp>
        <p:nvSpPr>
          <p:cNvPr id="59" name="TextBox 59"/>
          <p:cNvSpPr txBox="1"/>
          <p:nvPr/>
        </p:nvSpPr>
        <p:spPr>
          <a:xfrm>
            <a:off x="2366014" y="2532639"/>
            <a:ext cx="8084749" cy="408146"/>
          </a:xfrm>
          <a:prstGeom prst="rect">
            <a:avLst/>
          </a:prstGeom>
        </p:spPr>
        <p:txBody>
          <a:bodyPr lIns="0" tIns="0" rIns="0" bIns="0" rtlCol="0" anchor="t">
            <a:spAutoFit/>
          </a:bodyPr>
          <a:lstStyle/>
          <a:p>
            <a:pPr algn="ctr">
              <a:lnSpc>
                <a:spcPts val="3360"/>
              </a:lnSpc>
            </a:pPr>
            <a:r>
              <a:rPr lang="en-US" sz="2400">
                <a:solidFill>
                  <a:srgbClr val="000000"/>
                </a:solidFill>
                <a:latin typeface="League Spartan"/>
                <a:ea typeface="League Spartan"/>
                <a:cs typeface="League Spartan"/>
                <a:sym typeface="League Spartan"/>
              </a:rPr>
              <a:t>Author</a:t>
            </a:r>
          </a:p>
        </p:txBody>
      </p:sp>
      <p:sp>
        <p:nvSpPr>
          <p:cNvPr id="60" name="TextBox 60"/>
          <p:cNvSpPr txBox="1"/>
          <p:nvPr/>
        </p:nvSpPr>
        <p:spPr>
          <a:xfrm>
            <a:off x="2410539" y="2919759"/>
            <a:ext cx="8084749" cy="538609"/>
          </a:xfrm>
          <a:prstGeom prst="rect">
            <a:avLst/>
          </a:prstGeom>
        </p:spPr>
        <p:txBody>
          <a:bodyPr lIns="0" tIns="0" rIns="0" bIns="0" rtlCol="0" anchor="t">
            <a:spAutoFit/>
          </a:bodyPr>
          <a:lstStyle/>
          <a:p>
            <a:pPr algn="ctr">
              <a:lnSpc>
                <a:spcPts val="2099"/>
              </a:lnSpc>
            </a:pPr>
            <a:r>
              <a:rPr lang="en-US" sz="1499" dirty="0">
                <a:solidFill>
                  <a:srgbClr val="000000"/>
                </a:solidFill>
                <a:latin typeface="ABeeZee"/>
                <a:ea typeface="ABeeZee"/>
                <a:cs typeface="ABeeZee"/>
                <a:sym typeface="ABeeZee"/>
              </a:rPr>
              <a:t>Dowon Choi RN, </a:t>
            </a:r>
            <a:r>
              <a:rPr lang="en-US" sz="1499" dirty="0" err="1">
                <a:solidFill>
                  <a:srgbClr val="000000"/>
                </a:solidFill>
                <a:latin typeface="ABeeZee"/>
                <a:ea typeface="ABeeZee"/>
                <a:cs typeface="ABeeZee"/>
                <a:sym typeface="ABeeZee"/>
              </a:rPr>
              <a:t>BScN</a:t>
            </a:r>
            <a:r>
              <a:rPr lang="en-US" sz="1499" dirty="0">
                <a:solidFill>
                  <a:srgbClr val="000000"/>
                </a:solidFill>
                <a:latin typeface="ABeeZee"/>
                <a:ea typeface="ABeeZee"/>
                <a:cs typeface="ABeeZee"/>
                <a:sym typeface="ABeeZee"/>
              </a:rPr>
              <a:t>, MN-HSLA </a:t>
            </a:r>
            <a:r>
              <a:rPr lang="en-US" sz="1499" dirty="0" smtClean="0">
                <a:solidFill>
                  <a:srgbClr val="000000"/>
                </a:solidFill>
                <a:latin typeface="ABeeZee"/>
                <a:ea typeface="ABeeZee"/>
                <a:cs typeface="ABeeZee"/>
                <a:sym typeface="ABeeZee"/>
              </a:rPr>
              <a:t>student</a:t>
            </a:r>
          </a:p>
          <a:p>
            <a:pPr algn="ctr">
              <a:lnSpc>
                <a:spcPts val="2099"/>
              </a:lnSpc>
            </a:pPr>
            <a:r>
              <a:rPr lang="en-US" sz="1499" dirty="0" smtClean="0">
                <a:solidFill>
                  <a:srgbClr val="000000"/>
                </a:solidFill>
                <a:latin typeface="ABeeZee"/>
                <a:ea typeface="ABeeZee"/>
                <a:cs typeface="ABeeZee"/>
                <a:sym typeface="ABeeZee"/>
              </a:rPr>
              <a:t>Heather Cole, Senior Clinical Research Manager</a:t>
            </a:r>
            <a:endParaRPr lang="en-US" sz="1499" dirty="0">
              <a:solidFill>
                <a:srgbClr val="000000"/>
              </a:solidFill>
              <a:latin typeface="ABeeZee"/>
              <a:ea typeface="ABeeZee"/>
              <a:cs typeface="ABeeZee"/>
              <a:sym typeface="ABeeZee"/>
            </a:endParaRPr>
          </a:p>
        </p:txBody>
      </p:sp>
      <p:sp>
        <p:nvSpPr>
          <p:cNvPr id="61" name="TextBox 61"/>
          <p:cNvSpPr txBox="1"/>
          <p:nvPr/>
        </p:nvSpPr>
        <p:spPr>
          <a:xfrm>
            <a:off x="11555237" y="2532639"/>
            <a:ext cx="7978640" cy="408146"/>
          </a:xfrm>
          <a:prstGeom prst="rect">
            <a:avLst/>
          </a:prstGeom>
        </p:spPr>
        <p:txBody>
          <a:bodyPr lIns="0" tIns="0" rIns="0" bIns="0" rtlCol="0" anchor="t">
            <a:spAutoFit/>
          </a:bodyPr>
          <a:lstStyle/>
          <a:p>
            <a:pPr algn="ctr">
              <a:lnSpc>
                <a:spcPts val="3360"/>
              </a:lnSpc>
            </a:pPr>
            <a:r>
              <a:rPr lang="en-US" sz="2400">
                <a:solidFill>
                  <a:srgbClr val="000000"/>
                </a:solidFill>
                <a:latin typeface="League Spartan"/>
                <a:ea typeface="League Spartan"/>
                <a:cs typeface="League Spartan"/>
                <a:sym typeface="League Spartan"/>
              </a:rPr>
              <a:t>Affiliations</a:t>
            </a:r>
          </a:p>
        </p:txBody>
      </p:sp>
      <p:sp>
        <p:nvSpPr>
          <p:cNvPr id="62" name="TextBox 62"/>
          <p:cNvSpPr txBox="1"/>
          <p:nvPr/>
        </p:nvSpPr>
        <p:spPr>
          <a:xfrm>
            <a:off x="10940124" y="3052703"/>
            <a:ext cx="9208864" cy="264319"/>
          </a:xfrm>
          <a:prstGeom prst="rect">
            <a:avLst/>
          </a:prstGeom>
        </p:spPr>
        <p:txBody>
          <a:bodyPr lIns="0" tIns="0" rIns="0" bIns="0" rtlCol="0" anchor="t">
            <a:spAutoFit/>
          </a:bodyPr>
          <a:lstStyle/>
          <a:p>
            <a:pPr marL="0" lvl="0" indent="0" algn="ctr">
              <a:lnSpc>
                <a:spcPts val="2099"/>
              </a:lnSpc>
              <a:spcBef>
                <a:spcPct val="0"/>
              </a:spcBef>
            </a:pPr>
            <a:r>
              <a:rPr lang="en-US" sz="1499" dirty="0">
                <a:solidFill>
                  <a:srgbClr val="000000"/>
                </a:solidFill>
                <a:latin typeface="ABeeZee"/>
                <a:ea typeface="ABeeZee"/>
                <a:cs typeface="ABeeZee"/>
                <a:sym typeface="ABeeZee"/>
              </a:rPr>
              <a:t>Cancer Clinical Research Unit (CCRU), Princess Margaret Cancer Centre, University Health Network</a:t>
            </a:r>
          </a:p>
        </p:txBody>
      </p:sp>
      <p:sp>
        <p:nvSpPr>
          <p:cNvPr id="63" name="TextBox 63"/>
          <p:cNvSpPr txBox="1"/>
          <p:nvPr/>
        </p:nvSpPr>
        <p:spPr>
          <a:xfrm>
            <a:off x="1789870" y="3869278"/>
            <a:ext cx="4389120" cy="408146"/>
          </a:xfrm>
          <a:prstGeom prst="rect">
            <a:avLst/>
          </a:prstGeom>
        </p:spPr>
        <p:txBody>
          <a:bodyPr lIns="0" tIns="0" rIns="0" bIns="0" rtlCol="0" anchor="t">
            <a:spAutoFit/>
          </a:bodyPr>
          <a:lstStyle/>
          <a:p>
            <a:pPr algn="ctr">
              <a:lnSpc>
                <a:spcPts val="3360"/>
              </a:lnSpc>
            </a:pPr>
            <a:r>
              <a:rPr lang="en-US" sz="2400">
                <a:solidFill>
                  <a:srgbClr val="000000"/>
                </a:solidFill>
                <a:latin typeface="League Spartan"/>
                <a:ea typeface="League Spartan"/>
                <a:cs typeface="League Spartan"/>
                <a:sym typeface="League Spartan"/>
              </a:rPr>
              <a:t>Introduction &amp; Background</a:t>
            </a:r>
          </a:p>
        </p:txBody>
      </p:sp>
      <p:sp>
        <p:nvSpPr>
          <p:cNvPr id="64" name="TextBox 64"/>
          <p:cNvSpPr txBox="1"/>
          <p:nvPr/>
        </p:nvSpPr>
        <p:spPr>
          <a:xfrm>
            <a:off x="1371600" y="4410774"/>
            <a:ext cx="5162014" cy="4600234"/>
          </a:xfrm>
          <a:prstGeom prst="rect">
            <a:avLst/>
          </a:prstGeom>
        </p:spPr>
        <p:txBody>
          <a:bodyPr lIns="0" tIns="0" rIns="0" bIns="0" rtlCol="0" anchor="t">
            <a:spAutoFit/>
          </a:bodyPr>
          <a:lstStyle/>
          <a:p>
            <a:pPr algn="l">
              <a:lnSpc>
                <a:spcPts val="1959"/>
              </a:lnSpc>
            </a:pPr>
            <a:r>
              <a:rPr lang="en-US" sz="1399" dirty="0">
                <a:solidFill>
                  <a:srgbClr val="000000"/>
                </a:solidFill>
                <a:latin typeface="ABeeZee"/>
                <a:ea typeface="ABeeZee"/>
                <a:cs typeface="ABeeZee"/>
                <a:sym typeface="ABeeZee"/>
              </a:rPr>
              <a:t>Time toxicity refers to the cumulative time burden experienced by patients and their families while navigating their cancer care journey and represents </a:t>
            </a:r>
            <a:r>
              <a:rPr lang="en-US" sz="1399" dirty="0" smtClean="0">
                <a:solidFill>
                  <a:srgbClr val="000000"/>
                </a:solidFill>
                <a:latin typeface="ABeeZee"/>
                <a:ea typeface="ABeeZee"/>
                <a:cs typeface="ABeeZee"/>
                <a:sym typeface="ABeeZee"/>
              </a:rPr>
              <a:t>an </a:t>
            </a:r>
            <a:r>
              <a:rPr lang="en-US" sz="1399" dirty="0">
                <a:solidFill>
                  <a:srgbClr val="000000"/>
                </a:solidFill>
                <a:latin typeface="ABeeZee"/>
                <a:ea typeface="ABeeZee"/>
                <a:cs typeface="ABeeZee"/>
                <a:sym typeface="ABeeZee"/>
              </a:rPr>
              <a:t>important quality-of-care issue in patients participating in clinical trials. Within clinical trials, protocol-driven requirements often limit scheduling flexibility, increasing system-related demands on patients (Stevens et al., 2025). Moreover, trial-specific screening processes introduce additional steps beyond standard-of-care, contributing further to time toxicity. At the gastrointestinal (GI) site within the </a:t>
            </a:r>
            <a:r>
              <a:rPr lang="en-US" sz="1399" dirty="0" smtClean="0">
                <a:solidFill>
                  <a:srgbClr val="000000"/>
                </a:solidFill>
                <a:latin typeface="ABeeZee"/>
                <a:ea typeface="ABeeZee"/>
                <a:cs typeface="ABeeZee"/>
                <a:sym typeface="ABeeZee"/>
              </a:rPr>
              <a:t>Cancer Clinical </a:t>
            </a:r>
            <a:r>
              <a:rPr lang="en-US" sz="1399" dirty="0">
                <a:solidFill>
                  <a:srgbClr val="000000"/>
                </a:solidFill>
                <a:latin typeface="ABeeZee"/>
                <a:ea typeface="ABeeZee"/>
                <a:cs typeface="ABeeZee"/>
                <a:sym typeface="ABeeZee"/>
              </a:rPr>
              <a:t>Research Unit (CCRU) at Princess Margaret Cancer Centre (PM), the absence of a standardized process for communicating referrals of potential trial candidates between investigators and trial nurses has further exacerbated time toxicity - resulting in delays in coordinating time-sensitive screening assessments, safety risks associated with approaching ineligible patients, and increased redundant administrative workload for nursing.</a:t>
            </a:r>
          </a:p>
        </p:txBody>
      </p:sp>
      <p:sp>
        <p:nvSpPr>
          <p:cNvPr id="65" name="TextBox 65"/>
          <p:cNvSpPr txBox="1"/>
          <p:nvPr/>
        </p:nvSpPr>
        <p:spPr>
          <a:xfrm>
            <a:off x="7680187" y="14998706"/>
            <a:ext cx="6585226" cy="408146"/>
          </a:xfrm>
          <a:prstGeom prst="rect">
            <a:avLst/>
          </a:prstGeom>
        </p:spPr>
        <p:txBody>
          <a:bodyPr lIns="0" tIns="0" rIns="0" bIns="0" rtlCol="0" anchor="t">
            <a:spAutoFit/>
          </a:bodyPr>
          <a:lstStyle/>
          <a:p>
            <a:pPr algn="ctr">
              <a:lnSpc>
                <a:spcPts val="3360"/>
              </a:lnSpc>
            </a:pPr>
            <a:r>
              <a:rPr lang="en-US" sz="2400">
                <a:solidFill>
                  <a:srgbClr val="000000"/>
                </a:solidFill>
                <a:latin typeface="League Spartan"/>
                <a:ea typeface="League Spartan"/>
                <a:cs typeface="League Spartan"/>
                <a:sym typeface="League Spartan"/>
              </a:rPr>
              <a:t>Key Sources &amp; Acknowledgements</a:t>
            </a:r>
          </a:p>
        </p:txBody>
      </p:sp>
      <p:sp>
        <p:nvSpPr>
          <p:cNvPr id="66" name="TextBox 66"/>
          <p:cNvSpPr txBox="1"/>
          <p:nvPr/>
        </p:nvSpPr>
        <p:spPr>
          <a:xfrm>
            <a:off x="737711" y="15524264"/>
            <a:ext cx="9132948" cy="405129"/>
          </a:xfrm>
          <a:prstGeom prst="rect">
            <a:avLst/>
          </a:prstGeom>
        </p:spPr>
        <p:txBody>
          <a:bodyPr lIns="0" tIns="0" rIns="0" bIns="0" rtlCol="0" anchor="t">
            <a:spAutoFit/>
          </a:bodyPr>
          <a:lstStyle/>
          <a:p>
            <a:pPr algn="l">
              <a:lnSpc>
                <a:spcPts val="1119"/>
              </a:lnSpc>
            </a:pPr>
            <a:r>
              <a:rPr lang="en-US" sz="799">
                <a:solidFill>
                  <a:srgbClr val="000000"/>
                </a:solidFill>
                <a:latin typeface="ABeeZee"/>
                <a:ea typeface="ABeeZee"/>
                <a:cs typeface="ABeeZee"/>
                <a:sym typeface="ABeeZee"/>
              </a:rPr>
              <a:t>Stevens, S. X., El-Katateny, E., De Abreu Lourenço, R., Booth, C. M., Shaw, J., &amp; Vardy, J. L. (2025). “The cancer is my life”: patient and caregiver perceptions of the time toxicity of palliative systemic cancer treatments for advanced gastrointestinal cancers. </a:t>
            </a:r>
            <a:r>
              <a:rPr lang="en-US" sz="799" i="1">
                <a:solidFill>
                  <a:srgbClr val="000000"/>
                </a:solidFill>
                <a:latin typeface="ABeeZee Italics"/>
                <a:ea typeface="ABeeZee Italics"/>
                <a:cs typeface="ABeeZee Italics"/>
                <a:sym typeface="ABeeZee Italics"/>
              </a:rPr>
              <a:t>Supportive Care in Cancer</a:t>
            </a:r>
            <a:r>
              <a:rPr lang="en-US" sz="799">
                <a:solidFill>
                  <a:srgbClr val="000000"/>
                </a:solidFill>
                <a:latin typeface="ABeeZee"/>
                <a:ea typeface="ABeeZee"/>
                <a:cs typeface="ABeeZee"/>
                <a:sym typeface="ABeeZee"/>
              </a:rPr>
              <a:t>, </a:t>
            </a:r>
            <a:r>
              <a:rPr lang="en-US" sz="799" i="1">
                <a:solidFill>
                  <a:srgbClr val="000000"/>
                </a:solidFill>
                <a:latin typeface="ABeeZee Italics"/>
                <a:ea typeface="ABeeZee Italics"/>
                <a:cs typeface="ABeeZee Italics"/>
                <a:sym typeface="ABeeZee Italics"/>
              </a:rPr>
              <a:t>33</a:t>
            </a:r>
            <a:r>
              <a:rPr lang="en-US" sz="799">
                <a:solidFill>
                  <a:srgbClr val="000000"/>
                </a:solidFill>
                <a:latin typeface="ABeeZee"/>
                <a:ea typeface="ABeeZee"/>
                <a:cs typeface="ABeeZee"/>
                <a:sym typeface="ABeeZee"/>
              </a:rPr>
              <a:t>(7), Article 564. </a:t>
            </a:r>
            <a:r>
              <a:rPr lang="en-US" sz="799" u="sng">
                <a:solidFill>
                  <a:srgbClr val="000000"/>
                </a:solidFill>
                <a:latin typeface="ABeeZee"/>
                <a:ea typeface="ABeeZee"/>
                <a:cs typeface="ABeeZee"/>
                <a:sym typeface="ABeeZee"/>
                <a:hlinkClick r:id="rId19" tooltip="https://doi.org/10.1007/s00520-025-09621-4"/>
              </a:rPr>
              <a:t>https://doi.org/10.1007/s00520-025-09621-4</a:t>
            </a:r>
            <a:r>
              <a:rPr lang="en-US" sz="799">
                <a:solidFill>
                  <a:srgbClr val="000000"/>
                </a:solidFill>
                <a:latin typeface="ABeeZee"/>
                <a:ea typeface="ABeeZee"/>
                <a:cs typeface="ABeeZee"/>
                <a:sym typeface="ABeeZee"/>
              </a:rPr>
              <a:t>​</a:t>
            </a:r>
          </a:p>
          <a:p>
            <a:pPr algn="l">
              <a:lnSpc>
                <a:spcPts val="1119"/>
              </a:lnSpc>
            </a:pPr>
            <a:endParaRPr lang="en-US" sz="799">
              <a:solidFill>
                <a:srgbClr val="000000"/>
              </a:solidFill>
              <a:latin typeface="ABeeZee"/>
              <a:ea typeface="ABeeZee"/>
              <a:cs typeface="ABeeZee"/>
              <a:sym typeface="ABeeZee"/>
            </a:endParaRPr>
          </a:p>
        </p:txBody>
      </p:sp>
      <p:sp>
        <p:nvSpPr>
          <p:cNvPr id="67" name="TextBox 67"/>
          <p:cNvSpPr txBox="1"/>
          <p:nvPr/>
        </p:nvSpPr>
        <p:spPr>
          <a:xfrm>
            <a:off x="11578776" y="15524264"/>
            <a:ext cx="9804736" cy="269663"/>
          </a:xfrm>
          <a:prstGeom prst="rect">
            <a:avLst/>
          </a:prstGeom>
        </p:spPr>
        <p:txBody>
          <a:bodyPr lIns="0" tIns="0" rIns="0" bIns="0" rtlCol="0" anchor="t">
            <a:spAutoFit/>
          </a:bodyPr>
          <a:lstStyle/>
          <a:p>
            <a:pPr algn="just">
              <a:lnSpc>
                <a:spcPts val="1119"/>
              </a:lnSpc>
            </a:pPr>
            <a:r>
              <a:rPr lang="en-US" sz="799">
                <a:solidFill>
                  <a:srgbClr val="000000"/>
                </a:solidFill>
                <a:latin typeface="ABeeZee"/>
                <a:ea typeface="ABeeZee"/>
                <a:cs typeface="ABeeZee"/>
                <a:sym typeface="ABeeZee"/>
              </a:rPr>
              <a:t>Nursing Collaborative Academic Practice (CAP) Fellowship, University Health Network (UHN) Foundation; CAP Executive Leadership; Health Professions Innovation Fellowship Program &amp; CAP Faculty </a:t>
            </a:r>
          </a:p>
          <a:p>
            <a:pPr algn="just">
              <a:lnSpc>
                <a:spcPts val="1119"/>
              </a:lnSpc>
            </a:pPr>
            <a:r>
              <a:rPr lang="en-US" sz="799">
                <a:solidFill>
                  <a:srgbClr val="000000"/>
                </a:solidFill>
                <a:latin typeface="ABeeZee"/>
                <a:ea typeface="ABeeZee"/>
                <a:cs typeface="ABeeZee"/>
                <a:sym typeface="ABeeZee"/>
              </a:rPr>
              <a:t>Cancer Clinical Research Unit (CCRU) Leadership; Gastrointestinal (GI) trials nursing team; GI trials team</a:t>
            </a:r>
          </a:p>
        </p:txBody>
      </p:sp>
      <p:sp>
        <p:nvSpPr>
          <p:cNvPr id="68" name="TextBox 68"/>
          <p:cNvSpPr txBox="1"/>
          <p:nvPr/>
        </p:nvSpPr>
        <p:spPr>
          <a:xfrm>
            <a:off x="1622533" y="12053207"/>
            <a:ext cx="4389120" cy="408146"/>
          </a:xfrm>
          <a:prstGeom prst="rect">
            <a:avLst/>
          </a:prstGeom>
        </p:spPr>
        <p:txBody>
          <a:bodyPr lIns="0" tIns="0" rIns="0" bIns="0" rtlCol="0" anchor="t">
            <a:spAutoFit/>
          </a:bodyPr>
          <a:lstStyle/>
          <a:p>
            <a:pPr algn="ctr">
              <a:lnSpc>
                <a:spcPts val="3360"/>
              </a:lnSpc>
            </a:pPr>
            <a:r>
              <a:rPr lang="en-US" sz="2400">
                <a:solidFill>
                  <a:srgbClr val="000000"/>
                </a:solidFill>
                <a:latin typeface="League Spartan"/>
                <a:ea typeface="League Spartan"/>
                <a:cs typeface="League Spartan"/>
                <a:sym typeface="League Spartan"/>
              </a:rPr>
              <a:t>Measures</a:t>
            </a:r>
          </a:p>
        </p:txBody>
      </p:sp>
      <p:sp>
        <p:nvSpPr>
          <p:cNvPr id="69" name="TextBox 69"/>
          <p:cNvSpPr txBox="1"/>
          <p:nvPr/>
        </p:nvSpPr>
        <p:spPr>
          <a:xfrm>
            <a:off x="1452113" y="12489931"/>
            <a:ext cx="5000801" cy="2035429"/>
          </a:xfrm>
          <a:prstGeom prst="rect">
            <a:avLst/>
          </a:prstGeom>
        </p:spPr>
        <p:txBody>
          <a:bodyPr lIns="0" tIns="0" rIns="0" bIns="0" rtlCol="0" anchor="t">
            <a:spAutoFit/>
          </a:bodyPr>
          <a:lstStyle/>
          <a:p>
            <a:pPr algn="l">
              <a:lnSpc>
                <a:spcPts val="1959"/>
              </a:lnSpc>
            </a:pPr>
            <a:r>
              <a:rPr lang="en-US" sz="1399" dirty="0">
                <a:solidFill>
                  <a:srgbClr val="000000"/>
                </a:solidFill>
                <a:latin typeface="ABeeZee"/>
                <a:ea typeface="ABeeZee"/>
                <a:cs typeface="ABeeZee"/>
                <a:sym typeface="ABeeZee"/>
              </a:rPr>
              <a:t>The outcome measure was the turnaround time taken for the trials nurses to receive a new patient referral using the new communication tool. Process measures included the number of patients identified as a clinical trial candidate through the referral process and the weekly  % of completed communication tool by </a:t>
            </a:r>
            <a:r>
              <a:rPr lang="en-US" sz="1399" dirty="0" smtClean="0">
                <a:solidFill>
                  <a:srgbClr val="000000"/>
                </a:solidFill>
                <a:latin typeface="ABeeZee"/>
                <a:ea typeface="ABeeZee"/>
                <a:cs typeface="ABeeZee"/>
                <a:sym typeface="ABeeZee"/>
              </a:rPr>
              <a:t>investigators. The </a:t>
            </a:r>
            <a:r>
              <a:rPr lang="en-US" sz="1399" dirty="0">
                <a:solidFill>
                  <a:srgbClr val="000000"/>
                </a:solidFill>
                <a:latin typeface="ABeeZee"/>
                <a:ea typeface="ABeeZee"/>
                <a:cs typeface="ABeeZee"/>
                <a:sym typeface="ABeeZee"/>
              </a:rPr>
              <a:t>b</a:t>
            </a:r>
            <a:r>
              <a:rPr lang="en-US" sz="1399" dirty="0" smtClean="0">
                <a:solidFill>
                  <a:srgbClr val="000000"/>
                </a:solidFill>
                <a:latin typeface="ABeeZee"/>
                <a:ea typeface="ABeeZee"/>
                <a:cs typeface="ABeeZee"/>
                <a:sym typeface="ABeeZee"/>
              </a:rPr>
              <a:t>alancing measure was </a:t>
            </a:r>
            <a:r>
              <a:rPr lang="en-US" sz="1399" dirty="0">
                <a:solidFill>
                  <a:srgbClr val="000000"/>
                </a:solidFill>
                <a:latin typeface="ABeeZee"/>
                <a:ea typeface="ABeeZee"/>
                <a:cs typeface="ABeeZee"/>
                <a:sym typeface="ABeeZee"/>
              </a:rPr>
              <a:t>nursing satisfaction with the </a:t>
            </a:r>
            <a:r>
              <a:rPr lang="en-US" sz="1399" dirty="0" smtClean="0">
                <a:solidFill>
                  <a:srgbClr val="000000"/>
                </a:solidFill>
                <a:latin typeface="ABeeZee"/>
                <a:ea typeface="ABeeZee"/>
                <a:cs typeface="ABeeZee"/>
                <a:sym typeface="ABeeZee"/>
              </a:rPr>
              <a:t>implementation </a:t>
            </a:r>
            <a:r>
              <a:rPr lang="en-US" sz="1399" dirty="0">
                <a:solidFill>
                  <a:srgbClr val="000000"/>
                </a:solidFill>
                <a:latin typeface="ABeeZee"/>
                <a:ea typeface="ABeeZee"/>
                <a:cs typeface="ABeeZee"/>
                <a:sym typeface="ABeeZee"/>
              </a:rPr>
              <a:t>strategy.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845</Words>
  <Application>Microsoft Office PowerPoint</Application>
  <PresentationFormat>Custom</PresentationFormat>
  <Paragraphs>27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Calibri</vt:lpstr>
      <vt:lpstr>Arial</vt:lpstr>
      <vt:lpstr>Poppins</vt:lpstr>
      <vt:lpstr>ABeeZee</vt:lpstr>
      <vt:lpstr>League Spartan</vt:lpstr>
      <vt:lpstr>ABeeZee Italics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Referrals reimagined: STEAMLINING NEW PATIENT REFERRAL PROCESS WITHIN THE Gastrointestinal (GI) site at the CANCER clinical research unit (CCRU)</dc:title>
  <dc:creator>Tung, Kayee</dc:creator>
  <cp:lastModifiedBy>Choi, Dowon</cp:lastModifiedBy>
  <cp:revision>9</cp:revision>
  <dcterms:created xsi:type="dcterms:W3CDTF">2006-08-16T00:00:00Z</dcterms:created>
  <dcterms:modified xsi:type="dcterms:W3CDTF">2026-04-28T12:49:48Z</dcterms:modified>
  <dc:identifier>DAHG8dgjTlM</dc:identifier>
</cp:coreProperties>
</file>