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3A89F-7893-A6D9-91A1-68EC3A22D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13515-F173-92D4-8801-4FB348626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29750-9190-53A4-A87E-EA8202CB4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6B269-09F7-7ADA-2B8D-0EC64E7B6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E1121-B8B0-DF3E-E90F-ECCF4F534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311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7322-5120-197A-964E-77D626EDA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B7BB2-B2E0-10FB-CD3F-CEB681949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34291-F1B3-5DBB-0ABE-B8D2EA9F7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47360-7456-094E-5E4A-FE788F117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0562F-8997-E781-B7F5-B5ABCCC76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5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AF5365-C525-9037-F9BF-4CB7185FE6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D2588E-7024-44BE-B3CB-CDD2FE5FC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83910-0574-6060-AD07-137A07F32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56852-6C57-B001-70A8-36DBBD7B1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B5E88-4747-6927-9881-8A7E062A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65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F5B0E-7909-6935-853E-D487B06BB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12E4C-8D38-799F-CFCB-A01066258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C9119-E284-747D-3EBE-6B921426B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1B8AE-1A5F-73A6-5A9C-62F34166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33C92-86BB-83E1-C947-5F16792E1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571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54C82-65B6-27F7-39A9-11716D0F2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43FAF-892F-0C15-F774-CE9BB8A4F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62C2-6785-6D61-9677-BEF42635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7D1E4-9EB9-DDBC-88A4-09500ECCB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72B2E-FA6F-CB0D-E769-824AA1098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42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EF469-25DE-5CF3-74E6-55D4D1973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3905E-5A0F-098D-2C01-D4561247B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C4B93C-25CF-6CC9-1C01-66A24AADD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53ECE-3D19-4018-73BB-2890CADBF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B79D2-6229-D190-A781-8076B5579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14909-A10A-6872-9C66-64CD6CE6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736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3ED44-C3FB-69A4-FF37-7F979980A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39A90-A9B6-D5D4-317B-58D232DA2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CF7023-3F97-0A33-7D41-46084A933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F33490-9D72-F78D-DDEC-21EA8436A6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B9DFCA-4FE9-FECB-2814-B8EF5683B2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D0AA2B-1F85-8BFA-6991-9EEC781C6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47C6D1-E54C-4CB3-221F-677CBEED1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7B5481-A142-3685-72A5-42A96F7BE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1112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DA66E-48A3-C9FE-B7E5-8D3FE1EBF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57D3B5-E0ED-FC4F-D4D9-3BB5C84A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D67EB-3FE6-7D34-86B1-A22A6997C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6A2184-310F-9843-D0E5-7C4345E58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735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1E875E-FFC6-CEFA-6373-D5C7C3843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0CF2B1-89A7-83DB-8269-7DC5995B7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C95D6-4F30-FCD3-31F2-89786BA7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389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125C2-68EA-0ED5-E2CF-A897C83A3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A7F18-3F1E-512D-A9AC-F67616AD6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61930-D655-3E48-631C-0ABC2B225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848D1-3248-DCF9-855C-D47DDB092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BC9F8-90C7-EA8E-9896-95B6B220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238C3-9719-618A-3AEA-16DB37E05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919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0BB8E-0CF6-C86A-7D9F-BD9A5A859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C87097-44D0-6360-7BBB-927E5A83E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D94D8-04D6-789A-4F1E-B1EBD6AA8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92E32-FB34-3F16-BCFB-B3D63C417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AE339-3E8A-B6C9-E662-320BBF86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31A0AA-A16B-D5B2-16C9-BE134747E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512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9653D-C215-8B89-1953-9CAE95F7C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6E142-1EB9-CA50-9B98-BD409F736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7A360-CEE0-C3B4-CAAD-60A8DA34B3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D01539-BCC0-40E5-9114-CFFD176EC37F}" type="datetimeFigureOut">
              <a:rPr lang="en-CA" smtClean="0"/>
              <a:t>27/04/2026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A0663-1DFB-9A3D-F00F-AED932D2FA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54E66-5AF2-7E62-869D-AF82D9A288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6C7FD1-4A1D-410A-9099-EA03A149E7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024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E063A50C-02CE-839C-F505-1B638263B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" y="130690"/>
            <a:ext cx="871118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Building a Sustainable Emergency Nursing Workforce: Outcomes of a Multimodal, Competency-Based Orientation Program</a:t>
            </a:r>
          </a:p>
        </p:txBody>
      </p:sp>
      <p:pic>
        <p:nvPicPr>
          <p:cNvPr id="1028" name="Picture 4" descr="William Osler Health System">
            <a:extLst>
              <a:ext uri="{FF2B5EF4-FFF2-40B4-BE49-F238E27FC236}">
                <a16:creationId xmlns:a16="http://schemas.microsoft.com/office/drawing/2014/main" id="{52140C74-4073-2819-0808-DFABDF511B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00" b="36319"/>
          <a:stretch>
            <a:fillRect/>
          </a:stretch>
        </p:blipFill>
        <p:spPr bwMode="auto">
          <a:xfrm>
            <a:off x="8270704" y="130689"/>
            <a:ext cx="3784136" cy="110799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08319BE1-5125-630A-6C82-EE04BA5B7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" y="1160997"/>
            <a:ext cx="811987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Seema </a:t>
            </a:r>
            <a:r>
              <a:rPr lang="en-CA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Klotia</a:t>
            </a:r>
            <a:r>
              <a:rPr lang="en-CA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RN, BScN, </a:t>
            </a:r>
            <a:r>
              <a:rPr lang="en-CA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MScN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CA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René Samuda, RN, BScN, MDEM, ENCC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ADAF9E6-BD9C-0E06-00A9-744D659F5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858" y="1664309"/>
            <a:ext cx="3090674" cy="163121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evaluate the impact of a revised Emergency Department (ED) Nurse Orientation Program on nurse retention, role confidence, and professional well-being, through the implementation of standardized onboarding pathways, National Emergency Nurses Association (NENA)-aligned competency tools, and Multimodal teaching strategies across three hospital sites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0DB82AB0-253A-F1B0-ACA8-D5B2DDA94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15" y="3384362"/>
            <a:ext cx="3108960" cy="33239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Framework and Scope:</a:t>
            </a:r>
            <a:r>
              <a:rPr lang="en-CA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mixed-methods evaluation (July–September 2025) utilized the Kirkpatrick Model (Levels 1–4) to assess 14 new staff onboarded across three emergency sites, specifically excluding NGGs, RPN-to-RN transitions, or those returning from leave to isolate the impact on completely new hires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 and Data:</a:t>
            </a:r>
            <a:r>
              <a:rPr lang="en-CA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Focused on early career support and workforce sustainability, data was gathered via end-of-orientation evaluations, LMS checkpoints, pre/post-testing, case-based learning, simulation performance, preceptor feedback, and self-assessments of confidence and preparedness using NENA competency tool.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Post-Orientation Follow-up: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Three-month post-orientation follow-up evaluations were conducted to provide a clear and focused picture of the transition-to-practice experience and intent to remain for this specific cohort</a:t>
            </a:r>
            <a:endParaRPr lang="en-C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928F5409-03A6-21C3-2152-1D0F71017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6680" y="4778034"/>
            <a:ext cx="3505201" cy="192360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Longitudinal Evaluation: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Analyze six-month post-orientation evaluation data, retention rates (July–January), and Datix incident reports to measure the program's long-term impact on clinical safety and workforce stability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Expanded Stakeholder Feedback: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Utilize the six-month SurveyMonkey process to gather feedback from existing staff while incorporating Resus and Triage class data to further refine and evaluate the effectiveness of the revamped orientation</a:t>
            </a:r>
            <a:endParaRPr lang="en-C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AC126E7B-8B98-C321-72F9-1BF8A403F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6680" y="1664309"/>
            <a:ext cx="3505201" cy="301621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Competence &amp; Readiness: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integrating multimodal learning and simulation, the program successfully builds long-term critical thinking and confidence, ensuring nurses are clinically prepared to manage high-acuity, evolving emergency situations and diverse patient presentations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C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Psychological Safety &amp; Well-Being: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structured, competency-based framework reduces cognitive overload and early-role stress, fostering a safer transition to practice that enhances professional engagement and job satisfaction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&amp; Retention: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Opportunities for hands-on practice and supported leadership development reinforce nurse resilience,  functioning by strengthening the foundational factors that are  known to improve early-career retention in high-pressure environments</a:t>
            </a:r>
            <a:endParaRPr lang="en-C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E693E0-66FA-1DDD-82AF-62F24631E3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6832" y="1664309"/>
            <a:ext cx="4954547" cy="2101929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C30429F6-815E-F9FC-CB79-655B22CC3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358" y="3846027"/>
            <a:ext cx="4940022" cy="286232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and Readiness:</a:t>
            </a:r>
            <a:r>
              <a:rPr lang="en-CA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14 newly hired nurses completed the updated orientation, with 100% achieving </a:t>
            </a: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80% on LMS knowledge checkpoints and final arrhythmia testing, indicating improved clinical confidence and readiness for independent ED practice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Simulation Outcomes:</a:t>
            </a:r>
            <a:r>
              <a:rPr lang="en-CA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 completed six adult/pediatric simulations in a psychologically safe environment, with evaluations (N=7–22) showing increased comfort with high-acuity scenarios and reinforced clinical decision-making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and Well-Being: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Qualitative feedback noted reduced anxiety and positive transitions via hands-on practice and structured support, while identifying needs for more pediatric medication practice and simulation days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Long-Term Impact (Level 4):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from 6 of the 7 staff hired in July and August—collected after three months on the unit—showed very positive results, with most responses rated as "effective" or "very effective" regarding the program's long-term impact</a:t>
            </a:r>
          </a:p>
        </p:txBody>
      </p:sp>
    </p:spTree>
    <p:extLst>
      <p:ext uri="{BB962C8B-B14F-4D97-AF65-F5344CB8AC3E}">
        <p14:creationId xmlns:p14="http://schemas.microsoft.com/office/powerpoint/2010/main" val="3707655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ef6283e-1831-429b-9925-7c007705dd0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B2F34C44662409AE9152F7000CE26" ma:contentTypeVersion="9" ma:contentTypeDescription="Create a new document." ma:contentTypeScope="" ma:versionID="703457e340c40f32bae91e3a0ecdc1db">
  <xsd:schema xmlns:xsd="http://www.w3.org/2001/XMLSchema" xmlns:xs="http://www.w3.org/2001/XMLSchema" xmlns:p="http://schemas.microsoft.com/office/2006/metadata/properties" xmlns:ns3="fef6283e-1831-429b-9925-7c007705dd0c" targetNamespace="http://schemas.microsoft.com/office/2006/metadata/properties" ma:root="true" ma:fieldsID="90fc5b7d8796d04c41af9e7d71cfedf6" ns3:_="">
    <xsd:import namespace="fef6283e-1831-429b-9925-7c007705dd0c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6283e-1831-429b-9925-7c007705dd0c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6054E7-D75D-437C-84F3-DFCAF242F9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8CFCC8-A529-44C6-A3BC-401157E27FE9}">
  <ds:schemaRefs>
    <ds:schemaRef ds:uri="http://purl.org/dc/elements/1.1/"/>
    <ds:schemaRef ds:uri="fef6283e-1831-429b-9925-7c007705dd0c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BBC60568-7D64-43C4-ADC8-BE338D9E36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f6283e-1831-429b-9925-7c007705d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538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Aditya T</dc:creator>
  <cp:lastModifiedBy>Seema Klotia</cp:lastModifiedBy>
  <cp:revision>11</cp:revision>
  <dcterms:created xsi:type="dcterms:W3CDTF">2026-04-26T22:02:26Z</dcterms:created>
  <dcterms:modified xsi:type="dcterms:W3CDTF">2026-04-27T23:30:53Z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0x010100052B2F34C44662409AE9152F7000CE26</vt:lpwstr>
  </property>
</Properties>
</file>