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8343FF-48DE-41A1-8F01-087DB2FC26D9}" v="37" dt="2026-04-22T16:02:36.9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5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Freeman" userId="7c7b9116-afb9-4bd9-bde6-4e33dd9174f8" providerId="ADAL" clId="{885F74EC-22E1-457D-959E-98D834835485}"/>
    <pc:docChg chg="undo custSel addSld delSld modSld">
      <pc:chgData name="Amy Freeman" userId="7c7b9116-afb9-4bd9-bde6-4e33dd9174f8" providerId="ADAL" clId="{885F74EC-22E1-457D-959E-98D834835485}" dt="2026-04-22T16:02:36.933" v="2475" actId="572"/>
      <pc:docMkLst>
        <pc:docMk/>
      </pc:docMkLst>
      <pc:sldChg chg="addSp delSp modSp mod">
        <pc:chgData name="Amy Freeman" userId="7c7b9116-afb9-4bd9-bde6-4e33dd9174f8" providerId="ADAL" clId="{885F74EC-22E1-457D-959E-98D834835485}" dt="2026-04-22T16:02:36.933" v="2475" actId="572"/>
        <pc:sldMkLst>
          <pc:docMk/>
          <pc:sldMk cId="2564391441" sldId="256"/>
        </pc:sldMkLst>
        <pc:spChg chg="add mod">
          <ac:chgData name="Amy Freeman" userId="7c7b9116-afb9-4bd9-bde6-4e33dd9174f8" providerId="ADAL" clId="{885F74EC-22E1-457D-959E-98D834835485}" dt="2026-04-22T15:52:26.807" v="2459" actId="1076"/>
          <ac:spMkLst>
            <pc:docMk/>
            <pc:sldMk cId="2564391441" sldId="256"/>
            <ac:spMk id="2" creationId="{10BC8880-6B33-F712-A61D-B636344583B9}"/>
          </ac:spMkLst>
        </pc:spChg>
        <pc:spChg chg="add mod">
          <ac:chgData name="Amy Freeman" userId="7c7b9116-afb9-4bd9-bde6-4e33dd9174f8" providerId="ADAL" clId="{885F74EC-22E1-457D-959E-98D834835485}" dt="2026-04-15T15:02:02.671" v="2311" actId="14100"/>
          <ac:spMkLst>
            <pc:docMk/>
            <pc:sldMk cId="2564391441" sldId="256"/>
            <ac:spMk id="3" creationId="{AA9326E3-255E-8F0A-8597-997C1084689B}"/>
          </ac:spMkLst>
        </pc:spChg>
        <pc:spChg chg="add mod">
          <ac:chgData name="Amy Freeman" userId="7c7b9116-afb9-4bd9-bde6-4e33dd9174f8" providerId="ADAL" clId="{885F74EC-22E1-457D-959E-98D834835485}" dt="2026-04-15T15:06:38.467" v="2427" actId="1076"/>
          <ac:spMkLst>
            <pc:docMk/>
            <pc:sldMk cId="2564391441" sldId="256"/>
            <ac:spMk id="4" creationId="{B9F4B7B7-7BA6-CAAA-12BD-CD75F2CB265B}"/>
          </ac:spMkLst>
        </pc:spChg>
        <pc:spChg chg="add del mod">
          <ac:chgData name="Amy Freeman" userId="7c7b9116-afb9-4bd9-bde6-4e33dd9174f8" providerId="ADAL" clId="{885F74EC-22E1-457D-959E-98D834835485}" dt="2026-04-15T14:45:08.755" v="2244" actId="1076"/>
          <ac:spMkLst>
            <pc:docMk/>
            <pc:sldMk cId="2564391441" sldId="256"/>
            <ac:spMk id="9" creationId="{CDA39955-AE90-A7A4-3621-4E6B134F5F41}"/>
          </ac:spMkLst>
        </pc:spChg>
        <pc:spChg chg="add mod">
          <ac:chgData name="Amy Freeman" userId="7c7b9116-afb9-4bd9-bde6-4e33dd9174f8" providerId="ADAL" clId="{885F74EC-22E1-457D-959E-98D834835485}" dt="2026-04-15T14:55:46.710" v="2266" actId="14100"/>
          <ac:spMkLst>
            <pc:docMk/>
            <pc:sldMk cId="2564391441" sldId="256"/>
            <ac:spMk id="14" creationId="{B26F803E-7925-73FE-C37C-A937D11C8F53}"/>
          </ac:spMkLst>
        </pc:spChg>
        <pc:spChg chg="add mod">
          <ac:chgData name="Amy Freeman" userId="7c7b9116-afb9-4bd9-bde6-4e33dd9174f8" providerId="ADAL" clId="{885F74EC-22E1-457D-959E-98D834835485}" dt="2026-04-15T14:55:29.387" v="2262" actId="14100"/>
          <ac:spMkLst>
            <pc:docMk/>
            <pc:sldMk cId="2564391441" sldId="256"/>
            <ac:spMk id="15" creationId="{1BE7D7F2-5C9E-C656-CF1E-A8ED92778656}"/>
          </ac:spMkLst>
        </pc:spChg>
        <pc:spChg chg="add mod">
          <ac:chgData name="Amy Freeman" userId="7c7b9116-afb9-4bd9-bde6-4e33dd9174f8" providerId="ADAL" clId="{885F74EC-22E1-457D-959E-98D834835485}" dt="2026-04-15T15:04:22.134" v="2361" actId="255"/>
          <ac:spMkLst>
            <pc:docMk/>
            <pc:sldMk cId="2564391441" sldId="256"/>
            <ac:spMk id="16" creationId="{8AFE2257-9C67-652E-077C-E218DA94DF7B}"/>
          </ac:spMkLst>
        </pc:spChg>
        <pc:spChg chg="add mod">
          <ac:chgData name="Amy Freeman" userId="7c7b9116-afb9-4bd9-bde6-4e33dd9174f8" providerId="ADAL" clId="{885F74EC-22E1-457D-959E-98D834835485}" dt="2026-04-22T15:59:57.446" v="2472" actId="1076"/>
          <ac:spMkLst>
            <pc:docMk/>
            <pc:sldMk cId="2564391441" sldId="256"/>
            <ac:spMk id="18" creationId="{7D9139EA-65E9-22FE-E74F-04C3A5B93AC6}"/>
          </ac:spMkLst>
        </pc:spChg>
        <pc:spChg chg="add mod">
          <ac:chgData name="Amy Freeman" userId="7c7b9116-afb9-4bd9-bde6-4e33dd9174f8" providerId="ADAL" clId="{885F74EC-22E1-457D-959E-98D834835485}" dt="2026-04-15T15:04:18.111" v="2360" actId="255"/>
          <ac:spMkLst>
            <pc:docMk/>
            <pc:sldMk cId="2564391441" sldId="256"/>
            <ac:spMk id="19" creationId="{47E7BF1E-4B1A-F8DC-6A17-BE88DB9428F9}"/>
          </ac:spMkLst>
        </pc:spChg>
        <pc:spChg chg="add mod">
          <ac:chgData name="Amy Freeman" userId="7c7b9116-afb9-4bd9-bde6-4e33dd9174f8" providerId="ADAL" clId="{885F74EC-22E1-457D-959E-98D834835485}" dt="2026-04-15T15:04:10.512" v="2358" actId="255"/>
          <ac:spMkLst>
            <pc:docMk/>
            <pc:sldMk cId="2564391441" sldId="256"/>
            <ac:spMk id="22" creationId="{8ED46F2C-B066-DF69-02D9-D966E7463DD4}"/>
          </ac:spMkLst>
        </pc:spChg>
        <pc:spChg chg="add mod">
          <ac:chgData name="Amy Freeman" userId="7c7b9116-afb9-4bd9-bde6-4e33dd9174f8" providerId="ADAL" clId="{885F74EC-22E1-457D-959E-98D834835485}" dt="2026-04-15T15:03:28.530" v="2353" actId="20577"/>
          <ac:spMkLst>
            <pc:docMk/>
            <pc:sldMk cId="2564391441" sldId="256"/>
            <ac:spMk id="33" creationId="{F7E06738-5682-BA3F-C607-72734E8BD7AB}"/>
          </ac:spMkLst>
        </pc:spChg>
        <pc:graphicFrameChg chg="add mod modGraphic">
          <ac:chgData name="Amy Freeman" userId="7c7b9116-afb9-4bd9-bde6-4e33dd9174f8" providerId="ADAL" clId="{885F74EC-22E1-457D-959E-98D834835485}" dt="2026-04-22T16:02:36.933" v="2475" actId="572"/>
          <ac:graphicFrameMkLst>
            <pc:docMk/>
            <pc:sldMk cId="2564391441" sldId="256"/>
            <ac:graphicFrameMk id="21" creationId="{5161844D-12C1-5052-D49D-A8AB562D9A5A}"/>
          </ac:graphicFrameMkLst>
        </pc:graphicFrameChg>
        <pc:picChg chg="add del mod">
          <ac:chgData name="Amy Freeman" userId="7c7b9116-afb9-4bd9-bde6-4e33dd9174f8" providerId="ADAL" clId="{885F74EC-22E1-457D-959E-98D834835485}" dt="2026-04-22T15:51:12.676" v="2443" actId="478"/>
          <ac:picMkLst>
            <pc:docMk/>
            <pc:sldMk cId="2564391441" sldId="256"/>
            <ac:picMk id="5" creationId="{3EB4EA29-F6D3-4A0D-5EBE-0A0CFC221565}"/>
          </ac:picMkLst>
        </pc:picChg>
        <pc:picChg chg="add mod">
          <ac:chgData name="Amy Freeman" userId="7c7b9116-afb9-4bd9-bde6-4e33dd9174f8" providerId="ADAL" clId="{885F74EC-22E1-457D-959E-98D834835485}" dt="2026-04-15T14:42:28.607" v="2113" actId="1076"/>
          <ac:picMkLst>
            <pc:docMk/>
            <pc:sldMk cId="2564391441" sldId="256"/>
            <ac:picMk id="8" creationId="{661BB496-24DE-AD54-C5CF-B2CF0CFA71DA}"/>
          </ac:picMkLst>
        </pc:picChg>
        <pc:picChg chg="add del mod">
          <ac:chgData name="Amy Freeman" userId="7c7b9116-afb9-4bd9-bde6-4e33dd9174f8" providerId="ADAL" clId="{885F74EC-22E1-457D-959E-98D834835485}" dt="2026-04-22T15:51:12.676" v="2443" actId="478"/>
          <ac:picMkLst>
            <pc:docMk/>
            <pc:sldMk cId="2564391441" sldId="256"/>
            <ac:picMk id="1026" creationId="{8646B8C3-5A27-D8C4-873D-11A88226F9AE}"/>
          </ac:picMkLst>
        </pc:picChg>
        <pc:picChg chg="add mod">
          <ac:chgData name="Amy Freeman" userId="7c7b9116-afb9-4bd9-bde6-4e33dd9174f8" providerId="ADAL" clId="{885F74EC-22E1-457D-959E-98D834835485}" dt="2026-04-22T15:51:52.499" v="2456" actId="1076"/>
          <ac:picMkLst>
            <pc:docMk/>
            <pc:sldMk cId="2564391441" sldId="256"/>
            <ac:picMk id="1028" creationId="{5886BFA9-2833-1E32-C05D-7273E2237BEB}"/>
          </ac:picMkLst>
        </pc:picChg>
        <pc:cxnChg chg="add mod">
          <ac:chgData name="Amy Freeman" userId="7c7b9116-afb9-4bd9-bde6-4e33dd9174f8" providerId="ADAL" clId="{885F74EC-22E1-457D-959E-98D834835485}" dt="2026-04-15T15:02:39.958" v="2319" actId="1076"/>
          <ac:cxnSpMkLst>
            <pc:docMk/>
            <pc:sldMk cId="2564391441" sldId="256"/>
            <ac:cxnSpMk id="24" creationId="{741CCDFC-1A50-ED03-30D7-769E1086CD09}"/>
          </ac:cxnSpMkLst>
        </pc:cxnChg>
        <pc:cxnChg chg="add mod">
          <ac:chgData name="Amy Freeman" userId="7c7b9116-afb9-4bd9-bde6-4e33dd9174f8" providerId="ADAL" clId="{885F74EC-22E1-457D-959E-98D834835485}" dt="2026-04-15T15:02:37.469" v="2318" actId="1076"/>
          <ac:cxnSpMkLst>
            <pc:docMk/>
            <pc:sldMk cId="2564391441" sldId="256"/>
            <ac:cxnSpMk id="29" creationId="{66F5DDEC-0377-678C-3244-A723CBAA8BCB}"/>
          </ac:cxnSpMkLst>
        </pc:cxnChg>
        <pc:cxnChg chg="add mod">
          <ac:chgData name="Amy Freeman" userId="7c7b9116-afb9-4bd9-bde6-4e33dd9174f8" providerId="ADAL" clId="{885F74EC-22E1-457D-959E-98D834835485}" dt="2026-04-15T15:02:34.881" v="2317" actId="1076"/>
          <ac:cxnSpMkLst>
            <pc:docMk/>
            <pc:sldMk cId="2564391441" sldId="256"/>
            <ac:cxnSpMk id="30" creationId="{605D625A-996A-FF33-F5E5-6B57B8DCE9B3}"/>
          </ac:cxnSpMkLst>
        </pc:cxnChg>
        <pc:cxnChg chg="add mod">
          <ac:chgData name="Amy Freeman" userId="7c7b9116-afb9-4bd9-bde6-4e33dd9174f8" providerId="ADAL" clId="{885F74EC-22E1-457D-959E-98D834835485}" dt="2026-04-15T15:02:43.773" v="2320" actId="1076"/>
          <ac:cxnSpMkLst>
            <pc:docMk/>
            <pc:sldMk cId="2564391441" sldId="256"/>
            <ac:cxnSpMk id="31" creationId="{0F3FB893-403B-6038-B861-22F8BA73D3E8}"/>
          </ac:cxnSpMkLst>
        </pc:cxnChg>
        <pc:cxnChg chg="add mod">
          <ac:chgData name="Amy Freeman" userId="7c7b9116-afb9-4bd9-bde6-4e33dd9174f8" providerId="ADAL" clId="{885F74EC-22E1-457D-959E-98D834835485}" dt="2026-04-15T15:02:48.371" v="2321" actId="1076"/>
          <ac:cxnSpMkLst>
            <pc:docMk/>
            <pc:sldMk cId="2564391441" sldId="256"/>
            <ac:cxnSpMk id="32" creationId="{1CB512EF-702F-3B11-3A9A-57E9B3D94D8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2164E-C8BA-90AE-134F-BA5E5A11B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56AB94-FEE0-6F35-ACE4-6ABF6569E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AAAA8-61DC-7B8E-BCCD-E9A795A92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6BDFB-C176-B2E2-E57F-31CBF429A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4722A-2A64-9DFF-DAE2-651F822BB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9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24B41-7532-4600-A05D-76E5AF454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0E3A98-8863-B6EA-E7BD-857F81305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85C94-A05D-F153-8987-C35EA09AE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10519-8C35-0459-81D0-B31F0A0A6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986FF-D861-D559-CA83-52D1DFB9C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8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8C9E9B-D8F5-081F-26AF-3DD43B7A4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EC0D46-E194-C4EC-FEB0-4C15B9A9F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5998B-4671-AFA2-2679-A02F28E9E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C9FC3-E3E5-A8DE-1DDF-6F87647B7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1394F-2209-4825-BBC9-C6BE9EDA2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87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45FB6-8F13-9AEA-DCD6-01F66B78C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E1910-BF64-31A9-BFA5-E401F2B02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EB0E0-760C-8EEC-7BDF-E8E779F5A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E984A-DD1B-B2D7-A9F9-1B7151ECE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7BD1D-75CB-0872-8144-449B87540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591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1F09F-B82B-C494-5CB9-6361F7480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09842-36F0-8A25-0DE6-DE80A0347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61492-2B5B-D82F-B6B3-E3A8E50A0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06AEF-CD80-ADAD-BCF9-E98562A91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20673-D56C-ACBC-0AC0-E8E0EE6EA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560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3F278-4F0A-081E-73CC-8305849FB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8919F-4DB0-181F-0B93-63A0C3FBEA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FC65B-03B8-FCD8-D19C-DAF791233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05DC6-7462-F125-F239-2DEB547D0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6730E-06F0-5ACB-3E42-71FF5C1AD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07160-BE33-A01C-DB85-D63E5881D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181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E202F-2A8B-BE4A-8253-2EC09765D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6D0F51-CE1A-8052-B661-6A8B24CA9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87915-AF87-F03B-ABAC-04E59A190F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05347B-C067-F7BC-9967-0EA85C1985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A423EA-7E43-F107-0D58-25F858F4BC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53BA83-A4F9-C5D4-A447-7069326DA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4C9A90-A3FB-2C32-6ADB-83373F58C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3E0A8A-055F-1DF5-6EC8-6B19EEB45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01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EFF28-7CD2-639B-8B20-687A38B5A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2D0D2-4456-256A-9E0E-45F244351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3F9D7A-F173-CD05-2351-7EF49F48E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4DA198-0943-8567-5FBC-8D41F0F1F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741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543952-8ABA-AFFC-C01D-003FD312B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E7A6F2-2D83-0521-AA30-965D1779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BEDFCC-C514-1772-4B0A-3B222E14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36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4210-53A2-669C-ADD8-D7F723CA6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BF115-CBBD-FB8B-6D08-89D4311AF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712148-C920-FD5A-9E3F-7B3CF6E56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555E6-F8AF-2A30-05E1-324AEF280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06E6F-AC43-5EB5-2CA1-754588C5B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5E093-6C95-19E6-5A81-132046A5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40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7D65F-90BE-4628-2C14-86FFFC774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DC82E7-296B-95E1-02B2-48C6F3CA75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9341AF-42F0-930A-51FD-4E3FB7212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29C56-F8BA-4B0C-23E9-A5D237856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61716-8B5D-79A1-6889-6582ED9F0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57DC4-B30F-CDD2-D8E1-475607B13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60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2137F4-2DD5-90B4-9B69-44B35E2B6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86C28-A484-B551-6993-2B9F2F6E9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BFCE2-8D9D-25DA-65C2-6EBDCA2422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3824D7-CFB6-48A8-B7BE-C267004A263E}" type="datetimeFigureOut">
              <a:rPr lang="en-US" smtClean="0"/>
              <a:t>2026/04/22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A88FF-44FD-C398-C3B1-AAD78578E0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18E70-4F3E-5A80-0E8F-517220FDC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D22474-82F8-437F-BBEC-BFAC342B88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36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61BB496-24DE-AD54-C5CF-B2CF0CFA71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523" y="211917"/>
            <a:ext cx="1383058" cy="878072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DA39955-AE90-A7A4-3621-4E6B134F5F41}"/>
              </a:ext>
            </a:extLst>
          </p:cNvPr>
          <p:cNvSpPr/>
          <p:nvPr/>
        </p:nvSpPr>
        <p:spPr>
          <a:xfrm>
            <a:off x="123022" y="1547825"/>
            <a:ext cx="2335794" cy="407488"/>
          </a:xfrm>
          <a:prstGeom prst="roundRec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/>
              <a:t>Background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26F803E-7925-73FE-C37C-A937D11C8F53}"/>
              </a:ext>
            </a:extLst>
          </p:cNvPr>
          <p:cNvSpPr/>
          <p:nvPr/>
        </p:nvSpPr>
        <p:spPr>
          <a:xfrm>
            <a:off x="123024" y="2012767"/>
            <a:ext cx="5972976" cy="1642707"/>
          </a:xfrm>
          <a:prstGeom prst="roundRec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Heart failure (HF) a progressive, life limiting illness with high symptom burden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Patients often receive late palliative care involvement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Early goals of care (GoC) discussions improve quality of life and care alignment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BE7D7F2-5C9E-C656-CF1E-A8ED92778656}"/>
              </a:ext>
            </a:extLst>
          </p:cNvPr>
          <p:cNvSpPr/>
          <p:nvPr/>
        </p:nvSpPr>
        <p:spPr>
          <a:xfrm>
            <a:off x="6219218" y="2012767"/>
            <a:ext cx="5849761" cy="1642707"/>
          </a:xfrm>
          <a:prstGeom prst="roundRec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Strengthen clinician confidence in GoC discussions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Improve HF-Palliative Care (PC) referral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earlier, patient-centred care planning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0BC8880-6B33-F712-A61D-B636344583B9}"/>
              </a:ext>
            </a:extLst>
          </p:cNvPr>
          <p:cNvSpPr/>
          <p:nvPr/>
        </p:nvSpPr>
        <p:spPr>
          <a:xfrm>
            <a:off x="2433536" y="168828"/>
            <a:ext cx="7324928" cy="978630"/>
          </a:xfrm>
          <a:prstGeom prst="roundRect">
            <a:avLst/>
          </a:prstGeom>
          <a:solidFill>
            <a:srgbClr val="009999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/>
              <a:t>Matters of the Heart: Integrating a Palliative Approach in Advanced Heart Failure Care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A9326E3-255E-8F0A-8597-997C1084689B}"/>
              </a:ext>
            </a:extLst>
          </p:cNvPr>
          <p:cNvSpPr/>
          <p:nvPr/>
        </p:nvSpPr>
        <p:spPr>
          <a:xfrm>
            <a:off x="123023" y="4159471"/>
            <a:ext cx="3709676" cy="2584626"/>
          </a:xfrm>
          <a:prstGeom prst="roundRec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Education on PC approach and GoC framework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Development of HF-PC referral pathway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Patient education tools on HF trajectory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Clinician conversation guides and documentation support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F4B7B7-7BA6-CAAA-12BD-CD75F2CB265B}"/>
              </a:ext>
            </a:extLst>
          </p:cNvPr>
          <p:cNvSpPr txBox="1"/>
          <p:nvPr/>
        </p:nvSpPr>
        <p:spPr>
          <a:xfrm>
            <a:off x="2752831" y="1179323"/>
            <a:ext cx="68095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/>
              <a:t>Amy Freeman, RN, BSc, MN, CCN(C)</a:t>
            </a:r>
          </a:p>
          <a:p>
            <a:pPr algn="ctr"/>
            <a:r>
              <a:rPr lang="en-US" sz="1600" dirty="0"/>
              <a:t>Western University – MSc Candidate (Medical Biophysics)</a:t>
            </a:r>
          </a:p>
          <a:p>
            <a:pPr algn="ctr"/>
            <a:r>
              <a:rPr lang="en-US" sz="1600" dirty="0"/>
              <a:t>Project conducted at St. Joseph’s Health Care London – Heart Failure Clinic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AFE2257-9C67-652E-077C-E218DA94DF7B}"/>
              </a:ext>
            </a:extLst>
          </p:cNvPr>
          <p:cNvSpPr/>
          <p:nvPr/>
        </p:nvSpPr>
        <p:spPr>
          <a:xfrm>
            <a:off x="9701433" y="1557025"/>
            <a:ext cx="2335794" cy="407488"/>
          </a:xfrm>
          <a:prstGeom prst="roundRec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/>
              <a:t>Objective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D9139EA-65E9-22FE-E74F-04C3A5B93AC6}"/>
              </a:ext>
            </a:extLst>
          </p:cNvPr>
          <p:cNvSpPr/>
          <p:nvPr/>
        </p:nvSpPr>
        <p:spPr>
          <a:xfrm>
            <a:off x="4979885" y="3730445"/>
            <a:ext cx="2335794" cy="407488"/>
          </a:xfrm>
          <a:prstGeom prst="roundRec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/>
              <a:t>Outcomes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7E7BF1E-4B1A-F8DC-6A17-BE88DB9428F9}"/>
              </a:ext>
            </a:extLst>
          </p:cNvPr>
          <p:cNvSpPr/>
          <p:nvPr/>
        </p:nvSpPr>
        <p:spPr>
          <a:xfrm>
            <a:off x="9648682" y="3703728"/>
            <a:ext cx="2335794" cy="407488"/>
          </a:xfrm>
          <a:prstGeom prst="roundRec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/>
              <a:t>Implications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5161844D-12C1-5052-D49D-A8AB562D9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403236"/>
              </p:ext>
            </p:extLst>
          </p:nvPr>
        </p:nvGraphicFramePr>
        <p:xfrm>
          <a:off x="4024785" y="4203229"/>
          <a:ext cx="4245994" cy="256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793">
                  <a:extLst>
                    <a:ext uri="{9D8B030D-6E8A-4147-A177-3AD203B41FA5}">
                      <a16:colId xmlns:a16="http://schemas.microsoft.com/office/drawing/2014/main" val="2279088683"/>
                    </a:ext>
                  </a:extLst>
                </a:gridCol>
                <a:gridCol w="2161201">
                  <a:extLst>
                    <a:ext uri="{9D8B030D-6E8A-4147-A177-3AD203B41FA5}">
                      <a16:colId xmlns:a16="http://schemas.microsoft.com/office/drawing/2014/main" val="340419327"/>
                    </a:ext>
                  </a:extLst>
                </a:gridCol>
              </a:tblGrid>
              <a:tr h="41059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Patients</a:t>
                      </a:r>
                    </a:p>
                  </a:txBody>
                  <a:tcPr>
                    <a:lnL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Clinicians/Clinic</a:t>
                      </a:r>
                    </a:p>
                  </a:txBody>
                  <a:tcPr>
                    <a:lnR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483086"/>
                  </a:ext>
                </a:extLst>
              </a:tr>
              <a:tr h="718543">
                <a:tc>
                  <a:txBody>
                    <a:bodyPr/>
                    <a:lstStyle/>
                    <a:p>
                      <a:r>
                        <a:rPr lang="en-US" dirty="0"/>
                        <a:t>    GoC </a:t>
                      </a:r>
                    </a:p>
                    <a:p>
                      <a:r>
                        <a:rPr lang="en-US" dirty="0"/>
                        <a:t>discussions</a:t>
                      </a:r>
                    </a:p>
                  </a:txBody>
                  <a:tcPr>
                    <a:lnL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confidence in hard conversations</a:t>
                      </a:r>
                    </a:p>
                  </a:txBody>
                  <a:tcPr>
                    <a:lnR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91156764"/>
                  </a:ext>
                </a:extLst>
              </a:tr>
              <a:tr h="718543">
                <a:tc>
                  <a:txBody>
                    <a:bodyPr/>
                    <a:lstStyle/>
                    <a:p>
                      <a:r>
                        <a:rPr lang="en-US" dirty="0"/>
                        <a:t>    understanding of disease trajectory</a:t>
                      </a:r>
                    </a:p>
                  </a:txBody>
                  <a:tcPr>
                    <a:lnL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Clearer referral process</a:t>
                      </a:r>
                    </a:p>
                  </a:txBody>
                  <a:tcPr>
                    <a:lnR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25073925"/>
                  </a:ext>
                </a:extLst>
              </a:tr>
              <a:tr h="718543">
                <a:tc>
                  <a:txBody>
                    <a:bodyPr/>
                    <a:lstStyle/>
                    <a:p>
                      <a:r>
                        <a:rPr lang="en-US" dirty="0"/>
                        <a:t>    awareness of PC services</a:t>
                      </a:r>
                    </a:p>
                  </a:txBody>
                  <a:tcPr>
                    <a:lnL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HF-PC collaboration</a:t>
                      </a:r>
                    </a:p>
                  </a:txBody>
                  <a:tcPr>
                    <a:lnR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458280"/>
                  </a:ext>
                </a:extLst>
              </a:tr>
            </a:tbl>
          </a:graphicData>
        </a:graphic>
      </p:graphicFrame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8ED46F2C-B066-DF69-02D9-D966E7463DD4}"/>
              </a:ext>
            </a:extLst>
          </p:cNvPr>
          <p:cNvSpPr/>
          <p:nvPr/>
        </p:nvSpPr>
        <p:spPr>
          <a:xfrm>
            <a:off x="123022" y="3712928"/>
            <a:ext cx="2335794" cy="407488"/>
          </a:xfrm>
          <a:prstGeom prst="roundRec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/>
              <a:t>Intervention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41CCDFC-1A50-ED03-30D7-769E1086CD09}"/>
              </a:ext>
            </a:extLst>
          </p:cNvPr>
          <p:cNvCxnSpPr>
            <a:cxnSpLocks/>
          </p:cNvCxnSpPr>
          <p:nvPr/>
        </p:nvCxnSpPr>
        <p:spPr>
          <a:xfrm flipV="1">
            <a:off x="4125104" y="4688727"/>
            <a:ext cx="0" cy="1945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6F5DDEC-0377-678C-3244-A723CBAA8BCB}"/>
              </a:ext>
            </a:extLst>
          </p:cNvPr>
          <p:cNvCxnSpPr>
            <a:cxnSpLocks/>
          </p:cNvCxnSpPr>
          <p:nvPr/>
        </p:nvCxnSpPr>
        <p:spPr>
          <a:xfrm flipV="1">
            <a:off x="4120019" y="5426440"/>
            <a:ext cx="0" cy="1945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05D625A-996A-FF33-F5E5-6B57B8DCE9B3}"/>
              </a:ext>
            </a:extLst>
          </p:cNvPr>
          <p:cNvCxnSpPr>
            <a:cxnSpLocks/>
          </p:cNvCxnSpPr>
          <p:nvPr/>
        </p:nvCxnSpPr>
        <p:spPr>
          <a:xfrm flipV="1">
            <a:off x="4110734" y="6121941"/>
            <a:ext cx="0" cy="1945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F3FB893-403B-6038-B861-22F8BA73D3E8}"/>
              </a:ext>
            </a:extLst>
          </p:cNvPr>
          <p:cNvCxnSpPr>
            <a:cxnSpLocks/>
          </p:cNvCxnSpPr>
          <p:nvPr/>
        </p:nvCxnSpPr>
        <p:spPr>
          <a:xfrm flipV="1">
            <a:off x="6219218" y="4688726"/>
            <a:ext cx="0" cy="1945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CB512EF-702F-3B11-3A9A-57E9B3D94D8D}"/>
              </a:ext>
            </a:extLst>
          </p:cNvPr>
          <p:cNvCxnSpPr>
            <a:cxnSpLocks/>
          </p:cNvCxnSpPr>
          <p:nvPr/>
        </p:nvCxnSpPr>
        <p:spPr>
          <a:xfrm flipV="1">
            <a:off x="6219218" y="6121940"/>
            <a:ext cx="0" cy="1945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F7E06738-5682-BA3F-C607-72734E8BD7AB}"/>
              </a:ext>
            </a:extLst>
          </p:cNvPr>
          <p:cNvSpPr/>
          <p:nvPr/>
        </p:nvSpPr>
        <p:spPr>
          <a:xfrm>
            <a:off x="8359300" y="4174682"/>
            <a:ext cx="3709677" cy="2623321"/>
          </a:xfrm>
          <a:prstGeom prst="roundRec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HF clinic nurses are well positioned to initiate GoC discussions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Structured clinic tools enable earlier integration of PC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Approach is transferable to other chronic disease settings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5886BFA9-2833-1E32-C05D-7273E2237B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419" y="149831"/>
            <a:ext cx="1228939" cy="122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391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189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London hospitals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Freeman</dc:creator>
  <cp:lastModifiedBy>Amy Freeman</cp:lastModifiedBy>
  <cp:revision>1</cp:revision>
  <dcterms:created xsi:type="dcterms:W3CDTF">2026-04-10T18:18:12Z</dcterms:created>
  <dcterms:modified xsi:type="dcterms:W3CDTF">2026-04-22T16:02:46Z</dcterms:modified>
</cp:coreProperties>
</file>