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11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Events</c:v>
                </c:pt>
              </c:strCache>
            </c:strRef>
          </c:tx>
          <c:spPr>
            <a:solidFill>
              <a:srgbClr val="0B5E9A"/>
            </a:solidFill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243746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Upper limb</c:v>
                </c:pt>
                <c:pt idx="1">
                  <c:v>Lower limb</c:v>
                </c:pt>
                <c:pt idx="2">
                  <c:v>Head/face</c:v>
                </c:pt>
                <c:pt idx="3">
                  <c:v>Trunk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</c:v>
                </c:pt>
                <c:pt idx="1">
                  <c:v>9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C2-4421-B7C4-E5CF2A9392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30"/>
          <c:min val="0"/>
        </c:scaling>
        <c:delete val="0"/>
        <c:axPos val="l"/>
        <c:majorGridlines>
          <c:spPr>
            <a:ln w="12700" cap="flat">
              <a:solidFill>
                <a:srgbClr val="D6E0E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474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Visual style references from uploaded poster examples and City of Toronto template.
- Non-trivial claim source: user-provided abstract and data in conversation.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user-qWXCZsL7gitt3pet1hnXcBvm/b22d2dd1625244d48de07d718bfe6ebb/mnt/data/city ppt/slid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0584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11480" y="36576"/>
            <a:ext cx="11338560" cy="877824"/>
          </a:xfrm>
          <a:prstGeom prst="roundRect">
            <a:avLst>
              <a:gd name="adj" fmla="val 10256"/>
            </a:avLst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  <a:effectLst>
            <a:outerShdw blurRad="19050" dist="5080" dir="2700000" algn="bl" rotWithShape="0">
              <a:srgbClr val="000000">
                <a:alpha val="14000"/>
              </a:srgbClr>
            </a:outerShdw>
          </a:effectLst>
        </p:spPr>
      </p:sp>
      <p:sp>
        <p:nvSpPr>
          <p:cNvPr id="4" name="Text 1"/>
          <p:cNvSpPr/>
          <p:nvPr/>
        </p:nvSpPr>
        <p:spPr>
          <a:xfrm>
            <a:off x="621792" y="310896"/>
            <a:ext cx="11018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b" anchorCtr="0">
            <a:no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+mj-lt"/>
                <a:ea typeface="Aptos" pitchFamily="34" charset="-122"/>
                <a:cs typeface="Aptos" pitchFamily="34" charset="-120"/>
              </a:rPr>
              <a:t>Bruise Pattern Review to Inform Safer Transfers and Positioning in Long-Term Care</a:t>
            </a:r>
            <a:r>
              <a:rPr lang="zh-CN" altLang="en-US" b="1" dirty="0">
                <a:solidFill>
                  <a:srgbClr val="FFFFFF"/>
                </a:solidFill>
                <a:latin typeface="+mj-lt"/>
                <a:ea typeface="Aptos" pitchFamily="34" charset="-122"/>
                <a:cs typeface="Aptos" pitchFamily="34" charset="-120"/>
              </a:rPr>
              <a:t>：</a:t>
            </a:r>
            <a:endParaRPr lang="en-US" altLang="zh-CN" b="1" dirty="0">
              <a:solidFill>
                <a:srgbClr val="FFFFFF"/>
              </a:solidFill>
              <a:latin typeface="+mj-lt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altLang="zh-CN" b="1" dirty="0">
                <a:solidFill>
                  <a:srgbClr val="FFFFFF"/>
                </a:solidFill>
                <a:latin typeface="+mj-lt"/>
                <a:ea typeface="Aptos" pitchFamily="34" charset="-122"/>
                <a:cs typeface="Aptos" pitchFamily="34" charset="-120"/>
              </a:rPr>
              <a:t>A </a:t>
            </a:r>
            <a:r>
              <a:rPr lang="en-US" b="1" dirty="0">
                <a:solidFill>
                  <a:srgbClr val="FFFFFF"/>
                </a:solidFill>
                <a:latin typeface="+mj-lt"/>
              </a:rPr>
              <a:t>Q</a:t>
            </a:r>
            <a:r>
              <a:rPr lang="en-US" altLang="zh-CN" b="1" dirty="0">
                <a:solidFill>
                  <a:srgbClr val="FFFFFF"/>
                </a:solidFill>
                <a:latin typeface="+mj-lt"/>
              </a:rPr>
              <a:t>uality</a:t>
            </a:r>
            <a:r>
              <a:rPr lang="zh-CN" altLang="en-US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altLang="zh-CN" b="1" dirty="0">
                <a:solidFill>
                  <a:srgbClr val="FFFFFF"/>
                </a:solidFill>
                <a:latin typeface="+mj-lt"/>
              </a:rPr>
              <a:t>Improvement</a:t>
            </a:r>
            <a:r>
              <a:rPr lang="zh-CN" altLang="en-US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altLang="zh-CN" b="1" dirty="0">
                <a:solidFill>
                  <a:srgbClr val="FFFFFF"/>
                </a:solidFill>
                <a:latin typeface="+mj-lt"/>
              </a:rPr>
              <a:t>Initiative</a:t>
            </a:r>
            <a:endParaRPr lang="en-US" dirty="0">
              <a:latin typeface="+mj-lt"/>
            </a:endParaRPr>
          </a:p>
        </p:txBody>
      </p:sp>
      <p:sp>
        <p:nvSpPr>
          <p:cNvPr id="5" name="Text 2"/>
          <p:cNvSpPr/>
          <p:nvPr/>
        </p:nvSpPr>
        <p:spPr>
          <a:xfrm>
            <a:off x="4267047" y="6580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50" b="1" i="1" dirty="0">
                <a:solidFill>
                  <a:schemeClr val="bg1"/>
                </a:solidFill>
                <a:ea typeface="Aptos" pitchFamily="34" charset="-122"/>
                <a:cs typeface="Aptos" pitchFamily="34" charset="-120"/>
              </a:rPr>
              <a:t>Lindsey Liu, </a:t>
            </a:r>
            <a:r>
              <a:rPr lang="en-US" altLang="zh-CN" sz="1050" b="1" i="1" dirty="0">
                <a:solidFill>
                  <a:schemeClr val="bg1"/>
                </a:solidFill>
              </a:rPr>
              <a:t>PhD, </a:t>
            </a:r>
            <a:r>
              <a:rPr lang="en-US" altLang="zh-CN" sz="1050" b="1" i="1" dirty="0">
                <a:solidFill>
                  <a:schemeClr val="bg1"/>
                </a:solidFill>
                <a:ea typeface="Aptos" pitchFamily="34" charset="-122"/>
                <a:cs typeface="Aptos" pitchFamily="34" charset="-120"/>
              </a:rPr>
              <a:t>RN, CNCCP (C); Maria </a:t>
            </a:r>
            <a:r>
              <a:rPr lang="en-US" altLang="zh-CN" sz="1050" b="1" i="1" dirty="0" err="1">
                <a:solidFill>
                  <a:schemeClr val="bg1"/>
                </a:solidFill>
                <a:ea typeface="Aptos" pitchFamily="34" charset="-122"/>
                <a:cs typeface="Aptos" pitchFamily="34" charset="-120"/>
              </a:rPr>
              <a:t>Acdal</a:t>
            </a:r>
            <a:r>
              <a:rPr lang="en-US" altLang="zh-CN" sz="1050" b="1" i="1" dirty="0">
                <a:solidFill>
                  <a:schemeClr val="bg1"/>
                </a:solidFill>
                <a:ea typeface="Aptos" pitchFamily="34" charset="-122"/>
                <a:cs typeface="Aptos" pitchFamily="34" charset="-120"/>
              </a:rPr>
              <a:t>, </a:t>
            </a:r>
            <a:r>
              <a:rPr lang="en-US" altLang="zh-CN" sz="1050" b="1" i="1" dirty="0">
                <a:solidFill>
                  <a:schemeClr val="bg1"/>
                </a:solidFill>
              </a:rPr>
              <a:t>BScN, RN</a:t>
            </a:r>
            <a:endParaRPr lang="en-US" sz="1050" b="1" i="1" dirty="0">
              <a:solidFill>
                <a:schemeClr val="bg1"/>
              </a:solidFill>
            </a:endParaRPr>
          </a:p>
        </p:txBody>
      </p:sp>
      <p:sp>
        <p:nvSpPr>
          <p:cNvPr id="8" name="Shape 5"/>
          <p:cNvSpPr/>
          <p:nvPr/>
        </p:nvSpPr>
        <p:spPr>
          <a:xfrm>
            <a:off x="530352" y="987552"/>
            <a:ext cx="11219688" cy="301752"/>
          </a:xfrm>
          <a:prstGeom prst="roundRect">
            <a:avLst>
              <a:gd name="adj" fmla="val 9091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C9D6E2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13232" y="1051560"/>
            <a:ext cx="10927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0A4E8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retrospective review of 41 bruising events identified a strong upper-limb pattern with immediate implications for safer transfers, positioning, and staff coaching.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502920" y="1463040"/>
            <a:ext cx="2788920" cy="4498848"/>
          </a:xfrm>
          <a:prstGeom prst="roundRect">
            <a:avLst>
              <a:gd name="adj" fmla="val 1967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493008" y="1463040"/>
            <a:ext cx="4572000" cy="4498848"/>
          </a:xfrm>
          <a:prstGeom prst="roundRect">
            <a:avLst>
              <a:gd name="adj" fmla="val 1220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8266176" y="1463040"/>
            <a:ext cx="3355848" cy="4498848"/>
          </a:xfrm>
          <a:prstGeom prst="roundRect">
            <a:avLst>
              <a:gd name="adj" fmla="val 1635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21792" y="1554480"/>
            <a:ext cx="2560320" cy="256032"/>
          </a:xfrm>
          <a:prstGeom prst="roundRect">
            <a:avLst>
              <a:gd name="adj" fmla="val 17857"/>
            </a:avLst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21792" y="1508760"/>
            <a:ext cx="26700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 anchorCtr="0"/>
          <a:lstStyle/>
          <a:p>
            <a:pPr marL="0" indent="0">
              <a:buNone/>
            </a:pPr>
            <a:r>
              <a:rPr lang="en-US" sz="1450" b="1" dirty="0">
                <a:solidFill>
                  <a:schemeClr val="bg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Background, Aim and Methods</a:t>
            </a:r>
            <a:endParaRPr lang="en-US" sz="1450" dirty="0">
              <a:solidFill>
                <a:schemeClr val="bg1"/>
              </a:solidFill>
            </a:endParaRPr>
          </a:p>
        </p:txBody>
      </p:sp>
      <p:sp>
        <p:nvSpPr>
          <p:cNvPr id="15" name="Text 12"/>
          <p:cNvSpPr/>
          <p:nvPr/>
        </p:nvSpPr>
        <p:spPr>
          <a:xfrm>
            <a:off x="704088" y="1863863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Background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704088" y="215807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243746"/>
                </a:solidFill>
              </a:rPr>
              <a:t>Bruising is a common safety concern in long-term care and may reflect preventable injury during routine transfers, assisted mobility, and repositioning.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704088" y="2761488"/>
            <a:ext cx="731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Aim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30383" y="3008928"/>
            <a:ext cx="251185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</a:rPr>
              <a:t>Describe bruise location patterns and selected resident factors among documented events.</a:t>
            </a:r>
          </a:p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</a:rPr>
              <a:t>Use the findings to define practical priorities for safer transfers and positioning.</a:t>
            </a:r>
          </a:p>
        </p:txBody>
      </p:sp>
      <p:sp>
        <p:nvSpPr>
          <p:cNvPr id="19" name="Text 16"/>
          <p:cNvSpPr/>
          <p:nvPr/>
        </p:nvSpPr>
        <p:spPr>
          <a:xfrm>
            <a:off x="705600" y="4018659"/>
            <a:ext cx="822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Methods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17220" y="4448369"/>
            <a:ext cx="2511856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  <a:ea typeface="Aptos" pitchFamily="34" charset="-122"/>
                <a:cs typeface="Aptos" pitchFamily="34" charset="-120"/>
              </a:rPr>
              <a:t>Retrospective quality-improvement  review of bruise documentation.</a:t>
            </a:r>
            <a:endParaRPr lang="en-US" sz="1050" dirty="0"/>
          </a:p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  <a:ea typeface="Aptos" pitchFamily="34" charset="-122"/>
                <a:cs typeface="Aptos" pitchFamily="34" charset="-120"/>
              </a:rPr>
              <a:t>Variables: bruise location, anticoagulant use, care level, and CPS.</a:t>
            </a:r>
            <a:endParaRPr lang="en-US" sz="1050" dirty="0"/>
          </a:p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  <a:ea typeface="Aptos" pitchFamily="34" charset="-122"/>
                <a:cs typeface="Aptos" pitchFamily="34" charset="-120"/>
              </a:rPr>
              <a:t>Sites were standardized into body regions: upper limb, lower limb, head/face, and trunk.</a:t>
            </a:r>
            <a:endParaRPr lang="en-US" sz="1050" dirty="0"/>
          </a:p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243746"/>
                </a:solidFill>
                <a:ea typeface="Aptos" pitchFamily="34" charset="-122"/>
                <a:cs typeface="Aptos" pitchFamily="34" charset="-120"/>
              </a:rPr>
              <a:t>Descriptive statistics were used to identify clustering and practice relevance.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3611880" y="1554480"/>
            <a:ext cx="4334256" cy="256032"/>
          </a:xfrm>
          <a:prstGeom prst="roundRect">
            <a:avLst>
              <a:gd name="adj" fmla="val 17857"/>
            </a:avLst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3721608" y="1581912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 Snapshot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3657600" y="1993392"/>
            <a:ext cx="987552" cy="621792"/>
          </a:xfrm>
          <a:prstGeom prst="roundRect">
            <a:avLst>
              <a:gd name="adj" fmla="val 5882"/>
            </a:avLst>
          </a:prstGeom>
          <a:solidFill>
            <a:srgbClr val="F8FBFD"/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712464" y="2121408"/>
            <a:ext cx="8778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4E81"/>
                </a:solidFill>
              </a:rPr>
              <a:t>41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3694176" y="237725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96B78"/>
                </a:solidFill>
              </a:rPr>
              <a:t>documented events</a:t>
            </a:r>
            <a:endParaRPr lang="en-US" sz="1000" dirty="0"/>
          </a:p>
        </p:txBody>
      </p:sp>
      <p:grpSp>
        <p:nvGrpSpPr>
          <p:cNvPr id="84" name="组合 83">
            <a:extLst>
              <a:ext uri="{FF2B5EF4-FFF2-40B4-BE49-F238E27FC236}">
                <a16:creationId xmlns:a16="http://schemas.microsoft.com/office/drawing/2014/main" id="{BF70F70D-841E-E9C0-30AC-58701BE31FD9}"/>
              </a:ext>
            </a:extLst>
          </p:cNvPr>
          <p:cNvGrpSpPr/>
          <p:nvPr/>
        </p:nvGrpSpPr>
        <p:grpSpPr>
          <a:xfrm>
            <a:off x="4754144" y="1993392"/>
            <a:ext cx="987552" cy="621792"/>
            <a:chOff x="4828032" y="1993392"/>
            <a:chExt cx="987552" cy="621792"/>
          </a:xfrm>
        </p:grpSpPr>
        <p:sp>
          <p:nvSpPr>
            <p:cNvPr id="29" name="Shape 26"/>
            <p:cNvSpPr/>
            <p:nvPr/>
          </p:nvSpPr>
          <p:spPr>
            <a:xfrm>
              <a:off x="4828032" y="1993392"/>
              <a:ext cx="987552" cy="621792"/>
            </a:xfrm>
            <a:prstGeom prst="roundRect">
              <a:avLst>
                <a:gd name="adj" fmla="val 5882"/>
              </a:avLst>
            </a:prstGeom>
            <a:solidFill>
              <a:srgbClr val="F8FBFD"/>
            </a:solidFill>
            <a:ln w="12700">
              <a:solidFill>
                <a:srgbClr val="C9D6E2"/>
              </a:solidFill>
              <a:prstDash val="solid"/>
            </a:ln>
          </p:spPr>
        </p:sp>
        <p:sp>
          <p:nvSpPr>
            <p:cNvPr id="30" name="Text 27"/>
            <p:cNvSpPr/>
            <p:nvPr/>
          </p:nvSpPr>
          <p:spPr>
            <a:xfrm>
              <a:off x="4882896" y="2121408"/>
              <a:ext cx="877824" cy="16459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600" b="1" dirty="0">
                  <a:solidFill>
                    <a:srgbClr val="0A4E81"/>
                  </a:solidFill>
                </a:rPr>
                <a:t>4.37</a:t>
              </a:r>
              <a:endParaRPr lang="en-US" sz="1600" dirty="0"/>
            </a:p>
          </p:txBody>
        </p:sp>
        <p:sp>
          <p:nvSpPr>
            <p:cNvPr id="31" name="Text 28"/>
            <p:cNvSpPr/>
            <p:nvPr/>
          </p:nvSpPr>
          <p:spPr>
            <a:xfrm>
              <a:off x="4864608" y="2395728"/>
              <a:ext cx="914400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00" dirty="0">
                  <a:solidFill>
                    <a:srgbClr val="596B78"/>
                  </a:solidFill>
                </a:rPr>
                <a:t>mean CPS</a:t>
              </a:r>
              <a:endParaRPr lang="en-US" sz="1000" dirty="0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6D78DB80-A699-73D6-4CA6-E05B1940D91B}"/>
              </a:ext>
            </a:extLst>
          </p:cNvPr>
          <p:cNvGrpSpPr/>
          <p:nvPr/>
        </p:nvGrpSpPr>
        <p:grpSpPr>
          <a:xfrm>
            <a:off x="5869160" y="1993392"/>
            <a:ext cx="987552" cy="621792"/>
            <a:chOff x="5998464" y="1993392"/>
            <a:chExt cx="987552" cy="621792"/>
          </a:xfrm>
        </p:grpSpPr>
        <p:sp>
          <p:nvSpPr>
            <p:cNvPr id="32" name="Shape 29"/>
            <p:cNvSpPr/>
            <p:nvPr/>
          </p:nvSpPr>
          <p:spPr>
            <a:xfrm>
              <a:off x="5998464" y="1993392"/>
              <a:ext cx="987552" cy="621792"/>
            </a:xfrm>
            <a:prstGeom prst="roundRect">
              <a:avLst>
                <a:gd name="adj" fmla="val 5882"/>
              </a:avLst>
            </a:prstGeom>
            <a:solidFill>
              <a:srgbClr val="F8FBFD"/>
            </a:solidFill>
            <a:ln w="12700">
              <a:solidFill>
                <a:srgbClr val="C9D6E2"/>
              </a:solidFill>
              <a:prstDash val="solid"/>
            </a:ln>
          </p:spPr>
        </p:sp>
        <p:sp>
          <p:nvSpPr>
            <p:cNvPr id="33" name="Text 30"/>
            <p:cNvSpPr/>
            <p:nvPr/>
          </p:nvSpPr>
          <p:spPr>
            <a:xfrm>
              <a:off x="6053328" y="2121408"/>
              <a:ext cx="877824" cy="16459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600" b="1" dirty="0">
                  <a:solidFill>
                    <a:srgbClr val="0A4E81"/>
                  </a:solidFill>
                </a:rPr>
                <a:t>92.7%</a:t>
              </a:r>
              <a:endParaRPr lang="en-US" sz="1600" dirty="0"/>
            </a:p>
          </p:txBody>
        </p:sp>
        <p:sp>
          <p:nvSpPr>
            <p:cNvPr id="34" name="Text 31"/>
            <p:cNvSpPr/>
            <p:nvPr/>
          </p:nvSpPr>
          <p:spPr>
            <a:xfrm>
              <a:off x="6035040" y="2386492"/>
              <a:ext cx="91440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00" dirty="0">
                  <a:solidFill>
                    <a:srgbClr val="596B78"/>
                  </a:solidFill>
                </a:rPr>
                <a:t>total care</a:t>
              </a:r>
              <a:endParaRPr lang="en-US" sz="1000" dirty="0"/>
            </a:p>
          </p:txBody>
        </p:sp>
      </p:grp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404F1CAF-BA65-0A13-76CF-9358F62D3A7F}"/>
              </a:ext>
            </a:extLst>
          </p:cNvPr>
          <p:cNvGrpSpPr/>
          <p:nvPr/>
        </p:nvGrpSpPr>
        <p:grpSpPr>
          <a:xfrm>
            <a:off x="6965700" y="1993392"/>
            <a:ext cx="987552" cy="621792"/>
            <a:chOff x="7168896" y="1993392"/>
            <a:chExt cx="987552" cy="621792"/>
          </a:xfrm>
        </p:grpSpPr>
        <p:sp>
          <p:nvSpPr>
            <p:cNvPr id="35" name="Shape 32"/>
            <p:cNvSpPr/>
            <p:nvPr/>
          </p:nvSpPr>
          <p:spPr>
            <a:xfrm>
              <a:off x="7168896" y="1993392"/>
              <a:ext cx="987552" cy="621792"/>
            </a:xfrm>
            <a:prstGeom prst="roundRect">
              <a:avLst>
                <a:gd name="adj" fmla="val 5882"/>
              </a:avLst>
            </a:prstGeom>
            <a:solidFill>
              <a:srgbClr val="F8FBFD"/>
            </a:solidFill>
            <a:ln w="12700">
              <a:solidFill>
                <a:srgbClr val="C9D6E2"/>
              </a:solidFill>
              <a:prstDash val="solid"/>
            </a:ln>
          </p:spPr>
        </p:sp>
        <p:sp>
          <p:nvSpPr>
            <p:cNvPr id="36" name="Text 33"/>
            <p:cNvSpPr/>
            <p:nvPr/>
          </p:nvSpPr>
          <p:spPr>
            <a:xfrm>
              <a:off x="7223760" y="2121408"/>
              <a:ext cx="877824" cy="16459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600" b="1" dirty="0">
                  <a:solidFill>
                    <a:srgbClr val="0A4E81"/>
                  </a:solidFill>
                </a:rPr>
                <a:t>14.6%</a:t>
              </a:r>
              <a:endParaRPr lang="en-US" sz="1600" dirty="0"/>
            </a:p>
          </p:txBody>
        </p:sp>
        <p:sp>
          <p:nvSpPr>
            <p:cNvPr id="37" name="Text 34"/>
            <p:cNvSpPr/>
            <p:nvPr/>
          </p:nvSpPr>
          <p:spPr>
            <a:xfrm>
              <a:off x="7205472" y="2395728"/>
              <a:ext cx="914400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00" dirty="0">
                  <a:solidFill>
                    <a:srgbClr val="596B78"/>
                  </a:solidFill>
                </a:rPr>
                <a:t>anticoagulants</a:t>
              </a:r>
              <a:endParaRPr lang="en-US" sz="1000" dirty="0"/>
            </a:p>
          </p:txBody>
        </p:sp>
      </p:grpSp>
      <p:sp>
        <p:nvSpPr>
          <p:cNvPr id="38" name="Text 35"/>
          <p:cNvSpPr/>
          <p:nvPr/>
        </p:nvSpPr>
        <p:spPr>
          <a:xfrm>
            <a:off x="3685032" y="2761488"/>
            <a:ext cx="269748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Bruise distribution by body region</a:t>
            </a:r>
            <a:endParaRPr lang="en-US" sz="1300" dirty="0"/>
          </a:p>
        </p:txBody>
      </p:sp>
      <p:graphicFrame>
        <p:nvGraphicFramePr>
          <p:cNvPr id="39" name="Chart 0"/>
          <p:cNvGraphicFramePr/>
          <p:nvPr/>
        </p:nvGraphicFramePr>
        <p:xfrm>
          <a:off x="3767328" y="3054096"/>
          <a:ext cx="2697480" cy="1627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3" name="Text 39"/>
          <p:cNvSpPr/>
          <p:nvPr/>
        </p:nvSpPr>
        <p:spPr>
          <a:xfrm>
            <a:off x="6830568" y="3886200"/>
            <a:ext cx="877824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44" name="Text 40"/>
          <p:cNvSpPr/>
          <p:nvPr/>
        </p:nvSpPr>
        <p:spPr>
          <a:xfrm>
            <a:off x="3685032" y="484632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Most common specific sites</a:t>
            </a:r>
            <a:endParaRPr lang="en-US" sz="1300" dirty="0"/>
          </a:p>
        </p:txBody>
      </p:sp>
      <p:sp>
        <p:nvSpPr>
          <p:cNvPr id="45" name="Shape 41"/>
          <p:cNvSpPr/>
          <p:nvPr/>
        </p:nvSpPr>
        <p:spPr>
          <a:xfrm>
            <a:off x="3703320" y="5193792"/>
            <a:ext cx="1874520" cy="292608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46" name="Shape 42"/>
          <p:cNvSpPr/>
          <p:nvPr/>
        </p:nvSpPr>
        <p:spPr>
          <a:xfrm>
            <a:off x="3813048" y="5271516"/>
            <a:ext cx="219456" cy="137160"/>
          </a:xfrm>
          <a:prstGeom prst="ellipse">
            <a:avLst/>
          </a:prstGeom>
          <a:solidFill>
            <a:srgbClr val="D7A94B"/>
          </a:solidFill>
          <a:ln w="12700">
            <a:solidFill>
              <a:srgbClr val="D7A94B">
                <a:alpha val="0"/>
              </a:srgbClr>
            </a:solidFill>
            <a:prstDash val="solid"/>
          </a:ln>
        </p:spPr>
      </p:sp>
      <p:sp>
        <p:nvSpPr>
          <p:cNvPr id="47" name="Text 43"/>
          <p:cNvSpPr/>
          <p:nvPr/>
        </p:nvSpPr>
        <p:spPr>
          <a:xfrm>
            <a:off x="4087368" y="5257800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243746"/>
                </a:solidFill>
              </a:rPr>
              <a:t>Forearm</a:t>
            </a:r>
            <a:endParaRPr lang="en-US" sz="1020" dirty="0"/>
          </a:p>
        </p:txBody>
      </p:sp>
      <p:sp>
        <p:nvSpPr>
          <p:cNvPr id="48" name="Text 44"/>
          <p:cNvSpPr/>
          <p:nvPr/>
        </p:nvSpPr>
        <p:spPr>
          <a:xfrm>
            <a:off x="4937760" y="5257800"/>
            <a:ext cx="502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20" b="1" dirty="0">
                <a:solidFill>
                  <a:srgbClr val="0A4E81"/>
                </a:solidFill>
              </a:rPr>
              <a:t>22.0%</a:t>
            </a:r>
            <a:endParaRPr lang="en-US" sz="1020" dirty="0"/>
          </a:p>
        </p:txBody>
      </p:sp>
      <p:sp>
        <p:nvSpPr>
          <p:cNvPr id="49" name="Shape 45"/>
          <p:cNvSpPr/>
          <p:nvPr/>
        </p:nvSpPr>
        <p:spPr>
          <a:xfrm>
            <a:off x="5897880" y="5193792"/>
            <a:ext cx="1874520" cy="292608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50" name="Shape 46"/>
          <p:cNvSpPr/>
          <p:nvPr/>
        </p:nvSpPr>
        <p:spPr>
          <a:xfrm>
            <a:off x="6007608" y="5271516"/>
            <a:ext cx="219456" cy="137160"/>
          </a:xfrm>
          <a:prstGeom prst="ellipse">
            <a:avLst/>
          </a:prstGeom>
          <a:solidFill>
            <a:srgbClr val="D7A94B"/>
          </a:solidFill>
          <a:ln w="12700">
            <a:solidFill>
              <a:srgbClr val="D7A94B">
                <a:alpha val="0"/>
              </a:srgbClr>
            </a:solidFill>
            <a:prstDash val="solid"/>
          </a:ln>
        </p:spPr>
      </p:sp>
      <p:sp>
        <p:nvSpPr>
          <p:cNvPr id="51" name="Text 47"/>
          <p:cNvSpPr/>
          <p:nvPr/>
        </p:nvSpPr>
        <p:spPr>
          <a:xfrm>
            <a:off x="6281928" y="5257800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243746"/>
                </a:solidFill>
              </a:rPr>
              <a:t>Hand</a:t>
            </a:r>
            <a:endParaRPr lang="en-US" sz="1020" dirty="0"/>
          </a:p>
        </p:txBody>
      </p:sp>
      <p:sp>
        <p:nvSpPr>
          <p:cNvPr id="52" name="Text 48"/>
          <p:cNvSpPr/>
          <p:nvPr/>
        </p:nvSpPr>
        <p:spPr>
          <a:xfrm>
            <a:off x="7132320" y="5257800"/>
            <a:ext cx="502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20" b="1" dirty="0">
                <a:solidFill>
                  <a:srgbClr val="0A4E81"/>
                </a:solidFill>
              </a:rPr>
              <a:t>14.6%</a:t>
            </a:r>
            <a:endParaRPr lang="en-US" sz="1020" dirty="0"/>
          </a:p>
        </p:txBody>
      </p:sp>
      <p:sp>
        <p:nvSpPr>
          <p:cNvPr id="53" name="Shape 49"/>
          <p:cNvSpPr/>
          <p:nvPr/>
        </p:nvSpPr>
        <p:spPr>
          <a:xfrm>
            <a:off x="3703320" y="5577840"/>
            <a:ext cx="1874520" cy="292608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54" name="Shape 50"/>
          <p:cNvSpPr/>
          <p:nvPr/>
        </p:nvSpPr>
        <p:spPr>
          <a:xfrm>
            <a:off x="3813048" y="5655564"/>
            <a:ext cx="219456" cy="137160"/>
          </a:xfrm>
          <a:prstGeom prst="ellipse">
            <a:avLst/>
          </a:prstGeom>
          <a:solidFill>
            <a:srgbClr val="D7A94B"/>
          </a:solidFill>
          <a:ln w="12700">
            <a:solidFill>
              <a:srgbClr val="D7A94B">
                <a:alpha val="0"/>
              </a:srgbClr>
            </a:solidFill>
            <a:prstDash val="solid"/>
          </a:ln>
        </p:spPr>
      </p:sp>
      <p:sp>
        <p:nvSpPr>
          <p:cNvPr id="55" name="Text 51"/>
          <p:cNvSpPr/>
          <p:nvPr/>
        </p:nvSpPr>
        <p:spPr>
          <a:xfrm>
            <a:off x="4087368" y="5641848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243746"/>
                </a:solidFill>
              </a:rPr>
              <a:t>Lower leg</a:t>
            </a:r>
            <a:endParaRPr lang="en-US" sz="1020" dirty="0"/>
          </a:p>
        </p:txBody>
      </p:sp>
      <p:sp>
        <p:nvSpPr>
          <p:cNvPr id="56" name="Text 52"/>
          <p:cNvSpPr/>
          <p:nvPr/>
        </p:nvSpPr>
        <p:spPr>
          <a:xfrm>
            <a:off x="4937760" y="5641848"/>
            <a:ext cx="502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20" b="1" dirty="0">
                <a:solidFill>
                  <a:srgbClr val="0A4E81"/>
                </a:solidFill>
              </a:rPr>
              <a:t>14.6%</a:t>
            </a:r>
            <a:endParaRPr lang="en-US" sz="1020" dirty="0"/>
          </a:p>
        </p:txBody>
      </p:sp>
      <p:sp>
        <p:nvSpPr>
          <p:cNvPr id="57" name="Shape 53"/>
          <p:cNvSpPr/>
          <p:nvPr/>
        </p:nvSpPr>
        <p:spPr>
          <a:xfrm>
            <a:off x="5897880" y="5577840"/>
            <a:ext cx="1874520" cy="292608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58" name="Shape 54"/>
          <p:cNvSpPr/>
          <p:nvPr/>
        </p:nvSpPr>
        <p:spPr>
          <a:xfrm>
            <a:off x="6007608" y="5655564"/>
            <a:ext cx="219456" cy="137160"/>
          </a:xfrm>
          <a:prstGeom prst="ellipse">
            <a:avLst/>
          </a:prstGeom>
          <a:solidFill>
            <a:srgbClr val="D7A94B"/>
          </a:solidFill>
          <a:ln w="12700">
            <a:solidFill>
              <a:srgbClr val="D7A94B">
                <a:alpha val="0"/>
              </a:srgbClr>
            </a:solidFill>
            <a:prstDash val="solid"/>
          </a:ln>
        </p:spPr>
      </p:sp>
      <p:sp>
        <p:nvSpPr>
          <p:cNvPr id="59" name="Text 55"/>
          <p:cNvSpPr/>
          <p:nvPr/>
        </p:nvSpPr>
        <p:spPr>
          <a:xfrm>
            <a:off x="6281928" y="5641848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243746"/>
                </a:solidFill>
              </a:rPr>
              <a:t>Wrist</a:t>
            </a:r>
            <a:endParaRPr lang="en-US" sz="1020" dirty="0"/>
          </a:p>
        </p:txBody>
      </p:sp>
      <p:sp>
        <p:nvSpPr>
          <p:cNvPr id="60" name="Text 56"/>
          <p:cNvSpPr/>
          <p:nvPr/>
        </p:nvSpPr>
        <p:spPr>
          <a:xfrm>
            <a:off x="7132320" y="5641848"/>
            <a:ext cx="502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20" b="1" dirty="0">
                <a:solidFill>
                  <a:srgbClr val="0A4E81"/>
                </a:solidFill>
              </a:rPr>
              <a:t>7.3%</a:t>
            </a:r>
            <a:endParaRPr lang="en-US" sz="1020" dirty="0"/>
          </a:p>
        </p:txBody>
      </p:sp>
      <p:sp>
        <p:nvSpPr>
          <p:cNvPr id="61" name="Shape 57"/>
          <p:cNvSpPr/>
          <p:nvPr/>
        </p:nvSpPr>
        <p:spPr>
          <a:xfrm>
            <a:off x="8385048" y="1554480"/>
            <a:ext cx="3118104" cy="256032"/>
          </a:xfrm>
          <a:prstGeom prst="roundRect">
            <a:avLst>
              <a:gd name="adj" fmla="val 17857"/>
            </a:avLst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62" name="Text 58"/>
          <p:cNvSpPr/>
          <p:nvPr/>
        </p:nvSpPr>
        <p:spPr>
          <a:xfrm>
            <a:off x="8494776" y="1581912"/>
            <a:ext cx="28986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Practice Implications</a:t>
            </a:r>
            <a:endParaRPr lang="en-US" sz="1600" dirty="0"/>
          </a:p>
        </p:txBody>
      </p:sp>
      <p:sp>
        <p:nvSpPr>
          <p:cNvPr id="63" name="Text 59"/>
          <p:cNvSpPr/>
          <p:nvPr/>
        </p:nvSpPr>
        <p:spPr>
          <a:xfrm>
            <a:off x="8467344" y="1873876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4E81"/>
                </a:solidFill>
              </a:rPr>
              <a:t>Why this matters</a:t>
            </a:r>
            <a:endParaRPr lang="en-US" sz="1300" dirty="0"/>
          </a:p>
        </p:txBody>
      </p:sp>
      <p:sp>
        <p:nvSpPr>
          <p:cNvPr id="64" name="Text 60"/>
          <p:cNvSpPr/>
          <p:nvPr/>
        </p:nvSpPr>
        <p:spPr>
          <a:xfrm>
            <a:off x="8467344" y="2001524"/>
            <a:ext cx="3035808" cy="668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243746"/>
                </a:solidFill>
              </a:rPr>
              <a:t>Bruise pattern data can be translated into targeted strategies for safer resident handling, particularly by improving upper-limb protection during transfers and positioning.</a:t>
            </a:r>
          </a:p>
        </p:txBody>
      </p:sp>
      <p:sp>
        <p:nvSpPr>
          <p:cNvPr id="65" name="Shape 61"/>
          <p:cNvSpPr/>
          <p:nvPr/>
        </p:nvSpPr>
        <p:spPr>
          <a:xfrm>
            <a:off x="8449056" y="2670048"/>
            <a:ext cx="2852928" cy="475488"/>
          </a:xfrm>
          <a:prstGeom prst="roundRect">
            <a:avLst>
              <a:gd name="adj" fmla="val 5769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66" name="Shape 62"/>
          <p:cNvSpPr/>
          <p:nvPr/>
        </p:nvSpPr>
        <p:spPr>
          <a:xfrm>
            <a:off x="8577072" y="2752344"/>
            <a:ext cx="310896" cy="310896"/>
          </a:xfrm>
          <a:prstGeom prst="ellipse">
            <a:avLst/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67" name="Text 63"/>
          <p:cNvSpPr/>
          <p:nvPr/>
        </p:nvSpPr>
        <p:spPr>
          <a:xfrm>
            <a:off x="8577072" y="2816352"/>
            <a:ext cx="310896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b" anchorCtr="0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68" name="Text 64"/>
          <p:cNvSpPr/>
          <p:nvPr/>
        </p:nvSpPr>
        <p:spPr>
          <a:xfrm>
            <a:off x="8979408" y="2770632"/>
            <a:ext cx="2148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243746"/>
                </a:solidFill>
              </a:rPr>
              <a:t>Standardize safe transfer and positioning education</a:t>
            </a:r>
            <a:endParaRPr lang="en-US" sz="1050" dirty="0"/>
          </a:p>
        </p:txBody>
      </p:sp>
      <p:sp>
        <p:nvSpPr>
          <p:cNvPr id="69" name="Shape 65"/>
          <p:cNvSpPr/>
          <p:nvPr/>
        </p:nvSpPr>
        <p:spPr>
          <a:xfrm>
            <a:off x="8449056" y="3328416"/>
            <a:ext cx="2852928" cy="475488"/>
          </a:xfrm>
          <a:prstGeom prst="roundRect">
            <a:avLst>
              <a:gd name="adj" fmla="val 5769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70" name="Shape 66"/>
          <p:cNvSpPr/>
          <p:nvPr/>
        </p:nvSpPr>
        <p:spPr>
          <a:xfrm>
            <a:off x="8577072" y="3410712"/>
            <a:ext cx="310896" cy="310896"/>
          </a:xfrm>
          <a:prstGeom prst="ellipse">
            <a:avLst/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71" name="Text 67"/>
          <p:cNvSpPr/>
          <p:nvPr/>
        </p:nvSpPr>
        <p:spPr>
          <a:xfrm>
            <a:off x="8577072" y="3474720"/>
            <a:ext cx="310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72" name="Text 68"/>
          <p:cNvSpPr/>
          <p:nvPr/>
        </p:nvSpPr>
        <p:spPr>
          <a:xfrm>
            <a:off x="8979408" y="3429000"/>
            <a:ext cx="2148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243746"/>
                </a:solidFill>
              </a:rPr>
              <a:t>Protect hands and forearms during routine care and assisted mobility</a:t>
            </a:r>
            <a:endParaRPr lang="en-US" sz="1050" dirty="0"/>
          </a:p>
        </p:txBody>
      </p:sp>
      <p:sp>
        <p:nvSpPr>
          <p:cNvPr id="73" name="Shape 69"/>
          <p:cNvSpPr/>
          <p:nvPr/>
        </p:nvSpPr>
        <p:spPr>
          <a:xfrm>
            <a:off x="8449056" y="3986784"/>
            <a:ext cx="2852928" cy="475488"/>
          </a:xfrm>
          <a:prstGeom prst="roundRect">
            <a:avLst>
              <a:gd name="adj" fmla="val 5769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74" name="Shape 70"/>
          <p:cNvSpPr/>
          <p:nvPr/>
        </p:nvSpPr>
        <p:spPr>
          <a:xfrm>
            <a:off x="8577072" y="4069080"/>
            <a:ext cx="310896" cy="310896"/>
          </a:xfrm>
          <a:prstGeom prst="ellipse">
            <a:avLst/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75" name="Text 71"/>
          <p:cNvSpPr/>
          <p:nvPr/>
        </p:nvSpPr>
        <p:spPr>
          <a:xfrm>
            <a:off x="8577072" y="4133088"/>
            <a:ext cx="310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76" name="Text 72"/>
          <p:cNvSpPr/>
          <p:nvPr/>
        </p:nvSpPr>
        <p:spPr>
          <a:xfrm>
            <a:off x="8979408" y="4087368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243746"/>
                </a:solidFill>
              </a:rPr>
              <a:t>Reinforce technique through point-of-care coaching and prompts</a:t>
            </a:r>
            <a:endParaRPr lang="en-US" sz="1050" b="1" dirty="0"/>
          </a:p>
        </p:txBody>
      </p:sp>
      <p:sp>
        <p:nvSpPr>
          <p:cNvPr id="77" name="Shape 73"/>
          <p:cNvSpPr/>
          <p:nvPr/>
        </p:nvSpPr>
        <p:spPr>
          <a:xfrm>
            <a:off x="8449056" y="4645152"/>
            <a:ext cx="2852928" cy="475488"/>
          </a:xfrm>
          <a:prstGeom prst="roundRect">
            <a:avLst>
              <a:gd name="adj" fmla="val 5769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C9D6E2"/>
            </a:solidFill>
            <a:prstDash val="solid"/>
          </a:ln>
        </p:spPr>
      </p:sp>
      <p:sp>
        <p:nvSpPr>
          <p:cNvPr id="78" name="Shape 74"/>
          <p:cNvSpPr/>
          <p:nvPr/>
        </p:nvSpPr>
        <p:spPr>
          <a:xfrm>
            <a:off x="8577072" y="4727448"/>
            <a:ext cx="310896" cy="310896"/>
          </a:xfrm>
          <a:prstGeom prst="ellipse">
            <a:avLst/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79" name="Text 75"/>
          <p:cNvSpPr/>
          <p:nvPr/>
        </p:nvSpPr>
        <p:spPr>
          <a:xfrm>
            <a:off x="8577072" y="4791456"/>
            <a:ext cx="310896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80" name="Text 76"/>
          <p:cNvSpPr/>
          <p:nvPr/>
        </p:nvSpPr>
        <p:spPr>
          <a:xfrm>
            <a:off x="8979408" y="4745736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243746"/>
                </a:solidFill>
              </a:rPr>
              <a:t>Use appropriate equipment and review bruise trends over time</a:t>
            </a:r>
            <a:endParaRPr lang="en-US" sz="1050" b="1" dirty="0"/>
          </a:p>
        </p:txBody>
      </p:sp>
      <p:sp>
        <p:nvSpPr>
          <p:cNvPr id="81" name="Shape 77"/>
          <p:cNvSpPr/>
          <p:nvPr/>
        </p:nvSpPr>
        <p:spPr>
          <a:xfrm>
            <a:off x="8449056" y="5303519"/>
            <a:ext cx="2852928" cy="1124989"/>
          </a:xfrm>
          <a:prstGeom prst="roundRect">
            <a:avLst>
              <a:gd name="adj" fmla="val 4211"/>
            </a:avLst>
          </a:prstGeom>
          <a:solidFill>
            <a:srgbClr val="0B5E9A"/>
          </a:solidFill>
          <a:ln w="12700">
            <a:solidFill>
              <a:srgbClr val="0B5E9A">
                <a:alpha val="0"/>
              </a:srgbClr>
            </a:solidFill>
            <a:prstDash val="solid"/>
          </a:ln>
        </p:spPr>
      </p:sp>
      <p:sp>
        <p:nvSpPr>
          <p:cNvPr id="82" name="Text 78"/>
          <p:cNvSpPr/>
          <p:nvPr/>
        </p:nvSpPr>
        <p:spPr>
          <a:xfrm>
            <a:off x="9308592" y="5394960"/>
            <a:ext cx="117957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FFFFFF"/>
                </a:solidFill>
              </a:rPr>
              <a:t>Key takeaway</a:t>
            </a:r>
            <a:endParaRPr lang="en-US" sz="1060" dirty="0"/>
          </a:p>
        </p:txBody>
      </p:sp>
      <p:sp>
        <p:nvSpPr>
          <p:cNvPr id="83" name="Text 79"/>
          <p:cNvSpPr/>
          <p:nvPr/>
        </p:nvSpPr>
        <p:spPr>
          <a:xfrm>
            <a:off x="8513248" y="5716104"/>
            <a:ext cx="28529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Residents requiring total care and with moderate-to-high CPS may be more vulnerable to bruising during routine handling. Upper-limb clustering highlights the need for safer transfers, positioning, and gentle handling in LTC.</a:t>
            </a:r>
            <a:endParaRPr lang="en-US" sz="1000" dirty="0"/>
          </a:p>
        </p:txBody>
      </p:sp>
      <p:sp>
        <p:nvSpPr>
          <p:cNvPr id="89" name="Shape 6">
            <a:extLst>
              <a:ext uri="{FF2B5EF4-FFF2-40B4-BE49-F238E27FC236}">
                <a16:creationId xmlns:a16="http://schemas.microsoft.com/office/drawing/2014/main" id="{E4BDA6B1-949A-AC32-9AB3-8396C581CEC4}"/>
              </a:ext>
            </a:extLst>
          </p:cNvPr>
          <p:cNvSpPr/>
          <p:nvPr/>
        </p:nvSpPr>
        <p:spPr>
          <a:xfrm>
            <a:off x="520655" y="987552"/>
            <a:ext cx="82849" cy="301752"/>
          </a:xfrm>
          <a:prstGeom prst="rect">
            <a:avLst/>
          </a:prstGeom>
          <a:solidFill>
            <a:srgbClr val="D7A93E"/>
          </a:solidFill>
          <a:ln w="12700">
            <a:solidFill>
              <a:srgbClr val="D7A93E"/>
            </a:solidFill>
            <a:prstDash val="solid"/>
          </a:ln>
        </p:spPr>
      </p:sp>
      <p:pic>
        <p:nvPicPr>
          <p:cNvPr id="90" name="Image 0" descr="preencoded.png">
            <a:extLst>
              <a:ext uri="{FF2B5EF4-FFF2-40B4-BE49-F238E27FC236}">
                <a16:creationId xmlns:a16="http://schemas.microsoft.com/office/drawing/2014/main" id="{95619AA3-49FA-65D0-59F2-4B7A5BB643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1696" y="3127248"/>
            <a:ext cx="1115568" cy="16642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345</Words>
  <Application>Microsoft Office PowerPoint</Application>
  <PresentationFormat>宽屏</PresentationFormat>
  <Paragraphs>49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演示文稿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Bruise Pattern Review to Inform Safer Transfers and Positioning in Long-Term Care</dc:title>
  <dc:subject>Bruise Pattern Review Poster</dc:subject>
  <dc:creator>OpenAI</dc:creator>
  <cp:lastModifiedBy>刘 霞</cp:lastModifiedBy>
  <cp:revision>7</cp:revision>
  <dcterms:created xsi:type="dcterms:W3CDTF">2026-04-10T01:58:22Z</dcterms:created>
  <dcterms:modified xsi:type="dcterms:W3CDTF">2026-04-10T04:38:34Z</dcterms:modified>
</cp:coreProperties>
</file>