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7" r:id="rId3"/>
    <p:sldId id="294" r:id="rId4"/>
    <p:sldId id="258" r:id="rId5"/>
    <p:sldId id="259" r:id="rId6"/>
    <p:sldId id="274" r:id="rId7"/>
    <p:sldId id="260" r:id="rId8"/>
    <p:sldId id="261" r:id="rId9"/>
    <p:sldId id="268" r:id="rId10"/>
    <p:sldId id="262" r:id="rId11"/>
    <p:sldId id="263" r:id="rId12"/>
    <p:sldId id="297" r:id="rId13"/>
    <p:sldId id="296" r:id="rId14"/>
    <p:sldId id="283" r:id="rId15"/>
    <p:sldId id="298" r:id="rId16"/>
    <p:sldId id="265" r:id="rId17"/>
    <p:sldId id="266" r:id="rId18"/>
    <p:sldId id="267" r:id="rId19"/>
    <p:sldId id="269" r:id="rId20"/>
    <p:sldId id="270" r:id="rId21"/>
    <p:sldId id="271" r:id="rId22"/>
    <p:sldId id="273" r:id="rId23"/>
    <p:sldId id="292" r:id="rId24"/>
    <p:sldId id="282" r:id="rId25"/>
    <p:sldId id="275" r:id="rId26"/>
    <p:sldId id="276" r:id="rId27"/>
    <p:sldId id="290" r:id="rId28"/>
    <p:sldId id="278" r:id="rId29"/>
    <p:sldId id="281" r:id="rId30"/>
    <p:sldId id="291" r:id="rId31"/>
    <p:sldId id="285" r:id="rId32"/>
    <p:sldId id="277" r:id="rId33"/>
    <p:sldId id="287" r:id="rId34"/>
    <p:sldId id="288" r:id="rId35"/>
    <p:sldId id="289" r:id="rId36"/>
    <p:sldId id="279" r:id="rId37"/>
    <p:sldId id="293" r:id="rId38"/>
    <p:sldId id="280" r:id="rId39"/>
    <p:sldId id="295" r:id="rId40"/>
    <p:sldId id="299" r:id="rId41"/>
    <p:sldId id="272" r:id="rId42"/>
    <p:sldId id="300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00" autoAdjust="0"/>
  </p:normalViewPr>
  <p:slideViewPr>
    <p:cSldViewPr>
      <p:cViewPr varScale="1">
        <p:scale>
          <a:sx n="96" d="100"/>
          <a:sy n="96" d="100"/>
        </p:scale>
        <p:origin x="-19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9C08E-D064-4CDD-9178-A15C398BC778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75F2B0-BC3E-46E2-93B1-A3663F0E50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326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44884-63ED-4E7A-94DB-90345DA03281}" type="datetimeFigureOut">
              <a:rPr lang="en-US" smtClean="0"/>
              <a:t>4/27/2014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D62AA-FBC5-413C-81C1-5FB508BFE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041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 smtClean="0"/>
              <a:t>Historically, Obstetrics has not been the most evidence-based discipline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e.g.  Oxygen for newborns, twilight sleep, routine forceps  delivery, routine episiotomy, and still today, continuous fetal monitoring for low risk women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D62AA-FBC5-413C-81C1-5FB508BFE3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355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reality that weight gain is very sensitive for most women, and that there is NO evidence to support dieting or restrictive eating.  Instead, it should be a platform for discussing diet, exercise and lifestyle changes. 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D62AA-FBC5-413C-81C1-5FB508BFE36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279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SOGC (2005):</a:t>
            </a:r>
            <a:r>
              <a:rPr lang="en-US" baseline="0" dirty="0" smtClean="0"/>
              <a:t> </a:t>
            </a:r>
            <a:r>
              <a:rPr lang="en-US" dirty="0" smtClean="0"/>
              <a:t>Less useful regarding information to provide to women and recommended follow up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D62AA-FBC5-413C-81C1-5FB508BFE36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7613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Admission depends on gestational age.  If over the age of viability</a:t>
            </a:r>
            <a:r>
              <a:rPr lang="en-US" baseline="0" dirty="0" smtClean="0"/>
              <a:t> (24 weeks), often </a:t>
            </a:r>
            <a:r>
              <a:rPr lang="en-US" baseline="0" dirty="0" smtClean="0"/>
              <a:t>steroids </a:t>
            </a:r>
            <a:r>
              <a:rPr lang="en-US" baseline="0" dirty="0" smtClean="0"/>
              <a:t>are administered to mature the fetal lungs, and </a:t>
            </a:r>
            <a:r>
              <a:rPr lang="en-US" baseline="0" dirty="0" err="1" smtClean="0"/>
              <a:t>tocolytic</a:t>
            </a:r>
            <a:r>
              <a:rPr lang="en-US" baseline="0" dirty="0" smtClean="0"/>
              <a:t> therapy may be initiated to slow/stop </a:t>
            </a:r>
            <a:r>
              <a:rPr lang="en-US" baseline="0" dirty="0" err="1" smtClean="0"/>
              <a:t>labour</a:t>
            </a:r>
            <a:r>
              <a:rPr lang="en-US" baseline="0" dirty="0" smtClean="0"/>
              <a:t> if possible.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D62AA-FBC5-413C-81C1-5FB508BFE36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8685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“High risk” not well defined.  We use women with multiple risk factors, previous GDM or previous stillbirth as our guide.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D62AA-FBC5-413C-81C1-5FB508BFE36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83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D62AA-FBC5-413C-81C1-5FB508BFE36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508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I want to touch on a few areas on the records that could use clarification, and additional questions that are valuable for you as primary care provider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Revisions: No date set for new revision – likely years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r>
              <a:rPr lang="en-US" dirty="0" smtClean="0"/>
              <a:t>  </a:t>
            </a:r>
          </a:p>
          <a:p>
            <a:pPr marL="0" lvl="0" indent="0">
              <a:buFont typeface="Arial" panose="020B0604020202020204" pitchFamily="34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D62AA-FBC5-413C-81C1-5FB508BFE36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87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It is fine to use a wheel once the EDD has been established to “ballpark” gestational age at appointments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D62AA-FBC5-413C-81C1-5FB508BFE36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322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Of the many interesting idiosyncrasies in recommendations…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D62AA-FBC5-413C-81C1-5FB508BFE36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4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*This is debated in some circles.  Please ask your consultants how they would classify multiple gestation pregnancies.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D62AA-FBC5-413C-81C1-5FB508BFE36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054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 of the questions addressed in the OMA guideline</a:t>
            </a:r>
          </a:p>
          <a:p>
            <a:r>
              <a:rPr lang="en-US" dirty="0" smtClean="0"/>
              <a:t>You have a huge advantage here as you know the family prior to pregnancy.  However, pregnancy is a great opportunity to discuss topics that may not have come up previously. </a:t>
            </a:r>
          </a:p>
          <a:p>
            <a:endParaRPr lang="en-US" dirty="0" smtClean="0"/>
          </a:p>
          <a:p>
            <a:r>
              <a:rPr lang="en-US" dirty="0" smtClean="0"/>
              <a:t>Re. cheeses</a:t>
            </a:r>
            <a:r>
              <a:rPr lang="en-US" baseline="0" dirty="0"/>
              <a:t> </a:t>
            </a:r>
            <a:r>
              <a:rPr lang="en-US" baseline="0" dirty="0" smtClean="0"/>
              <a:t>- </a:t>
            </a:r>
            <a:r>
              <a:rPr lang="en-US" dirty="0" smtClean="0"/>
              <a:t>Almost everything sold in Ontario grocery stores 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D62AA-FBC5-413C-81C1-5FB508BFE36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270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After 28 weeks, visits are every 2 weeks from 28-36 weeks gestation, and weekly after 36 weeks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Urine dipsticks - However, many dipsticks still have protein and glucose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D62AA-FBC5-413C-81C1-5FB508BFE36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2315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With the decrease in number of indicated pap smears, it has become standard to test the urine for Chlamydia and Gonorrhea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AD62AA-FBC5-413C-81C1-5FB508BFE36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152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C8F29D3-835C-4A4E-A22A-719D4ED597E6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D097C49-9EB1-47BC-A661-C142666CE4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29D3-835C-4A4E-A22A-719D4ED597E6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7C49-9EB1-47BC-A661-C142666CE4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29D3-835C-4A4E-A22A-719D4ED597E6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7C49-9EB1-47BC-A661-C142666CE4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8F29D3-835C-4A4E-A22A-719D4ED597E6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097C49-9EB1-47BC-A661-C142666CE4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C8F29D3-835C-4A4E-A22A-719D4ED597E6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D097C49-9EB1-47BC-A661-C142666CE4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29D3-835C-4A4E-A22A-719D4ED597E6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7C49-9EB1-47BC-A661-C142666CE4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29D3-835C-4A4E-A22A-719D4ED597E6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7C49-9EB1-47BC-A661-C142666CE4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8F29D3-835C-4A4E-A22A-719D4ED597E6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097C49-9EB1-47BC-A661-C142666CE4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F29D3-835C-4A4E-A22A-719D4ED597E6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97C49-9EB1-47BC-A661-C142666CE4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8F29D3-835C-4A4E-A22A-719D4ED597E6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097C49-9EB1-47BC-A661-C142666CE4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8F29D3-835C-4A4E-A22A-719D4ED597E6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097C49-9EB1-47BC-A661-C142666CE4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C8F29D3-835C-4A4E-A22A-719D4ED597E6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D097C49-9EB1-47BC-A661-C142666CE4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rinatology.com/calculators/Crown%20Rump%20and%20Nuchal%20Translucency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felabs.com/files/InsideDiagnostics/InsideDX_March2011-FINAL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nsgc.org/p/cm/ld/fid=232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etitians.ca/Secondary-Pages/Public/WHO-Growth-Charts.aspx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ocfp.on.ca/docs/default-source/cme/new-antenatal-record-and-guidef9a835f1b72c.pdf?sfvrsn=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therisk.org/women/index.j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Prenatal Care Refresher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Liza van de </a:t>
            </a:r>
            <a:r>
              <a:rPr lang="en-US" dirty="0" err="1" smtClean="0"/>
              <a:t>Hoef</a:t>
            </a:r>
            <a:r>
              <a:rPr lang="en-US" dirty="0" smtClean="0"/>
              <a:t>, Registered Midwife</a:t>
            </a:r>
          </a:p>
          <a:p>
            <a:r>
              <a:rPr lang="en-US" dirty="0" smtClean="0"/>
              <a:t>Ontario </a:t>
            </a:r>
            <a:r>
              <a:rPr lang="en-US" dirty="0"/>
              <a:t>Family Practice Nurses Conference </a:t>
            </a:r>
            <a:endParaRPr lang="en-US" dirty="0" smtClean="0"/>
          </a:p>
          <a:p>
            <a:r>
              <a:rPr lang="en-US" dirty="0" smtClean="0"/>
              <a:t>May 2, 2014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Estimated Date of Delivery (EDD)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one of the most critical parts of early prenatal care</a:t>
            </a:r>
          </a:p>
          <a:p>
            <a:pPr lvl="1"/>
            <a:r>
              <a:rPr lang="en-US" dirty="0" smtClean="0"/>
              <a:t>“Determining length of gestation and accurate estimated date of birth can have profound personal, social and medical implications”</a:t>
            </a:r>
          </a:p>
          <a:p>
            <a:pPr marL="1005840" lvl="3" indent="0">
              <a:buNone/>
            </a:pPr>
            <a:r>
              <a:rPr lang="en-US" sz="1200" dirty="0" smtClean="0"/>
              <a:t>Association of Ontario Midwives Guideline #10 – Management of the Uncomplicated Pregnancy Beyond 41+0 weeks’ Gestation (2010)</a:t>
            </a:r>
            <a:endParaRPr lang="en-US" dirty="0" smtClean="0"/>
          </a:p>
          <a:p>
            <a:r>
              <a:rPr lang="en-US" dirty="0" smtClean="0"/>
              <a:t>Assumption is that human gestation is 40+0 weeks (280 days)</a:t>
            </a:r>
          </a:p>
          <a:p>
            <a:r>
              <a:rPr lang="en-US" dirty="0" smtClean="0"/>
              <a:t>Three methods for establishing an accurate EDD:</a:t>
            </a:r>
          </a:p>
          <a:p>
            <a:pPr lvl="1"/>
            <a:r>
              <a:rPr lang="en-US" dirty="0" smtClean="0"/>
              <a:t>Last Menstrual Period (LMP)</a:t>
            </a:r>
          </a:p>
          <a:p>
            <a:pPr lvl="1"/>
            <a:r>
              <a:rPr lang="en-US" dirty="0" smtClean="0"/>
              <a:t>Conception</a:t>
            </a:r>
          </a:p>
          <a:p>
            <a:pPr lvl="1"/>
            <a:r>
              <a:rPr lang="en-US" dirty="0" smtClean="0"/>
              <a:t>Early Ultrasound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an EDD - LMP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Either </a:t>
            </a:r>
            <a:r>
              <a:rPr lang="en-US" dirty="0" err="1" smtClean="0"/>
              <a:t>Naegle’s</a:t>
            </a:r>
            <a:r>
              <a:rPr lang="en-US" dirty="0" smtClean="0"/>
              <a:t> </a:t>
            </a:r>
            <a:r>
              <a:rPr lang="en-US" dirty="0" smtClean="0"/>
              <a:t>rule (add 7 days, subtract 3 months) or electronic calculator</a:t>
            </a:r>
          </a:p>
          <a:p>
            <a:pPr lvl="1"/>
            <a:r>
              <a:rPr lang="en-US" dirty="0" smtClean="0"/>
              <a:t>Both methods assume 28 day menstrual cycle</a:t>
            </a:r>
          </a:p>
          <a:p>
            <a:pPr lvl="1"/>
            <a:r>
              <a:rPr lang="en-US" dirty="0" smtClean="0"/>
              <a:t>Do not use OB wheel to establish due date</a:t>
            </a:r>
          </a:p>
          <a:p>
            <a:pPr lvl="2"/>
            <a:r>
              <a:rPr lang="en-US" dirty="0" smtClean="0"/>
              <a:t>Errors by up to 5 days due to the size of wheel and loosening of the central mounting over time</a:t>
            </a:r>
          </a:p>
          <a:p>
            <a:r>
              <a:rPr lang="en-US" dirty="0" smtClean="0"/>
              <a:t>Adjust date depending on the woman’s length of cycle</a:t>
            </a:r>
          </a:p>
          <a:p>
            <a:pPr lvl="1"/>
            <a:r>
              <a:rPr lang="en-US" dirty="0" smtClean="0"/>
              <a:t>If menstrual cycle 30 days, add 2 days to EDD.  If 26 days, subtract 2 days</a:t>
            </a:r>
          </a:p>
          <a:p>
            <a:r>
              <a:rPr lang="en-US" dirty="0" smtClean="0"/>
              <a:t>Considered accurate if…</a:t>
            </a:r>
          </a:p>
          <a:p>
            <a:pPr lvl="1"/>
            <a:r>
              <a:rPr lang="en-US" dirty="0" smtClean="0"/>
              <a:t>The woman accurately recalls first day of LMP (or has it recorded)</a:t>
            </a:r>
          </a:p>
          <a:p>
            <a:pPr lvl="1"/>
            <a:r>
              <a:rPr lang="en-US" dirty="0" smtClean="0"/>
              <a:t>Her cycles were regular (less than 4 days variation month to month)</a:t>
            </a:r>
          </a:p>
          <a:p>
            <a:pPr lvl="1"/>
            <a:r>
              <a:rPr lang="en-US" dirty="0" smtClean="0"/>
              <a:t>Her cycles were between 26-36 days in length</a:t>
            </a:r>
          </a:p>
          <a:p>
            <a:pPr lvl="1"/>
            <a:r>
              <a:rPr lang="en-US" dirty="0" smtClean="0"/>
              <a:t>She was not on any hormonal birth control for the three months prior to conception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an EDD - Conception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48600" cy="4922520"/>
          </a:xfrm>
        </p:spPr>
        <p:txBody>
          <a:bodyPr>
            <a:normAutofit/>
          </a:bodyPr>
          <a:lstStyle/>
          <a:p>
            <a:r>
              <a:rPr lang="en-US" dirty="0" smtClean="0"/>
              <a:t>Conception date</a:t>
            </a:r>
          </a:p>
          <a:p>
            <a:pPr lvl="1"/>
            <a:r>
              <a:rPr lang="en-US" dirty="0" smtClean="0"/>
              <a:t>May know based on basal body temperature, IVF pregnancy, or purely logistics</a:t>
            </a:r>
          </a:p>
          <a:p>
            <a:pPr lvl="1"/>
            <a:r>
              <a:rPr lang="en-US" dirty="0" smtClean="0"/>
              <a:t>Add 266 days to date of conception for accurate EDD.</a:t>
            </a:r>
          </a:p>
          <a:p>
            <a:pPr lvl="2"/>
            <a:r>
              <a:rPr lang="en-US" dirty="0" smtClean="0"/>
              <a:t>Instead of doing the math, use one of the above methods with the conception date, and subtract 14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940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an EDD </a:t>
            </a:r>
            <a:r>
              <a:rPr lang="en-US" dirty="0" smtClean="0"/>
              <a:t>– Ultrasound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lvl="2" indent="0">
              <a:spcBef>
                <a:spcPts val="600"/>
              </a:spcBef>
              <a:buClr>
                <a:schemeClr val="accent1"/>
              </a:buClr>
              <a:buSzPct val="70000"/>
              <a:buNone/>
            </a:pPr>
            <a:r>
              <a:rPr lang="en-US" sz="2400" dirty="0" smtClean="0"/>
              <a:t>Contradictory guidelines:</a:t>
            </a:r>
          </a:p>
          <a:p>
            <a:pPr marL="617220" lvl="3" indent="-34290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 smtClean="0"/>
              <a:t>SOGC Guideline # 135 </a:t>
            </a:r>
            <a:r>
              <a:rPr lang="en-US" sz="2400" dirty="0"/>
              <a:t>“The Use of First Trimester Ultrasound” (</a:t>
            </a:r>
            <a:r>
              <a:rPr lang="en-US" sz="2400" dirty="0" smtClean="0"/>
              <a:t>2003): </a:t>
            </a:r>
          </a:p>
          <a:p>
            <a:pPr marL="891540" lvl="4" indent="-34290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200" dirty="0" smtClean="0"/>
              <a:t>Ultrasound </a:t>
            </a:r>
            <a:r>
              <a:rPr lang="en-US" sz="2200" dirty="0"/>
              <a:t>should not be used to date a pregnancy if the LMP is normal and </a:t>
            </a:r>
            <a:r>
              <a:rPr lang="en-US" sz="2200" dirty="0" smtClean="0"/>
              <a:t>reliable</a:t>
            </a:r>
          </a:p>
          <a:p>
            <a:pPr marL="891540" lvl="4" indent="-34290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200" dirty="0" smtClean="0"/>
              <a:t>Dating ultrasound should be </a:t>
            </a:r>
            <a:r>
              <a:rPr lang="en-US" sz="2200" dirty="0"/>
              <a:t>performed between 8-12 weeks gestation for </a:t>
            </a:r>
            <a:r>
              <a:rPr lang="en-US" sz="2200" dirty="0" smtClean="0"/>
              <a:t>accuracy</a:t>
            </a:r>
            <a:endParaRPr lang="en-US" sz="2200" dirty="0"/>
          </a:p>
          <a:p>
            <a:pPr marL="548640" lvl="3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400" dirty="0" smtClean="0"/>
              <a:t>SOGC Guideline # 214 “Management </a:t>
            </a:r>
            <a:r>
              <a:rPr lang="en-US" sz="2400" dirty="0"/>
              <a:t>of Pregnancy at 41+0 to 42+0 Weeks” (</a:t>
            </a:r>
            <a:r>
              <a:rPr lang="en-US" sz="2400" dirty="0" smtClean="0"/>
              <a:t>2008):</a:t>
            </a:r>
          </a:p>
          <a:p>
            <a:pPr marL="822960" lvl="4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200" dirty="0" smtClean="0"/>
              <a:t>First </a:t>
            </a:r>
            <a:r>
              <a:rPr lang="en-US" sz="2200" dirty="0"/>
              <a:t>trimester crown rump length (CRL) </a:t>
            </a:r>
            <a:r>
              <a:rPr lang="en-US" sz="2200" dirty="0" smtClean="0"/>
              <a:t>is </a:t>
            </a:r>
            <a:r>
              <a:rPr lang="en-US" sz="2200" dirty="0"/>
              <a:t>the gold standard for dating a </a:t>
            </a:r>
            <a:r>
              <a:rPr lang="en-US" sz="2200" dirty="0" smtClean="0"/>
              <a:t>pregnancy</a:t>
            </a:r>
          </a:p>
          <a:p>
            <a:pPr marL="822960" lvl="4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US" sz="2200" dirty="0"/>
              <a:t>U</a:t>
            </a:r>
            <a:r>
              <a:rPr lang="en-US" sz="2200" dirty="0" smtClean="0"/>
              <a:t>ltrasound should be </a:t>
            </a:r>
            <a:r>
              <a:rPr lang="en-US" sz="2200" dirty="0"/>
              <a:t>performed between 11-14 weeks gestation to coincide with IPS </a:t>
            </a:r>
            <a:r>
              <a:rPr lang="en-US" sz="2200" dirty="0" smtClean="0"/>
              <a:t>testing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43273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Calculating an EDD – Ultrasound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 of interest:</a:t>
            </a:r>
          </a:p>
          <a:p>
            <a:pPr lvl="1"/>
            <a:r>
              <a:rPr lang="en-US" dirty="0" smtClean="0"/>
              <a:t>Ultrasounds which provide a gestational sac size but not a CRL are not considered accurate</a:t>
            </a:r>
          </a:p>
          <a:p>
            <a:pPr lvl="1"/>
            <a:r>
              <a:rPr lang="en-US" dirty="0" smtClean="0"/>
              <a:t>If multiple 1</a:t>
            </a:r>
            <a:r>
              <a:rPr lang="en-US" baseline="30000" dirty="0" smtClean="0"/>
              <a:t>st</a:t>
            </a:r>
            <a:r>
              <a:rPr lang="en-US" dirty="0" smtClean="0"/>
              <a:t> trimester ultrasounds, first scan with a CRL is considered most accurate</a:t>
            </a:r>
          </a:p>
          <a:p>
            <a:pPr lvl="1"/>
            <a:r>
              <a:rPr lang="en-US" dirty="0" smtClean="0"/>
              <a:t>Some debate as to if ultrasound between 12-14 weeks are actually “first trimester” ultrasounds</a:t>
            </a:r>
          </a:p>
          <a:p>
            <a:pPr lvl="1"/>
            <a:r>
              <a:rPr lang="en-US" dirty="0" smtClean="0"/>
              <a:t>Some community ultrasound clinics provide the CRL and then give you an EDD that does not correspond with the CRL.   </a:t>
            </a:r>
          </a:p>
          <a:p>
            <a:pPr lvl="2"/>
            <a:r>
              <a:rPr lang="en-US" dirty="0" smtClean="0"/>
              <a:t>We try to double check </a:t>
            </a:r>
            <a:r>
              <a:rPr lang="en-US" b="1" dirty="0" smtClean="0"/>
              <a:t>all</a:t>
            </a:r>
            <a:r>
              <a:rPr lang="en-US" dirty="0"/>
              <a:t> </a:t>
            </a:r>
            <a:r>
              <a:rPr lang="en-US" dirty="0" smtClean="0"/>
              <a:t>CRL measurements on a reliable calculator to establish a final EDD.</a:t>
            </a:r>
          </a:p>
          <a:p>
            <a:pPr lvl="2"/>
            <a:r>
              <a:rPr lang="en-US" dirty="0" smtClean="0">
                <a:hlinkClick r:id="rId2"/>
              </a:rPr>
              <a:t>http://www.perinatology.com/calculators/Crown%20Rump%20and%20Nuchal%20Translucency.htm</a:t>
            </a: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Calculating an EDD – My Practice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Use LMP if it is reliable based on the criteria listed above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Recommend an ultrasound </a:t>
            </a:r>
            <a:r>
              <a:rPr lang="en-US" dirty="0" smtClean="0"/>
              <a:t>scan </a:t>
            </a:r>
            <a:r>
              <a:rPr lang="en-US" dirty="0" smtClean="0"/>
              <a:t>between 8-12 weeks for dating if the LMP is unreliable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Offer a dating scan to </a:t>
            </a:r>
            <a:r>
              <a:rPr lang="en-US" b="1" dirty="0" smtClean="0"/>
              <a:t>all</a:t>
            </a:r>
            <a:r>
              <a:rPr lang="en-US" dirty="0" smtClean="0"/>
              <a:t> women in keeping with the 2008 SOGC guideline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C</a:t>
            </a:r>
            <a:r>
              <a:rPr lang="en-US" dirty="0" smtClean="0"/>
              <a:t>hange the EDD if the date on the ultrasound differs from the date from her LMP by more than 5 days</a:t>
            </a:r>
          </a:p>
        </p:txBody>
      </p:sp>
    </p:spTree>
    <p:extLst>
      <p:ext uri="{BB962C8B-B14F-4D97-AF65-F5344CB8AC3E}">
        <p14:creationId xmlns:p14="http://schemas.microsoft.com/office/powerpoint/2010/main" val="28729235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GTPAL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G</a:t>
            </a:r>
            <a:r>
              <a:rPr lang="en-US" dirty="0" err="1" smtClean="0"/>
              <a:t>ravida</a:t>
            </a:r>
            <a:endParaRPr lang="en-US" dirty="0" smtClean="0"/>
          </a:p>
          <a:p>
            <a:pPr lvl="1"/>
            <a:r>
              <a:rPr lang="en-US" dirty="0" smtClean="0"/>
              <a:t>Number of pregnancies total</a:t>
            </a:r>
          </a:p>
          <a:p>
            <a:r>
              <a:rPr lang="en-US" b="1" dirty="0" smtClean="0"/>
              <a:t>T</a:t>
            </a:r>
            <a:r>
              <a:rPr lang="en-US" dirty="0" smtClean="0"/>
              <a:t>erm Deliveries</a:t>
            </a:r>
          </a:p>
          <a:p>
            <a:pPr lvl="1"/>
            <a:r>
              <a:rPr lang="en-US" dirty="0" smtClean="0"/>
              <a:t>Number of </a:t>
            </a:r>
            <a:r>
              <a:rPr lang="en-US" dirty="0" smtClean="0"/>
              <a:t>pregnancies carried past </a:t>
            </a:r>
            <a:r>
              <a:rPr lang="en-US" dirty="0" smtClean="0"/>
              <a:t>37 weeks</a:t>
            </a:r>
          </a:p>
          <a:p>
            <a:pPr lvl="2"/>
            <a:r>
              <a:rPr lang="en-US" dirty="0" smtClean="0"/>
              <a:t>Includes living and stillbirths</a:t>
            </a:r>
          </a:p>
          <a:p>
            <a:r>
              <a:rPr lang="en-US" b="1" dirty="0" smtClean="0"/>
              <a:t>P</a:t>
            </a:r>
            <a:r>
              <a:rPr lang="en-US" dirty="0" smtClean="0"/>
              <a:t>reterm Deliveries</a:t>
            </a:r>
          </a:p>
          <a:p>
            <a:pPr lvl="1"/>
            <a:r>
              <a:rPr lang="en-US" dirty="0" smtClean="0"/>
              <a:t>Number of </a:t>
            </a:r>
            <a:r>
              <a:rPr lang="en-US" dirty="0" smtClean="0"/>
              <a:t>pregnancies where birth is </a:t>
            </a:r>
            <a:r>
              <a:rPr lang="en-US" dirty="0" smtClean="0"/>
              <a:t>between 20-37 weeks gestation</a:t>
            </a:r>
          </a:p>
          <a:p>
            <a:pPr lvl="2"/>
            <a:r>
              <a:rPr lang="en-US" dirty="0" smtClean="0"/>
              <a:t>Included living and stillbirths</a:t>
            </a:r>
          </a:p>
          <a:p>
            <a:r>
              <a:rPr lang="en-US" b="1" dirty="0" smtClean="0"/>
              <a:t>A</a:t>
            </a:r>
            <a:r>
              <a:rPr lang="en-US" dirty="0" smtClean="0"/>
              <a:t>bortions</a:t>
            </a:r>
          </a:p>
          <a:p>
            <a:pPr lvl="1"/>
            <a:r>
              <a:rPr lang="en-US" dirty="0" smtClean="0"/>
              <a:t>Included spontaneous losses and therapeutic abortions at &lt;20 weeks gestation</a:t>
            </a:r>
          </a:p>
          <a:p>
            <a:r>
              <a:rPr lang="en-US" b="1" dirty="0" smtClean="0"/>
              <a:t>L</a:t>
            </a:r>
            <a:r>
              <a:rPr lang="en-US" dirty="0" smtClean="0"/>
              <a:t>iving Children</a:t>
            </a:r>
          </a:p>
          <a:p>
            <a:pPr lvl="1"/>
            <a:r>
              <a:rPr lang="en-US" dirty="0" smtClean="0"/>
              <a:t>This is where multiple gestation is obvious.  It is the only category where the number of </a:t>
            </a:r>
            <a:r>
              <a:rPr lang="en-US" i="1" dirty="0" smtClean="0"/>
              <a:t>infants</a:t>
            </a:r>
            <a:r>
              <a:rPr lang="en-US" i="1" dirty="0"/>
              <a:t> </a:t>
            </a:r>
            <a:r>
              <a:rPr lang="en-US" dirty="0" smtClean="0"/>
              <a:t>is captured (vs. number of </a:t>
            </a:r>
            <a:r>
              <a:rPr lang="en-US" i="1" dirty="0" smtClean="0"/>
              <a:t>pregnancies)</a:t>
            </a: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Obstetrical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records have spaces for the year of birth, baby’s sex, gestational age, birth weight, length of labour, place of birth and type of delivery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Under comments, helpful to include the following:</a:t>
            </a:r>
          </a:p>
          <a:p>
            <a:pPr lvl="1"/>
            <a:r>
              <a:rPr lang="en-US" dirty="0" smtClean="0"/>
              <a:t>Complications of pregnancy (HTN, GDM)</a:t>
            </a:r>
          </a:p>
          <a:p>
            <a:pPr lvl="1"/>
            <a:r>
              <a:rPr lang="en-US" dirty="0" smtClean="0"/>
              <a:t>Complications of birth (shoulder </a:t>
            </a:r>
            <a:r>
              <a:rPr lang="en-US" dirty="0" err="1" smtClean="0"/>
              <a:t>dystocia</a:t>
            </a:r>
            <a:r>
              <a:rPr lang="en-US" dirty="0" smtClean="0"/>
              <a:t>, PPH, episiotomy, degree of vaginal tear)</a:t>
            </a:r>
          </a:p>
          <a:p>
            <a:pPr lvl="1"/>
            <a:r>
              <a:rPr lang="en-US" dirty="0" smtClean="0"/>
              <a:t>Complications with baby (admission to SCN/NICU, resuscitation, jaundice requiring phototherapy, slow weight gain)</a:t>
            </a:r>
          </a:p>
          <a:p>
            <a:pPr lvl="1"/>
            <a:r>
              <a:rPr lang="en-US" dirty="0" smtClean="0"/>
              <a:t>Complications with mom postpartum (late PPH, dehiscence of stitches, breastfeeding troubles, PPD)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Medical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#3 – Smoker:  include if smoker or resides with a smoker</a:t>
            </a:r>
          </a:p>
          <a:p>
            <a:r>
              <a:rPr lang="en-US" dirty="0" smtClean="0"/>
              <a:t>#6 – Dietary Restrictions:  helpful to discuss with women what they should not eat in pregnancy (due to concerns regarding listeria)</a:t>
            </a:r>
          </a:p>
          <a:p>
            <a:pPr lvl="1"/>
            <a:r>
              <a:rPr lang="en-US" dirty="0" smtClean="0"/>
              <a:t>Deli meat – have sliced at a reputable deli, consume within 4 days</a:t>
            </a:r>
          </a:p>
          <a:p>
            <a:pPr lvl="1"/>
            <a:r>
              <a:rPr lang="en-US" dirty="0" smtClean="0"/>
              <a:t>Cheeses, dairy, honey and cider – safe to consume if pasteurized</a:t>
            </a:r>
          </a:p>
          <a:p>
            <a:pPr lvl="1"/>
            <a:r>
              <a:rPr lang="en-US" dirty="0" smtClean="0"/>
              <a:t>Sushi – buy at places where fish is flash frozen prior to preparation.</a:t>
            </a:r>
          </a:p>
          <a:p>
            <a:pPr lvl="1"/>
            <a:r>
              <a:rPr lang="en-US" dirty="0" smtClean="0"/>
              <a:t>Dense fish (shark, salmon, tuna) – no more than once a month due to mercury</a:t>
            </a:r>
          </a:p>
          <a:p>
            <a:pPr lvl="1"/>
            <a:r>
              <a:rPr lang="en-US" dirty="0" smtClean="0"/>
              <a:t>Canned tuna, shellfish – no more than twice a week</a:t>
            </a:r>
          </a:p>
          <a:p>
            <a:pPr lvl="1"/>
            <a:r>
              <a:rPr lang="en-US" dirty="0" smtClean="0"/>
              <a:t>Avoid alfalfa sprouts, raw or undercooked meat, raw eggs, and meat spreads/pates</a:t>
            </a:r>
          </a:p>
          <a:p>
            <a:r>
              <a:rPr lang="en-US" dirty="0" smtClean="0"/>
              <a:t>May be a good time to discuss Toxoplasmosis also…</a:t>
            </a:r>
          </a:p>
          <a:p>
            <a:pPr lvl="1"/>
            <a:r>
              <a:rPr lang="en-US" dirty="0" smtClean="0"/>
              <a:t>Do not change cat litter, wear gloves when gardening, wash all vegetables prior to consuming.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Medical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#18 – Anesthesia Complications: include family history of complications 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ever, inability to wake, vomiting, lack of effectiveness</a:t>
            </a:r>
          </a:p>
          <a:p>
            <a:r>
              <a:rPr lang="en-US" dirty="0" smtClean="0"/>
              <a:t># </a:t>
            </a:r>
            <a:r>
              <a:rPr lang="en-US" dirty="0"/>
              <a:t>21 – </a:t>
            </a:r>
            <a:r>
              <a:rPr lang="en-US" dirty="0" smtClean="0"/>
              <a:t>Other: musculoskeletal problems (</a:t>
            </a:r>
            <a:r>
              <a:rPr lang="en-US" dirty="0" err="1" smtClean="0"/>
              <a:t>eg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smtClean="0"/>
              <a:t>Scoliosis</a:t>
            </a:r>
            <a:r>
              <a:rPr lang="en-US" dirty="0" smtClean="0"/>
              <a:t>)</a:t>
            </a:r>
          </a:p>
          <a:p>
            <a:r>
              <a:rPr lang="en-US" dirty="0" smtClean="0"/>
              <a:t>#24 – Psychiatric history:  include history of eating disorders</a:t>
            </a:r>
            <a:endParaRPr lang="en-US" dirty="0" smtClean="0"/>
          </a:p>
          <a:p>
            <a:r>
              <a:rPr lang="en-US" dirty="0" smtClean="0"/>
              <a:t># 31-37 </a:t>
            </a:r>
            <a:r>
              <a:rPr lang="en-US" dirty="0"/>
              <a:t>– </a:t>
            </a:r>
            <a:r>
              <a:rPr lang="en-US" dirty="0" smtClean="0"/>
              <a:t>Psychosocial questions</a:t>
            </a:r>
          </a:p>
          <a:p>
            <a:pPr lvl="1"/>
            <a:r>
              <a:rPr lang="en-US" dirty="0" smtClean="0"/>
              <a:t>Important to ask about history of rape or assault</a:t>
            </a:r>
          </a:p>
          <a:p>
            <a:pPr lvl="2"/>
            <a:r>
              <a:rPr lang="en-US" dirty="0" smtClean="0"/>
              <a:t>History of sexual abuse, assault or rape can significantly affect women during pregnancy and birth.</a:t>
            </a:r>
          </a:p>
          <a:p>
            <a:pPr lvl="2"/>
            <a:r>
              <a:rPr lang="en-US" dirty="0" smtClean="0"/>
              <a:t>Excellent resources are available, including counseling if indicated</a:t>
            </a:r>
          </a:p>
          <a:p>
            <a:pPr lvl="3"/>
            <a:r>
              <a:rPr lang="en-US" dirty="0" smtClean="0"/>
              <a:t>E.g. “When Survivors Give Birth” by Penny </a:t>
            </a:r>
            <a:r>
              <a:rPr lang="en-US" dirty="0" err="1" smtClean="0"/>
              <a:t>Simkin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Should ask EVERY woman about domestic violence</a:t>
            </a:r>
          </a:p>
          <a:p>
            <a:pPr lvl="2"/>
            <a:r>
              <a:rPr lang="en-US" dirty="0" smtClean="0"/>
              <a:t>25% of Canadian women have experienced physical violence from an intimate partner</a:t>
            </a:r>
          </a:p>
          <a:p>
            <a:pPr lvl="3"/>
            <a:r>
              <a:rPr lang="en-US" dirty="0" smtClean="0"/>
              <a:t>21% of women abused by a partner were assaulted while pregnant</a:t>
            </a:r>
          </a:p>
          <a:p>
            <a:pPr lvl="4">
              <a:buClr>
                <a:schemeClr val="accent1"/>
              </a:buClr>
            </a:pPr>
            <a:r>
              <a:rPr lang="en-US" dirty="0" smtClean="0"/>
              <a:t>43% of these women experienced their first episode of assault while pregnant </a:t>
            </a:r>
          </a:p>
          <a:p>
            <a:pPr lvl="2"/>
            <a:r>
              <a:rPr lang="en-US" dirty="0" smtClean="0"/>
              <a:t>Severity and frequency of abuse often increases postpartum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 conflicts of interest, financial or otherwise</a:t>
            </a:r>
          </a:p>
          <a:p>
            <a:r>
              <a:rPr lang="en-US" dirty="0"/>
              <a:t>T</a:t>
            </a:r>
            <a:r>
              <a:rPr lang="en-US" dirty="0" smtClean="0"/>
              <a:t>he midwifery perspective is the lens through which I view prenatal care</a:t>
            </a:r>
          </a:p>
          <a:p>
            <a:r>
              <a:rPr lang="en-US" dirty="0" smtClean="0"/>
              <a:t>Historically</a:t>
            </a:r>
            <a:r>
              <a:rPr lang="en-US" dirty="0"/>
              <a:t>, Obstetrics has not been the most evidence-based </a:t>
            </a:r>
            <a:r>
              <a:rPr lang="en-US" dirty="0" smtClean="0"/>
              <a:t>discipline</a:t>
            </a:r>
            <a:endParaRPr lang="en-US" dirty="0"/>
          </a:p>
          <a:p>
            <a:pPr lvl="1"/>
            <a:r>
              <a:rPr lang="en-US" dirty="0"/>
              <a:t>Many </a:t>
            </a:r>
            <a:r>
              <a:rPr lang="en-US" dirty="0" smtClean="0"/>
              <a:t>interventions have been implemented </a:t>
            </a:r>
            <a:r>
              <a:rPr lang="en-US" dirty="0"/>
              <a:t>based on what expert opinion believed would be best, </a:t>
            </a:r>
            <a:r>
              <a:rPr lang="en-US" dirty="0" smtClean="0"/>
              <a:t>and </a:t>
            </a:r>
            <a:r>
              <a:rPr lang="en-US" dirty="0"/>
              <a:t>later </a:t>
            </a:r>
            <a:r>
              <a:rPr lang="en-US" dirty="0" smtClean="0"/>
              <a:t>was discredited </a:t>
            </a:r>
            <a:r>
              <a:rPr lang="en-US" dirty="0"/>
              <a:t>by </a:t>
            </a:r>
            <a:r>
              <a:rPr lang="en-US" dirty="0" smtClean="0"/>
              <a:t>research</a:t>
            </a:r>
            <a:endParaRPr lang="en-US" dirty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sz="2400" dirty="0"/>
              <a:t>This presentation provides the SOGC guidelines, which are evidence based. </a:t>
            </a:r>
            <a:endParaRPr lang="en-US" sz="2400" dirty="0" smtClean="0"/>
          </a:p>
          <a:p>
            <a:pPr lvl="1"/>
            <a:r>
              <a:rPr lang="en-US" dirty="0"/>
              <a:t>It is advisable to check with your consultants as to what is their preferred practice, or the practice in your community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Cervical Cytology (Pap Testing)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 woman is low risk, and normal </a:t>
            </a:r>
            <a:r>
              <a:rPr lang="en-US" dirty="0" smtClean="0"/>
              <a:t>cytology</a:t>
            </a:r>
            <a:r>
              <a:rPr lang="en-US" dirty="0" smtClean="0"/>
              <a:t> </a:t>
            </a:r>
            <a:r>
              <a:rPr lang="en-US" dirty="0" smtClean="0"/>
              <a:t>previously, </a:t>
            </a:r>
            <a:r>
              <a:rPr lang="en-US" b="1" dirty="0" smtClean="0"/>
              <a:t>not</a:t>
            </a:r>
            <a:r>
              <a:rPr lang="en-US" dirty="0" smtClean="0"/>
              <a:t> recommended to do a pap </a:t>
            </a:r>
            <a:r>
              <a:rPr lang="en-US" dirty="0" smtClean="0"/>
              <a:t>test in </a:t>
            </a:r>
            <a:r>
              <a:rPr lang="en-US" dirty="0" smtClean="0"/>
              <a:t>pregnancy or postpartum unless it has been 3 years since her previous </a:t>
            </a:r>
            <a:r>
              <a:rPr lang="en-US" dirty="0" smtClean="0"/>
              <a:t>test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 smtClean="0"/>
              <a:t>absence </a:t>
            </a:r>
            <a:r>
              <a:rPr lang="en-US" dirty="0" smtClean="0"/>
              <a:t>of T-zone cells </a:t>
            </a:r>
            <a:r>
              <a:rPr lang="en-US" dirty="0" smtClean="0"/>
              <a:t>is </a:t>
            </a:r>
            <a:r>
              <a:rPr lang="en-US" b="1" dirty="0" smtClean="0"/>
              <a:t>not</a:t>
            </a:r>
            <a:r>
              <a:rPr lang="en-US" dirty="0" smtClean="0"/>
              <a:t> an indication to do a </a:t>
            </a:r>
            <a:r>
              <a:rPr lang="en-US" dirty="0" smtClean="0"/>
              <a:t>pap test </a:t>
            </a:r>
            <a:r>
              <a:rPr lang="en-US" dirty="0" smtClean="0"/>
              <a:t>sooner than 3 years</a:t>
            </a:r>
          </a:p>
          <a:p>
            <a:pPr marL="365760" lvl="1" indent="0" algn="r">
              <a:lnSpc>
                <a:spcPct val="90000"/>
              </a:lnSpc>
              <a:buNone/>
            </a:pPr>
            <a:r>
              <a:rPr lang="en-US" sz="1200" dirty="0" smtClean="0"/>
              <a:t>Ontario Cervical Screening Cytology Guidelines Summary, May 2012</a:t>
            </a:r>
            <a:endParaRPr lang="en-US" sz="1200" dirty="0"/>
          </a:p>
          <a:p>
            <a:endParaRPr lang="en-US" dirty="0" smtClean="0"/>
          </a:p>
          <a:p>
            <a:r>
              <a:rPr lang="en-US" dirty="0" smtClean="0"/>
              <a:t>No evidence to link </a:t>
            </a:r>
            <a:r>
              <a:rPr lang="en-US" dirty="0" smtClean="0"/>
              <a:t>pap testing with </a:t>
            </a:r>
            <a:r>
              <a:rPr lang="en-US" dirty="0" smtClean="0"/>
              <a:t>miscarriage.  However, due to the friability of the cervix, many women do have some spotting and subsequent psychological stress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Blood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Recommended blood work includes:</a:t>
            </a:r>
          </a:p>
          <a:p>
            <a:pPr lvl="1"/>
            <a:r>
              <a:rPr lang="en-US" dirty="0" smtClean="0"/>
              <a:t>CBC </a:t>
            </a:r>
          </a:p>
          <a:p>
            <a:pPr lvl="1"/>
            <a:r>
              <a:rPr lang="en-US" dirty="0" smtClean="0"/>
              <a:t>Type and Screen</a:t>
            </a:r>
          </a:p>
          <a:p>
            <a:pPr lvl="1"/>
            <a:r>
              <a:rPr lang="en-US" dirty="0" smtClean="0"/>
              <a:t>Public Health Tests</a:t>
            </a:r>
          </a:p>
          <a:p>
            <a:pPr lvl="2"/>
            <a:r>
              <a:rPr lang="en-US" dirty="0" smtClean="0"/>
              <a:t>Rubella Immunity, Hepatitis B surface antigen, HIV and VDRL</a:t>
            </a:r>
          </a:p>
          <a:p>
            <a:r>
              <a:rPr lang="en-US" dirty="0" smtClean="0"/>
              <a:t>Optional blood work:</a:t>
            </a:r>
          </a:p>
          <a:p>
            <a:pPr lvl="1"/>
            <a:r>
              <a:rPr lang="en-US" dirty="0" smtClean="0"/>
              <a:t>TSH – should be routinely checked </a:t>
            </a:r>
          </a:p>
          <a:p>
            <a:pPr lvl="2"/>
            <a:r>
              <a:rPr lang="en-US" dirty="0" smtClean="0"/>
              <a:t>Especially important if woman has strong family or personal history of thyroid problems.</a:t>
            </a:r>
          </a:p>
          <a:p>
            <a:pPr lvl="1"/>
            <a:r>
              <a:rPr lang="en-US" dirty="0" smtClean="0"/>
              <a:t>Random Glucose – no longer recommended </a:t>
            </a:r>
          </a:p>
          <a:p>
            <a:pPr lvl="2"/>
            <a:r>
              <a:rPr lang="en-US" dirty="0" smtClean="0"/>
              <a:t>GDM testing may be indicated – see later discussion</a:t>
            </a:r>
          </a:p>
          <a:p>
            <a:pPr lvl="1"/>
            <a:r>
              <a:rPr lang="en-US" dirty="0" smtClean="0"/>
              <a:t>Ferritin </a:t>
            </a:r>
          </a:p>
          <a:p>
            <a:pPr lvl="2"/>
            <a:r>
              <a:rPr lang="en-US" dirty="0" smtClean="0"/>
              <a:t>Used by some practitioners to identify women with anemia</a:t>
            </a:r>
          </a:p>
          <a:p>
            <a:pPr lvl="1"/>
            <a:r>
              <a:rPr lang="en-US" dirty="0" smtClean="0"/>
              <a:t>Parvovirus</a:t>
            </a:r>
          </a:p>
          <a:p>
            <a:pPr lvl="2"/>
            <a:r>
              <a:rPr lang="en-US" dirty="0" smtClean="0"/>
              <a:t>Immune status may be helpful to have on file if the woman works with or has young children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Genetic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Integrated Prenatal Screening (IPS) = most accurate</a:t>
            </a:r>
          </a:p>
          <a:p>
            <a:pPr lvl="1"/>
            <a:r>
              <a:rPr lang="en-US" dirty="0" smtClean="0"/>
              <a:t>Ultrasound for </a:t>
            </a:r>
            <a:r>
              <a:rPr lang="en-US" dirty="0" err="1" smtClean="0"/>
              <a:t>nuchal</a:t>
            </a:r>
            <a:r>
              <a:rPr lang="en-US" dirty="0" smtClean="0"/>
              <a:t> translucency and blood work at 11-14 weeks gestation, repeat blood work at 15-19 weeks gestation</a:t>
            </a:r>
          </a:p>
          <a:p>
            <a:r>
              <a:rPr lang="en-US" dirty="0" smtClean="0"/>
              <a:t>First Trimester Screen (FTS)</a:t>
            </a:r>
          </a:p>
          <a:p>
            <a:pPr lvl="1"/>
            <a:r>
              <a:rPr lang="en-US" dirty="0" smtClean="0"/>
              <a:t>Ultrasound for </a:t>
            </a:r>
            <a:r>
              <a:rPr lang="en-US" dirty="0" err="1" smtClean="0"/>
              <a:t>nuchal</a:t>
            </a:r>
            <a:r>
              <a:rPr lang="en-US" dirty="0" smtClean="0"/>
              <a:t> translucency and blood work at 11-14 weeks gestation</a:t>
            </a:r>
          </a:p>
          <a:p>
            <a:r>
              <a:rPr lang="en-US" dirty="0" smtClean="0"/>
              <a:t>Serum Integrated Prenatal Screen (SIPS)</a:t>
            </a:r>
          </a:p>
          <a:p>
            <a:pPr lvl="1"/>
            <a:r>
              <a:rPr lang="en-US" dirty="0" smtClean="0"/>
              <a:t>Blood work at 11-14 weeks and again at 15-19 weeks</a:t>
            </a:r>
          </a:p>
          <a:p>
            <a:r>
              <a:rPr lang="en-US" dirty="0" smtClean="0"/>
              <a:t>Maternal Serum Screen (MSS)</a:t>
            </a:r>
          </a:p>
          <a:p>
            <a:pPr lvl="1"/>
            <a:r>
              <a:rPr lang="en-US" dirty="0" smtClean="0"/>
              <a:t>Blood work at 15-20 weeks gestation</a:t>
            </a:r>
          </a:p>
          <a:p>
            <a:r>
              <a:rPr lang="en-US" dirty="0" smtClean="0"/>
              <a:t>Maternal Screen Alpha-Fetoprotein (AFP) only</a:t>
            </a:r>
          </a:p>
          <a:p>
            <a:pPr lvl="1"/>
            <a:r>
              <a:rPr lang="en-US" dirty="0" smtClean="0"/>
              <a:t>Blood work at 15-20 weeks gestation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Purpose: to provide women with their risk of having a baby with Down Syndrome, Trisomy 18, or an Open Neural Tube Defect (NTD)</a:t>
            </a:r>
          </a:p>
          <a:p>
            <a:r>
              <a:rPr lang="en-US" dirty="0" smtClean="0"/>
              <a:t>Screening tool only – diagnostic testing required to confirm results</a:t>
            </a:r>
          </a:p>
          <a:p>
            <a:pPr lvl="1"/>
            <a:r>
              <a:rPr lang="en-US" dirty="0" smtClean="0"/>
              <a:t>For Down Syndrome and Trisomy 18, diagnostic testing is an amniocentesis</a:t>
            </a:r>
          </a:p>
          <a:p>
            <a:pPr lvl="2"/>
            <a:r>
              <a:rPr lang="en-US" dirty="0" smtClean="0"/>
              <a:t>Risk </a:t>
            </a:r>
            <a:r>
              <a:rPr lang="en-US" dirty="0"/>
              <a:t>of miscarriage associated with </a:t>
            </a:r>
            <a:r>
              <a:rPr lang="en-US" dirty="0" smtClean="0"/>
              <a:t>amniocentesis </a:t>
            </a:r>
            <a:r>
              <a:rPr lang="en-US" dirty="0"/>
              <a:t>is approximately 1/200</a:t>
            </a:r>
            <a:endParaRPr lang="en-US" dirty="0" smtClean="0"/>
          </a:p>
          <a:p>
            <a:pPr lvl="1"/>
            <a:r>
              <a:rPr lang="en-US" dirty="0" smtClean="0"/>
              <a:t>For Open NTD, diagnostic testing is usually a tertiary care ultrasound of the spine</a:t>
            </a:r>
          </a:p>
          <a:p>
            <a:r>
              <a:rPr lang="en-US" dirty="0" smtClean="0"/>
              <a:t>The most accurate of tests (IPS) detects about 85-90% of babies with Down Syndrome (and misses 10-15%) </a:t>
            </a:r>
          </a:p>
          <a:p>
            <a:pPr lvl="1"/>
            <a:r>
              <a:rPr lang="en-US" dirty="0" smtClean="0"/>
              <a:t>There is also a 2-4% false positive rate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Initial Visit – Discussion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Nausea &amp; Vomiting</a:t>
            </a:r>
          </a:p>
          <a:p>
            <a:pPr lvl="1"/>
            <a:r>
              <a:rPr lang="en-US" dirty="0" smtClean="0"/>
              <a:t>Many good non-prescription management options</a:t>
            </a:r>
          </a:p>
          <a:p>
            <a:pPr lvl="2"/>
            <a:r>
              <a:rPr lang="en-US" dirty="0" smtClean="0"/>
              <a:t>Small frequent meals</a:t>
            </a:r>
          </a:p>
          <a:p>
            <a:pPr lvl="2"/>
            <a:r>
              <a:rPr lang="en-US" dirty="0" smtClean="0"/>
              <a:t>Do not consume large amounts of fluid at one time</a:t>
            </a:r>
          </a:p>
          <a:p>
            <a:pPr lvl="2"/>
            <a:r>
              <a:rPr lang="en-US" dirty="0" smtClean="0"/>
              <a:t>Anti-nausea bands for pressure points on wrists</a:t>
            </a:r>
          </a:p>
          <a:p>
            <a:pPr lvl="2"/>
            <a:r>
              <a:rPr lang="en-US" dirty="0" smtClean="0"/>
              <a:t>Ginger!  Tea, ginger ale, capsules, lozenges </a:t>
            </a:r>
          </a:p>
          <a:p>
            <a:pPr lvl="2"/>
            <a:r>
              <a:rPr lang="en-US" dirty="0" smtClean="0"/>
              <a:t>Acupuncture</a:t>
            </a:r>
          </a:p>
          <a:p>
            <a:pPr lvl="1"/>
            <a:r>
              <a:rPr lang="en-US" dirty="0" err="1" smtClean="0"/>
              <a:t>Gravol</a:t>
            </a:r>
            <a:r>
              <a:rPr lang="en-US" dirty="0" smtClean="0"/>
              <a:t> is considered safe</a:t>
            </a:r>
          </a:p>
          <a:p>
            <a:pPr lvl="1"/>
            <a:r>
              <a:rPr lang="en-US" dirty="0" err="1" smtClean="0"/>
              <a:t>Diclectin</a:t>
            </a:r>
            <a:endParaRPr lang="en-US" dirty="0" smtClean="0"/>
          </a:p>
          <a:p>
            <a:pPr lvl="2"/>
            <a:r>
              <a:rPr lang="en-US" dirty="0" smtClean="0"/>
              <a:t>Prescription medication 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regnancy class A</a:t>
            </a:r>
          </a:p>
          <a:p>
            <a:pPr lvl="2"/>
            <a:r>
              <a:rPr lang="en-US" dirty="0" smtClean="0"/>
              <a:t>Up to 6 tablets/day are considered safe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Subsequent prenatal visits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Recommended visit schedule:</a:t>
            </a:r>
          </a:p>
          <a:p>
            <a:pPr lvl="1"/>
            <a:r>
              <a:rPr lang="en-US" dirty="0" smtClean="0"/>
              <a:t>Every 4 weeks from 8-28 weeks gestation</a:t>
            </a:r>
          </a:p>
          <a:p>
            <a:r>
              <a:rPr lang="en-US" dirty="0" smtClean="0"/>
              <a:t>At each appointment, should document:</a:t>
            </a:r>
          </a:p>
          <a:p>
            <a:pPr lvl="1"/>
            <a:r>
              <a:rPr lang="en-US" dirty="0" smtClean="0"/>
              <a:t>Maternal weight</a:t>
            </a:r>
          </a:p>
          <a:p>
            <a:pPr lvl="1"/>
            <a:r>
              <a:rPr lang="en-US" dirty="0" smtClean="0"/>
              <a:t>Urine dipstick – Protein only</a:t>
            </a:r>
          </a:p>
          <a:p>
            <a:pPr lvl="2"/>
            <a:r>
              <a:rPr lang="en-US" dirty="0" smtClean="0"/>
              <a:t>Glycosuria is not considered an accurate measurement of sugar metabolism, and is no longer recommended for testing in pregnancy.</a:t>
            </a:r>
          </a:p>
          <a:p>
            <a:pPr lvl="1"/>
            <a:r>
              <a:rPr lang="en-US" dirty="0" smtClean="0"/>
              <a:t>Gestational age (using an OB wheel is fine)</a:t>
            </a:r>
          </a:p>
          <a:p>
            <a:pPr lvl="1"/>
            <a:r>
              <a:rPr lang="en-US" dirty="0" smtClean="0"/>
              <a:t>Blood pressure</a:t>
            </a:r>
          </a:p>
          <a:p>
            <a:pPr lvl="1"/>
            <a:r>
              <a:rPr lang="en-US" dirty="0" smtClean="0"/>
              <a:t>Fundal height (after 20 weeks gestation)</a:t>
            </a:r>
          </a:p>
          <a:p>
            <a:pPr lvl="2"/>
            <a:r>
              <a:rPr lang="en-US" dirty="0" smtClean="0"/>
              <a:t>Useful to plot on chart in lower left corner of AN 2 for normal reference range</a:t>
            </a:r>
          </a:p>
          <a:p>
            <a:pPr lvl="1"/>
            <a:r>
              <a:rPr lang="en-US" dirty="0" smtClean="0"/>
              <a:t>Fetal heart beat (after 12 weeks gestation)</a:t>
            </a:r>
          </a:p>
          <a:p>
            <a:pPr lvl="2"/>
            <a:r>
              <a:rPr lang="en-US" dirty="0" smtClean="0"/>
              <a:t>110-160 bpm considered normal, though typical to see 160-170 in first trimester.</a:t>
            </a:r>
          </a:p>
          <a:p>
            <a:pPr lvl="1"/>
            <a:r>
              <a:rPr lang="en-US" dirty="0" smtClean="0"/>
              <a:t>Fetal movement (after 18-20 weeks gestation)</a:t>
            </a:r>
          </a:p>
          <a:p>
            <a:pPr lvl="1"/>
            <a:r>
              <a:rPr lang="en-US" dirty="0" smtClean="0"/>
              <a:t>Fetal position (after 24-28 weeks gestation)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Visit – Clinical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Sexually Transmitted Infections - Urine testing</a:t>
            </a:r>
          </a:p>
          <a:p>
            <a:pPr lvl="1"/>
            <a:r>
              <a:rPr lang="en-US" dirty="0" smtClean="0"/>
              <a:t>Sensitivity and specificity are closely comparable between urine and cervical testing.</a:t>
            </a:r>
          </a:p>
          <a:p>
            <a:pPr marL="365760" lvl="1" indent="0" algn="r">
              <a:buNone/>
            </a:pPr>
            <a:r>
              <a:rPr lang="en-US" sz="1200" dirty="0" smtClean="0">
                <a:hlinkClick r:id="rId3"/>
              </a:rPr>
              <a:t>http://www.lifelabs.com/files/InsideDiagnostics/InsideDX_March2011-FINAL.pdf</a:t>
            </a:r>
            <a:r>
              <a:rPr lang="en-US" sz="1200" dirty="0" smtClean="0"/>
              <a:t> 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Mid-Stream Urine (MSU)</a:t>
            </a:r>
          </a:p>
          <a:p>
            <a:pPr lvl="1"/>
            <a:r>
              <a:rPr lang="en-US" dirty="0" smtClean="0"/>
              <a:t>Recommended that women perform a MSU in the second trimester (usually around 15-18 weeks) to check for asymptomatic urinary tract infections (UTI)</a:t>
            </a:r>
          </a:p>
          <a:p>
            <a:pPr lvl="1"/>
            <a:r>
              <a:rPr lang="en-US" dirty="0" smtClean="0"/>
              <a:t>Should be done each trimester for women with a strong history of UTI, or if women are symptomatic,</a:t>
            </a:r>
          </a:p>
          <a:p>
            <a:r>
              <a:rPr lang="en-US" dirty="0" smtClean="0"/>
              <a:t>If the woman has a history of preterm </a:t>
            </a:r>
            <a:r>
              <a:rPr lang="en-US" dirty="0" err="1" smtClean="0"/>
              <a:t>labour</a:t>
            </a:r>
            <a:r>
              <a:rPr lang="en-US" dirty="0" smtClean="0"/>
              <a:t>, MSU and vaginal swabs for bacterial </a:t>
            </a:r>
            <a:r>
              <a:rPr lang="en-US" dirty="0" err="1" smtClean="0"/>
              <a:t>vaginosis</a:t>
            </a:r>
            <a:r>
              <a:rPr lang="en-US" dirty="0" smtClean="0"/>
              <a:t> should be done every trimester</a:t>
            </a:r>
          </a:p>
          <a:p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Visit – Discussion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Weight Gain in pregnancy</a:t>
            </a:r>
          </a:p>
          <a:p>
            <a:pPr lvl="1"/>
            <a:r>
              <a:rPr lang="en-US" dirty="0" smtClean="0"/>
              <a:t>Current </a:t>
            </a:r>
            <a:r>
              <a:rPr lang="en-US" dirty="0" smtClean="0"/>
              <a:t>guidelines </a:t>
            </a:r>
            <a:r>
              <a:rPr lang="en-US" dirty="0" smtClean="0"/>
              <a:t>based on a woman’s pre-pregnancy BMI</a:t>
            </a:r>
          </a:p>
          <a:p>
            <a:pPr lvl="2"/>
            <a:r>
              <a:rPr lang="en-US" dirty="0" smtClean="0"/>
              <a:t>Underweight (BMI &lt;18.5 ) = 28-40 lbs</a:t>
            </a:r>
          </a:p>
          <a:p>
            <a:pPr lvl="2"/>
            <a:r>
              <a:rPr lang="en-US" dirty="0" smtClean="0"/>
              <a:t>Normal weight (BMI 18.5-25) = 25-35 lbs</a:t>
            </a:r>
          </a:p>
          <a:p>
            <a:pPr lvl="2"/>
            <a:r>
              <a:rPr lang="en-US" dirty="0" smtClean="0"/>
              <a:t>Overweight (BMI 25-30) = 15-25 lbs</a:t>
            </a:r>
          </a:p>
          <a:p>
            <a:pPr lvl="2"/>
            <a:r>
              <a:rPr lang="en-US" dirty="0" smtClean="0"/>
              <a:t>Obese (BMI &gt;30) = 11-20 lbs</a:t>
            </a:r>
          </a:p>
          <a:p>
            <a:pPr marL="731520" lvl="2" indent="0">
              <a:buNone/>
            </a:pPr>
            <a:r>
              <a:rPr lang="en-US" sz="1300" dirty="0"/>
              <a:t>	</a:t>
            </a:r>
            <a:r>
              <a:rPr lang="en-US" sz="1300" dirty="0" smtClean="0"/>
              <a:t>	(Institute of Medicine &amp; National Research Counsel guideline, 2009)</a:t>
            </a:r>
          </a:p>
          <a:p>
            <a:r>
              <a:rPr lang="en-US" dirty="0" smtClean="0"/>
              <a:t>Diet, Exercise, Prenatal Education</a:t>
            </a:r>
          </a:p>
          <a:p>
            <a:r>
              <a:rPr lang="en-US" dirty="0" smtClean="0"/>
              <a:t>Healthy Babies Healthy Children Screen</a:t>
            </a:r>
          </a:p>
          <a:p>
            <a:pPr lvl="1"/>
            <a:r>
              <a:rPr lang="en-US" dirty="0" smtClean="0"/>
              <a:t>Requested by the public health unit to be completed on every pregnant woman at </a:t>
            </a:r>
            <a:r>
              <a:rPr lang="en-US" dirty="0" smtClean="0"/>
              <a:t>first prenatal appointment </a:t>
            </a:r>
            <a:r>
              <a:rPr lang="en-US" dirty="0" smtClean="0"/>
              <a:t>and </a:t>
            </a:r>
            <a:r>
              <a:rPr lang="en-US" dirty="0" smtClean="0"/>
              <a:t>again after the birth</a:t>
            </a:r>
            <a:endParaRPr lang="en-US" dirty="0" smtClean="0"/>
          </a:p>
          <a:p>
            <a:pPr lvl="1"/>
            <a:r>
              <a:rPr lang="en-US" dirty="0" smtClean="0"/>
              <a:t>Optional – women must consent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18-20 weeks – Clinical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Anatomy ultrasound</a:t>
            </a:r>
          </a:p>
          <a:p>
            <a:pPr lvl="1"/>
            <a:r>
              <a:rPr lang="en-US" dirty="0" smtClean="0"/>
              <a:t>Ultrasound should only be used when medical benefits outweigh any theoretical or potential risk</a:t>
            </a:r>
          </a:p>
          <a:p>
            <a:pPr lvl="1"/>
            <a:r>
              <a:rPr lang="en-US" dirty="0" smtClean="0"/>
              <a:t>Should not be done for non-medical reason (</a:t>
            </a:r>
            <a:r>
              <a:rPr lang="en-US" dirty="0" err="1" smtClean="0"/>
              <a:t>e.g</a:t>
            </a:r>
            <a:r>
              <a:rPr lang="en-US" dirty="0" smtClean="0"/>
              <a:t> sex determination)</a:t>
            </a:r>
          </a:p>
          <a:p>
            <a:pPr lvl="1"/>
            <a:r>
              <a:rPr lang="en-US" dirty="0" smtClean="0"/>
              <a:t>Exposure should be as low as reasonably achievable (2D)</a:t>
            </a:r>
          </a:p>
          <a:p>
            <a:pPr lvl="1"/>
            <a:r>
              <a:rPr lang="en-US" dirty="0" smtClean="0"/>
              <a:t>“No proven adverse biological effects associated with diagnostic ultrasound…(however) one must be cognizant of the potential for a yet unidentified risk”</a:t>
            </a:r>
          </a:p>
          <a:p>
            <a:pPr marL="365760" lvl="1" indent="0" algn="r">
              <a:buNone/>
            </a:pPr>
            <a:r>
              <a:rPr lang="en-US" sz="1300" dirty="0" smtClean="0"/>
              <a:t>SOGC Guideline # 160“Obstetric Ultrasound Biological Effects and Safety” (2005)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Should discuss with women that the purpose of the ultrasound is a genetic screen: to check for abnormalities in the baby and/or placenta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EDD established by LMP or conception date, and EDD from this ultrasound differs by more than 10 days, should change EDD.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Abnormal Ultrasound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“Clinical Significance and Genetic Counseling for Common Ultrasound Findings” – National </a:t>
            </a:r>
            <a:r>
              <a:rPr lang="en-US" dirty="0"/>
              <a:t>Society of Genetic Counselors Prenatal Special Interest </a:t>
            </a:r>
            <a:r>
              <a:rPr lang="en-US" dirty="0" smtClean="0"/>
              <a:t>Group </a:t>
            </a:r>
            <a:r>
              <a:rPr lang="en-US" dirty="0"/>
              <a:t>(</a:t>
            </a:r>
            <a:r>
              <a:rPr lang="en-US" dirty="0" smtClean="0"/>
              <a:t>2009)</a:t>
            </a:r>
          </a:p>
          <a:p>
            <a:pPr lvl="1"/>
            <a:r>
              <a:rPr lang="en-US" dirty="0" smtClean="0">
                <a:hlinkClick r:id="rId3"/>
              </a:rPr>
              <a:t>http://nsgc.org/p/cm/ld/fid=232</a:t>
            </a:r>
            <a:endParaRPr lang="en-US" dirty="0" smtClean="0"/>
          </a:p>
          <a:p>
            <a:pPr lvl="1"/>
            <a:r>
              <a:rPr lang="en-US" dirty="0" smtClean="0"/>
              <a:t>13 pages of reproducible handouts </a:t>
            </a:r>
          </a:p>
          <a:p>
            <a:pPr lvl="1"/>
            <a:r>
              <a:rPr lang="en-US" dirty="0" smtClean="0"/>
              <a:t>Information and recommended follow up for: </a:t>
            </a:r>
          </a:p>
          <a:p>
            <a:pPr lvl="2"/>
            <a:r>
              <a:rPr lang="en-US" dirty="0" err="1" smtClean="0"/>
              <a:t>Hyperechoic</a:t>
            </a:r>
            <a:r>
              <a:rPr lang="en-US" dirty="0" smtClean="0"/>
              <a:t> Bowel, Choroid Plexus Cyst, Club Foot, </a:t>
            </a:r>
            <a:r>
              <a:rPr lang="en-US" dirty="0" err="1" smtClean="0"/>
              <a:t>Intracardiac</a:t>
            </a:r>
            <a:r>
              <a:rPr lang="en-US" dirty="0" smtClean="0"/>
              <a:t> </a:t>
            </a:r>
            <a:r>
              <a:rPr lang="en-US" dirty="0" err="1" smtClean="0"/>
              <a:t>Echogenic</a:t>
            </a:r>
            <a:r>
              <a:rPr lang="en-US" dirty="0" smtClean="0"/>
              <a:t> Focus, Soft Markers for Down Syndrome, Shortened Long Bones, Increased </a:t>
            </a:r>
            <a:r>
              <a:rPr lang="en-US" dirty="0" err="1" smtClean="0"/>
              <a:t>Nuchal</a:t>
            </a:r>
            <a:r>
              <a:rPr lang="en-US" dirty="0" smtClean="0"/>
              <a:t> Translucency, Single Umbilical Artery, Cleft Lip and/or Palate, </a:t>
            </a:r>
            <a:r>
              <a:rPr lang="en-US" dirty="0" err="1" smtClean="0"/>
              <a:t>Hydronepherosis</a:t>
            </a:r>
            <a:r>
              <a:rPr lang="en-US" dirty="0" smtClean="0"/>
              <a:t>, Mild </a:t>
            </a:r>
            <a:r>
              <a:rPr lang="en-US" dirty="0" err="1" smtClean="0"/>
              <a:t>Ventriculomegaly</a:t>
            </a:r>
            <a:r>
              <a:rPr lang="en-US" dirty="0" smtClean="0"/>
              <a:t>, Cystic </a:t>
            </a:r>
            <a:r>
              <a:rPr lang="en-US" dirty="0" err="1" smtClean="0"/>
              <a:t>Hygroma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Also SOGC Guideline # 162 “Fetal Soft Markers in Obstetric Ultrasound” (2005)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749808" lvl="1" indent="-457200">
              <a:spcAft>
                <a:spcPts val="1800"/>
              </a:spcAft>
              <a:buFont typeface="+mj-lt"/>
              <a:buAutoNum type="arabicPeriod"/>
            </a:pPr>
            <a:r>
              <a:rPr lang="en-US" dirty="0" smtClean="0"/>
              <a:t>You </a:t>
            </a:r>
            <a:r>
              <a:rPr lang="en-US" dirty="0"/>
              <a:t>have had previous education on prenatal </a:t>
            </a:r>
            <a:r>
              <a:rPr lang="en-US" dirty="0" smtClean="0"/>
              <a:t>care.</a:t>
            </a:r>
            <a:endParaRPr lang="en-US" dirty="0"/>
          </a:p>
          <a:p>
            <a:pPr marL="749808" lvl="1" indent="-457200">
              <a:spcAft>
                <a:spcPts val="1800"/>
              </a:spcAft>
              <a:buFont typeface="+mj-lt"/>
              <a:buAutoNum type="arabicPeriod"/>
            </a:pPr>
            <a:r>
              <a:rPr lang="en-US" dirty="0"/>
              <a:t>You are providing care for low-risk women and are referring women who are high risk to an Obstetrician from the start of their </a:t>
            </a:r>
            <a:r>
              <a:rPr lang="en-US" dirty="0" smtClean="0"/>
              <a:t>pregnancy.</a:t>
            </a:r>
            <a:endParaRPr lang="en-US" dirty="0"/>
          </a:p>
          <a:p>
            <a:pPr marL="749808" lvl="1" indent="-457200">
              <a:spcAft>
                <a:spcPts val="1800"/>
              </a:spcAft>
              <a:buFont typeface="+mj-lt"/>
              <a:buAutoNum type="arabicPeriod"/>
            </a:pPr>
            <a:r>
              <a:rPr lang="en-US" dirty="0"/>
              <a:t>The scope of your care is from pre-conception until 30 weeks approximately, and then resumes in the first week </a:t>
            </a:r>
            <a:r>
              <a:rPr lang="en-US" dirty="0" smtClean="0"/>
              <a:t>postpartum.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3767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Placenta Previa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Low lying placenta  = within 20 mm of the cervical </a:t>
            </a:r>
            <a:r>
              <a:rPr lang="en-US" dirty="0" err="1" smtClean="0"/>
              <a:t>os</a:t>
            </a:r>
            <a:endParaRPr lang="en-US" dirty="0" smtClean="0"/>
          </a:p>
          <a:p>
            <a:pPr lvl="1"/>
            <a:r>
              <a:rPr lang="en-US" dirty="0" smtClean="0"/>
              <a:t>Almost always moves away by term</a:t>
            </a:r>
          </a:p>
          <a:p>
            <a:r>
              <a:rPr lang="en-US" dirty="0" smtClean="0"/>
              <a:t>Placenta </a:t>
            </a:r>
            <a:r>
              <a:rPr lang="en-US" dirty="0" err="1" smtClean="0"/>
              <a:t>Previa</a:t>
            </a:r>
            <a:r>
              <a:rPr lang="en-US" dirty="0" smtClean="0"/>
              <a:t> = placenta overlaps cervical </a:t>
            </a:r>
            <a:r>
              <a:rPr lang="en-US" dirty="0" err="1" smtClean="0"/>
              <a:t>os</a:t>
            </a:r>
            <a:endParaRPr lang="en-US" dirty="0" smtClean="0"/>
          </a:p>
          <a:p>
            <a:pPr lvl="1"/>
            <a:r>
              <a:rPr lang="en-US" dirty="0" smtClean="0"/>
              <a:t>Overlap of more than 15 mm associated with increased likelihood of placenta </a:t>
            </a:r>
            <a:r>
              <a:rPr lang="en-US" dirty="0" err="1" smtClean="0"/>
              <a:t>previa</a:t>
            </a:r>
            <a:r>
              <a:rPr lang="en-US" dirty="0" smtClean="0"/>
              <a:t> at term</a:t>
            </a:r>
          </a:p>
          <a:p>
            <a:r>
              <a:rPr lang="en-US" dirty="0"/>
              <a:t>S</a:t>
            </a:r>
            <a:r>
              <a:rPr lang="en-US" dirty="0" smtClean="0"/>
              <a:t>hould arrange for follow up ultrasound for placental position at 28-30 weeks gestation</a:t>
            </a:r>
          </a:p>
          <a:p>
            <a:pPr lvl="1"/>
            <a:r>
              <a:rPr lang="en-US" dirty="0" smtClean="0"/>
              <a:t>May wish to request </a:t>
            </a:r>
            <a:r>
              <a:rPr lang="en-US" dirty="0" err="1" smtClean="0"/>
              <a:t>transvaginal</a:t>
            </a:r>
            <a:r>
              <a:rPr lang="en-US" dirty="0" smtClean="0"/>
              <a:t> ultrasound for distance to cervical </a:t>
            </a:r>
            <a:r>
              <a:rPr lang="en-US" dirty="0" err="1" smtClean="0"/>
              <a:t>os</a:t>
            </a:r>
            <a:r>
              <a:rPr lang="en-US" dirty="0" smtClean="0"/>
              <a:t> if low-lying. </a:t>
            </a:r>
            <a:r>
              <a:rPr lang="en-US" b="1" dirty="0" smtClean="0"/>
              <a:t>Contraindicated if complete </a:t>
            </a:r>
            <a:r>
              <a:rPr lang="en-US" b="1" dirty="0" err="1" smtClean="0"/>
              <a:t>previa</a:t>
            </a:r>
            <a:endParaRPr lang="en-US" dirty="0" smtClean="0"/>
          </a:p>
          <a:p>
            <a:r>
              <a:rPr lang="en-US" dirty="0" smtClean="0"/>
              <a:t>No evidence to support decreased lifting, discontinued intercourse, or bed rest</a:t>
            </a:r>
          </a:p>
          <a:p>
            <a:r>
              <a:rPr lang="en-US" dirty="0"/>
              <a:t>A</a:t>
            </a:r>
            <a:r>
              <a:rPr lang="en-US" dirty="0" smtClean="0"/>
              <a:t>dvise woman to present to nearest obstetrical unit with any copious vaginal bleeding (more than spotting)</a:t>
            </a:r>
          </a:p>
          <a:p>
            <a:pPr marL="0" indent="0" algn="r">
              <a:buNone/>
            </a:pPr>
            <a:r>
              <a:rPr lang="en-US" sz="1300" dirty="0" smtClean="0"/>
              <a:t>SOGC Guideline #189 “Diagnosis and Management of Placenta Previa”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18-20 weeks – Discussion 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Preterm </a:t>
            </a:r>
            <a:r>
              <a:rPr lang="en-US" dirty="0" err="1" smtClean="0"/>
              <a:t>Labour</a:t>
            </a:r>
            <a:r>
              <a:rPr lang="en-US" dirty="0" smtClean="0"/>
              <a:t> (PTL)</a:t>
            </a:r>
          </a:p>
          <a:p>
            <a:pPr lvl="1"/>
            <a:r>
              <a:rPr lang="en-US" dirty="0" smtClean="0"/>
              <a:t>Signs and symptoms include dull backache, rhythmic cramping or contractions (&lt;10 minutes apart), vaginal bleeding or rupture of membranes</a:t>
            </a:r>
          </a:p>
          <a:p>
            <a:pPr lvl="1"/>
            <a:r>
              <a:rPr lang="en-US" dirty="0" smtClean="0"/>
              <a:t>Should present to nearest obstetrical unit for assessment</a:t>
            </a:r>
          </a:p>
          <a:p>
            <a:pPr lvl="2"/>
            <a:r>
              <a:rPr lang="en-US" dirty="0" smtClean="0"/>
              <a:t>Fetal </a:t>
            </a:r>
            <a:r>
              <a:rPr lang="en-US" dirty="0" err="1" smtClean="0"/>
              <a:t>fibronectin</a:t>
            </a:r>
            <a:r>
              <a:rPr lang="en-US" dirty="0" smtClean="0"/>
              <a:t> (</a:t>
            </a:r>
            <a:r>
              <a:rPr lang="en-US" dirty="0" err="1"/>
              <a:t>f</a:t>
            </a:r>
            <a:r>
              <a:rPr lang="en-US" dirty="0" err="1" smtClean="0"/>
              <a:t>FN</a:t>
            </a:r>
            <a:r>
              <a:rPr lang="en-US" dirty="0" smtClean="0"/>
              <a:t>) – </a:t>
            </a:r>
            <a:endParaRPr lang="en-US" dirty="0" smtClean="0"/>
          </a:p>
          <a:p>
            <a:pPr lvl="3"/>
            <a:r>
              <a:rPr lang="en-US" dirty="0" smtClean="0"/>
              <a:t>Can be done between 24-34 weeks gestation</a:t>
            </a:r>
          </a:p>
          <a:p>
            <a:pPr lvl="3"/>
            <a:r>
              <a:rPr lang="en-US" dirty="0"/>
              <a:t>A</a:t>
            </a:r>
            <a:r>
              <a:rPr lang="en-US" dirty="0" smtClean="0"/>
              <a:t>ccurately </a:t>
            </a:r>
            <a:r>
              <a:rPr lang="en-US" dirty="0" smtClean="0"/>
              <a:t>identifies women </a:t>
            </a:r>
            <a:r>
              <a:rPr lang="en-US" b="1" dirty="0" smtClean="0"/>
              <a:t>not</a:t>
            </a:r>
            <a:r>
              <a:rPr lang="en-US" dirty="0" smtClean="0"/>
              <a:t> in </a:t>
            </a:r>
            <a:r>
              <a:rPr lang="en-US" dirty="0" smtClean="0"/>
              <a:t>PTL.  Less accurate at correctly identifying those </a:t>
            </a:r>
            <a:r>
              <a:rPr lang="en-US" b="1" dirty="0" smtClean="0"/>
              <a:t>in</a:t>
            </a:r>
            <a:r>
              <a:rPr lang="en-US" b="1" i="1" dirty="0" smtClean="0"/>
              <a:t> </a:t>
            </a:r>
            <a:r>
              <a:rPr lang="en-US" dirty="0" smtClean="0"/>
              <a:t>PTL</a:t>
            </a:r>
            <a:endParaRPr lang="en-US" dirty="0" smtClean="0"/>
          </a:p>
          <a:p>
            <a:pPr lvl="2"/>
            <a:r>
              <a:rPr lang="en-US" dirty="0" smtClean="0"/>
              <a:t>If </a:t>
            </a:r>
            <a:r>
              <a:rPr lang="en-US" dirty="0" err="1" smtClean="0"/>
              <a:t>fFN</a:t>
            </a:r>
            <a:r>
              <a:rPr lang="en-US" dirty="0" smtClean="0"/>
              <a:t> positive, women often admitted to tertiary care unit for observation (unless delivery imminent)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24-28 weeks – Clinical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Glucose Testing </a:t>
            </a:r>
          </a:p>
          <a:p>
            <a:pPr lvl="1"/>
            <a:r>
              <a:rPr lang="en-US" dirty="0" smtClean="0"/>
              <a:t>No universally guidelines</a:t>
            </a:r>
          </a:p>
          <a:p>
            <a:pPr lvl="1"/>
            <a:r>
              <a:rPr lang="en-US" dirty="0" smtClean="0"/>
              <a:t>SOGC</a:t>
            </a:r>
          </a:p>
          <a:p>
            <a:pPr lvl="2"/>
            <a:r>
              <a:rPr lang="en-US" dirty="0"/>
              <a:t>3 </a:t>
            </a:r>
            <a:r>
              <a:rPr lang="en-US" dirty="0" smtClean="0"/>
              <a:t>options: screen everyone, screen no-one, or screen based on risk factors</a:t>
            </a:r>
            <a:endParaRPr lang="en-US" dirty="0"/>
          </a:p>
          <a:p>
            <a:pPr marL="365760" lvl="1" indent="0" algn="r">
              <a:buNone/>
            </a:pPr>
            <a:r>
              <a:rPr lang="en-US" sz="1300" dirty="0"/>
              <a:t>SOGC Guideline # 121 “Screening for Gestational Diabetes” (2002)</a:t>
            </a:r>
          </a:p>
          <a:p>
            <a:pPr lvl="1"/>
            <a:r>
              <a:rPr lang="en-US" dirty="0" smtClean="0"/>
              <a:t>Canadian Diabetes Association </a:t>
            </a:r>
          </a:p>
          <a:p>
            <a:pPr lvl="2"/>
            <a:r>
              <a:rPr lang="en-US" dirty="0" smtClean="0"/>
              <a:t>All pregnant women should screen.</a:t>
            </a:r>
          </a:p>
          <a:p>
            <a:pPr marL="731520" lvl="2" indent="0" algn="r">
              <a:buNone/>
            </a:pPr>
            <a:r>
              <a:rPr lang="en-US" sz="1300" dirty="0" smtClean="0"/>
              <a:t>CDA Clinical Practice Guideline “Diabetes and Pregnancy” (2013)</a:t>
            </a:r>
            <a:endParaRPr lang="en-US" sz="1300" dirty="0"/>
          </a:p>
          <a:p>
            <a:pPr lvl="1"/>
            <a:r>
              <a:rPr lang="en-US" dirty="0" smtClean="0"/>
              <a:t>Risk factors include:  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ge &gt;25 (CDA = age&gt;35)</a:t>
            </a:r>
          </a:p>
          <a:p>
            <a:pPr lvl="2"/>
            <a:r>
              <a:rPr lang="en-US" dirty="0"/>
              <a:t>R</a:t>
            </a:r>
            <a:r>
              <a:rPr lang="en-US" dirty="0" smtClean="0"/>
              <a:t>acial group prone to GDM (e.g. Indigenous)</a:t>
            </a:r>
          </a:p>
          <a:p>
            <a:pPr lvl="2"/>
            <a:r>
              <a:rPr lang="en-US" dirty="0" smtClean="0"/>
              <a:t>Pre-pregnancy BMI &gt;27 (CDA = BMI &gt;30)</a:t>
            </a:r>
          </a:p>
          <a:p>
            <a:pPr lvl="2"/>
            <a:r>
              <a:rPr lang="en-US" dirty="0" smtClean="0"/>
              <a:t>Personal history of GDM</a:t>
            </a:r>
          </a:p>
          <a:p>
            <a:pPr lvl="2"/>
            <a:r>
              <a:rPr lang="en-US" dirty="0"/>
              <a:t>F</a:t>
            </a:r>
            <a:r>
              <a:rPr lang="en-US" dirty="0" smtClean="0"/>
              <a:t>amily history of diabetes (first degree relative) </a:t>
            </a:r>
          </a:p>
          <a:p>
            <a:pPr lvl="2"/>
            <a:r>
              <a:rPr lang="en-US" dirty="0" smtClean="0"/>
              <a:t>Previous infant &gt;9 lbs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revious unexplained stillbirth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24-28 weeks – Clinical Testing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Oral Glucose Challenge Test (OGCT)</a:t>
            </a:r>
          </a:p>
          <a:p>
            <a:pPr lvl="1"/>
            <a:r>
              <a:rPr lang="en-US" dirty="0" smtClean="0"/>
              <a:t>Screening test</a:t>
            </a:r>
          </a:p>
          <a:p>
            <a:pPr lvl="1"/>
            <a:r>
              <a:rPr lang="en-US" dirty="0" smtClean="0"/>
              <a:t>Performed at 24-28 weeks gestation</a:t>
            </a:r>
          </a:p>
          <a:p>
            <a:pPr lvl="1"/>
            <a:r>
              <a:rPr lang="en-US" dirty="0" smtClean="0"/>
              <a:t>50 gram sugar drink, followed by a blood draw 1 hour later</a:t>
            </a:r>
          </a:p>
          <a:p>
            <a:pPr lvl="1"/>
            <a:r>
              <a:rPr lang="en-US" dirty="0" smtClean="0"/>
              <a:t>Normal results &lt;7.8 </a:t>
            </a:r>
            <a:r>
              <a:rPr lang="en-US" dirty="0" err="1" smtClean="0"/>
              <a:t>mmol</a:t>
            </a:r>
            <a:r>
              <a:rPr lang="en-US" dirty="0" smtClean="0"/>
              <a:t>/L</a:t>
            </a:r>
          </a:p>
          <a:p>
            <a:pPr lvl="1"/>
            <a:r>
              <a:rPr lang="en-US" dirty="0" smtClean="0"/>
              <a:t>If 7.8-10.2 </a:t>
            </a:r>
            <a:r>
              <a:rPr lang="en-US" dirty="0" err="1" smtClean="0"/>
              <a:t>mmol</a:t>
            </a:r>
            <a:r>
              <a:rPr lang="en-US" dirty="0" smtClean="0"/>
              <a:t>/L, recommend OGTT</a:t>
            </a:r>
          </a:p>
          <a:p>
            <a:pPr lvl="1"/>
            <a:r>
              <a:rPr lang="en-US" dirty="0" smtClean="0"/>
              <a:t>If &gt;10.3 </a:t>
            </a:r>
            <a:r>
              <a:rPr lang="en-US" dirty="0" err="1" smtClean="0"/>
              <a:t>mmol</a:t>
            </a:r>
            <a:r>
              <a:rPr lang="en-US" dirty="0" smtClean="0"/>
              <a:t>/L, diagnostic of GDM</a:t>
            </a:r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Oral Glucose Tolerance Test (OGTT)</a:t>
            </a:r>
          </a:p>
          <a:p>
            <a:pPr lvl="1"/>
            <a:r>
              <a:rPr lang="en-US" dirty="0" smtClean="0"/>
              <a:t>Diagnostic test</a:t>
            </a:r>
          </a:p>
          <a:p>
            <a:pPr lvl="1"/>
            <a:r>
              <a:rPr lang="en-US" dirty="0" smtClean="0"/>
              <a:t>Requires woman to fast for 12 hours prior to drink</a:t>
            </a:r>
          </a:p>
          <a:p>
            <a:pPr lvl="1"/>
            <a:r>
              <a:rPr lang="en-US" dirty="0" smtClean="0"/>
              <a:t>Blood draw at baseline, 1 hour and 2 hours</a:t>
            </a:r>
          </a:p>
          <a:p>
            <a:pPr lvl="1"/>
            <a:r>
              <a:rPr lang="en-US" dirty="0" smtClean="0"/>
              <a:t>If 1/3 results elevated, diagnosis is “Glucose intolerance”</a:t>
            </a:r>
          </a:p>
          <a:p>
            <a:pPr lvl="2"/>
            <a:r>
              <a:rPr lang="en-US" dirty="0" smtClean="0"/>
              <a:t>Nutritional counselling recommended, as well as daily blood sugar monitoring </a:t>
            </a:r>
          </a:p>
          <a:p>
            <a:pPr lvl="1"/>
            <a:r>
              <a:rPr lang="en-US" dirty="0" smtClean="0"/>
              <a:t>If 2/3 or 3/3 results elevated, a referral should be made to your consultant Obstetrician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24-28 weeks – Clinical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If women at particularly high risk of GDM, should offer testing at booking visit and repeat at 24 weeks</a:t>
            </a:r>
          </a:p>
          <a:p>
            <a:pPr lvl="1"/>
            <a:r>
              <a:rPr lang="en-US" dirty="0" smtClean="0"/>
              <a:t>“High risk” not well defined</a:t>
            </a:r>
          </a:p>
          <a:p>
            <a:pPr lvl="1"/>
            <a:r>
              <a:rPr lang="en-US" dirty="0" smtClean="0"/>
              <a:t>Can do early testing via OGCT or OGTT (evidence to support both)</a:t>
            </a:r>
          </a:p>
          <a:p>
            <a:r>
              <a:rPr lang="en-US" dirty="0" smtClean="0"/>
              <a:t>Women with GDM in pregnancy should be tested again at 6 weeks postpartum with an OGCT</a:t>
            </a:r>
          </a:p>
          <a:p>
            <a:r>
              <a:rPr lang="en-US" dirty="0" smtClean="0"/>
              <a:t>Reported benefits of Glucose testing: </a:t>
            </a:r>
          </a:p>
          <a:p>
            <a:pPr lvl="1"/>
            <a:r>
              <a:rPr lang="en-US" dirty="0" smtClean="0"/>
              <a:t>Reduction in perinatal mortality, identification of women at risk for future Type II diabetes, and opportunity for lifestyle change and education </a:t>
            </a:r>
          </a:p>
          <a:p>
            <a:pPr lvl="1"/>
            <a:r>
              <a:rPr lang="en-US" dirty="0" smtClean="0"/>
              <a:t>Most women who are diagnosed with GDM will be induced around 39 weeks to decrease the chance of stillbirth </a:t>
            </a:r>
          </a:p>
          <a:p>
            <a:r>
              <a:rPr lang="en-US" dirty="0" smtClean="0"/>
              <a:t>Some controversy around glucose testing in pregnancy</a:t>
            </a:r>
          </a:p>
          <a:p>
            <a:pPr lvl="1"/>
            <a:r>
              <a:rPr lang="en-US" dirty="0" smtClean="0"/>
              <a:t>OCGT has a 16% false positive rate, and 1-3% false negative</a:t>
            </a:r>
          </a:p>
          <a:p>
            <a:pPr lvl="2"/>
            <a:r>
              <a:rPr lang="en-US" dirty="0" smtClean="0"/>
              <a:t>Dependent on cut-off values used, which there is no universal support for</a:t>
            </a:r>
          </a:p>
          <a:p>
            <a:pPr lvl="1"/>
            <a:r>
              <a:rPr lang="en-US" dirty="0" smtClean="0"/>
              <a:t>Lack of quality research to support the claim that diagnosis of GDM reduces perinatal mortality</a:t>
            </a:r>
          </a:p>
          <a:p>
            <a:pPr lvl="1"/>
            <a:r>
              <a:rPr lang="en-US" dirty="0" smtClean="0"/>
              <a:t>Some women develop GDM later in pregnancy (&gt;30 weeks), which the 24-28 week test misses completely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24-28 weeks – Clinical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Additional blood work</a:t>
            </a:r>
          </a:p>
          <a:p>
            <a:pPr lvl="1"/>
            <a:r>
              <a:rPr lang="en-US" dirty="0" smtClean="0"/>
              <a:t>CBC &amp; </a:t>
            </a:r>
            <a:r>
              <a:rPr lang="en-US" dirty="0" err="1" smtClean="0"/>
              <a:t>Ferritin</a:t>
            </a:r>
            <a:endParaRPr lang="en-US" dirty="0" smtClean="0"/>
          </a:p>
          <a:p>
            <a:pPr lvl="2"/>
            <a:r>
              <a:rPr lang="en-US" dirty="0" smtClean="0"/>
              <a:t>Identify women who are anemic,  recommend supplementation </a:t>
            </a:r>
          </a:p>
          <a:p>
            <a:pPr lvl="1"/>
            <a:r>
              <a:rPr lang="en-US" dirty="0" smtClean="0"/>
              <a:t>Rubella</a:t>
            </a:r>
          </a:p>
          <a:p>
            <a:pPr lvl="2"/>
            <a:r>
              <a:rPr lang="en-US" dirty="0" smtClean="0"/>
              <a:t>If initial blood work showed the woman was Rubella indeterminate, often a repeat Rubella titer at this time will show immunity</a:t>
            </a:r>
          </a:p>
          <a:p>
            <a:pPr lvl="1"/>
            <a:r>
              <a:rPr lang="en-US" dirty="0" smtClean="0"/>
              <a:t>Type and Screen (done at 28 weeks)</a:t>
            </a:r>
          </a:p>
          <a:p>
            <a:pPr lvl="2"/>
            <a:r>
              <a:rPr lang="en-US" dirty="0" smtClean="0"/>
              <a:t>If your patient is Rh Negative, she may require </a:t>
            </a:r>
            <a:r>
              <a:rPr lang="en-US" dirty="0" err="1" smtClean="0"/>
              <a:t>WinRho</a:t>
            </a:r>
            <a:endParaRPr lang="en-US" dirty="0" smtClean="0"/>
          </a:p>
          <a:p>
            <a:pPr lvl="2"/>
            <a:r>
              <a:rPr lang="en-US" dirty="0" smtClean="0"/>
              <a:t>Most hospitals require a repeat type and screen, and repeat antibodies to be done prior to </a:t>
            </a:r>
            <a:r>
              <a:rPr lang="en-US" dirty="0" err="1" smtClean="0"/>
              <a:t>WinRho</a:t>
            </a:r>
            <a:r>
              <a:rPr lang="en-US" dirty="0" smtClean="0"/>
              <a:t> administration</a:t>
            </a:r>
          </a:p>
          <a:p>
            <a:pPr lvl="2"/>
            <a:r>
              <a:rPr lang="en-US" dirty="0"/>
              <a:t>It is important to tell women that </a:t>
            </a:r>
            <a:r>
              <a:rPr lang="en-US" dirty="0" err="1"/>
              <a:t>WinRho</a:t>
            </a:r>
            <a:r>
              <a:rPr lang="en-US" dirty="0"/>
              <a:t> is a blood </a:t>
            </a:r>
            <a:r>
              <a:rPr lang="en-US" dirty="0" smtClean="0"/>
              <a:t>product</a:t>
            </a:r>
            <a:endParaRPr lang="en-US" dirty="0"/>
          </a:p>
          <a:p>
            <a:pPr lvl="3"/>
            <a:r>
              <a:rPr lang="en-US" dirty="0"/>
              <a:t>Some women may have religious objections to receiving </a:t>
            </a:r>
            <a:r>
              <a:rPr lang="en-US" dirty="0" smtClean="0"/>
              <a:t>this</a:t>
            </a:r>
          </a:p>
          <a:p>
            <a:pPr lvl="2"/>
            <a:r>
              <a:rPr lang="en-US" dirty="0" smtClean="0"/>
              <a:t>Women </a:t>
            </a:r>
            <a:r>
              <a:rPr lang="en-US" dirty="0"/>
              <a:t>may choose to have their partner’s blood tested if they are confident of </a:t>
            </a:r>
            <a:r>
              <a:rPr lang="en-US" dirty="0" smtClean="0"/>
              <a:t>paternity</a:t>
            </a:r>
            <a:endParaRPr lang="en-US" dirty="0"/>
          </a:p>
          <a:p>
            <a:pPr lvl="3"/>
            <a:r>
              <a:rPr lang="en-US" dirty="0"/>
              <a:t>If the father is Rh negative also, the baby will be Rh negative and </a:t>
            </a:r>
            <a:r>
              <a:rPr lang="en-US" dirty="0" err="1"/>
              <a:t>WinRho</a:t>
            </a:r>
            <a:r>
              <a:rPr lang="en-US" dirty="0"/>
              <a:t> is unnecessary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24-28 weeks -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Fetal </a:t>
            </a:r>
            <a:r>
              <a:rPr lang="en-US" dirty="0"/>
              <a:t>movement</a:t>
            </a:r>
          </a:p>
          <a:p>
            <a:pPr lvl="1"/>
            <a:r>
              <a:rPr lang="en-US" sz="2000" dirty="0"/>
              <a:t>Baby should move daily and </a:t>
            </a:r>
            <a:r>
              <a:rPr lang="en-US" sz="2000" dirty="0" smtClean="0"/>
              <a:t>regularly</a:t>
            </a:r>
            <a:endParaRPr lang="en-US" sz="2000" dirty="0"/>
          </a:p>
          <a:p>
            <a:pPr lvl="1"/>
            <a:r>
              <a:rPr lang="en-US" sz="2000" dirty="0"/>
              <a:t>If the woman is concerned, she should drink something sweet and cold, lie down and </a:t>
            </a:r>
            <a:r>
              <a:rPr lang="en-US" sz="2000" dirty="0" smtClean="0"/>
              <a:t>count movements  </a:t>
            </a:r>
          </a:p>
          <a:p>
            <a:pPr lvl="1"/>
            <a:r>
              <a:rPr lang="en-US" sz="2000" dirty="0" smtClean="0"/>
              <a:t>Should feel ≥6 </a:t>
            </a:r>
            <a:r>
              <a:rPr lang="en-US" sz="2000" dirty="0"/>
              <a:t>in a 2 hour </a:t>
            </a:r>
            <a:r>
              <a:rPr lang="en-US" sz="2000" dirty="0" smtClean="0"/>
              <a:t>period</a:t>
            </a:r>
          </a:p>
          <a:p>
            <a:pPr lvl="1"/>
            <a:r>
              <a:rPr lang="en-US" sz="2000" dirty="0" smtClean="0"/>
              <a:t>Seek </a:t>
            </a:r>
            <a:r>
              <a:rPr lang="en-US" sz="2000" dirty="0"/>
              <a:t>immediate assessment </a:t>
            </a:r>
            <a:r>
              <a:rPr lang="en-US" sz="2000" dirty="0" smtClean="0"/>
              <a:t>if baby does not move accordingly</a:t>
            </a:r>
          </a:p>
          <a:p>
            <a:pPr marL="365760" lvl="1" indent="0">
              <a:buNone/>
            </a:pPr>
            <a:endParaRPr lang="en-US" dirty="0"/>
          </a:p>
          <a:p>
            <a:r>
              <a:rPr lang="en-US" dirty="0" smtClean="0"/>
              <a:t>Hypertension</a:t>
            </a:r>
            <a:endParaRPr lang="en-US" dirty="0"/>
          </a:p>
          <a:p>
            <a:pPr lvl="1"/>
            <a:r>
              <a:rPr lang="en-US" dirty="0"/>
              <a:t>Signs/Symptoms include severe frontal/ocular headache, non-temporary vision changes (blurry, spots, sparkles), right epigastric pain</a:t>
            </a:r>
          </a:p>
          <a:p>
            <a:pPr lvl="1"/>
            <a:r>
              <a:rPr lang="en-US" dirty="0"/>
              <a:t>Women experiencing these symptoms should have their blood pressure assessed by a health care provider</a:t>
            </a:r>
          </a:p>
          <a:p>
            <a:pPr lvl="1"/>
            <a:r>
              <a:rPr lang="en-US" dirty="0"/>
              <a:t>More common for women having their first baby, or first baby with a new partner, and women who have previously had trouble with </a:t>
            </a:r>
            <a:r>
              <a:rPr lang="en-US" dirty="0" smtClean="0"/>
              <a:t>hypertension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24-28 weeks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rrange </a:t>
            </a:r>
            <a:r>
              <a:rPr lang="en-US" dirty="0"/>
              <a:t>follow up ultrasound as </a:t>
            </a:r>
            <a:r>
              <a:rPr lang="en-US" dirty="0" smtClean="0"/>
              <a:t>indicated</a:t>
            </a:r>
            <a:endParaRPr lang="en-US" dirty="0"/>
          </a:p>
          <a:p>
            <a:pPr lvl="2"/>
            <a:endParaRPr lang="en-US" dirty="0" smtClean="0"/>
          </a:p>
          <a:p>
            <a:r>
              <a:rPr lang="en-US" dirty="0" smtClean="0"/>
              <a:t>May want to discuss topics like breastfeeding and infant care, since you won’t see them again until postpartum</a:t>
            </a:r>
          </a:p>
          <a:p>
            <a:endParaRPr lang="en-US" dirty="0" smtClean="0"/>
          </a:p>
          <a:p>
            <a:r>
              <a:rPr lang="en-US" dirty="0" smtClean="0"/>
              <a:t>Arrange consultation with local specialist as per your protocol!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Postpartum Newborn Care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Circumcision is no longer recommended by the Canadian Pediatric Society, and has been delisted from OHIP</a:t>
            </a:r>
          </a:p>
          <a:p>
            <a:pPr lvl="1"/>
            <a:r>
              <a:rPr lang="en-US" dirty="0" smtClean="0"/>
              <a:t>Excellent resource on youtube.com called “Circumcision: The Whole Story”.  Produced by the Barrie Midwives</a:t>
            </a:r>
          </a:p>
          <a:p>
            <a:pPr lvl="1"/>
            <a:r>
              <a:rPr lang="en-US" dirty="0" smtClean="0"/>
              <a:t>Discusses historical reasons for circumcision, statistics, debunking of myths, and the impact of circumcision on the infant and adult penis</a:t>
            </a:r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Breastfed infants should gain minimum of 5 </a:t>
            </a:r>
            <a:r>
              <a:rPr lang="en-US" dirty="0" err="1" smtClean="0"/>
              <a:t>oz</a:t>
            </a:r>
            <a:r>
              <a:rPr lang="en-US" dirty="0" smtClean="0"/>
              <a:t>/week, and ideally gain 1 </a:t>
            </a:r>
            <a:r>
              <a:rPr lang="en-US" dirty="0" err="1" smtClean="0"/>
              <a:t>oz</a:t>
            </a:r>
            <a:r>
              <a:rPr lang="en-US" dirty="0" smtClean="0"/>
              <a:t>/day</a:t>
            </a:r>
          </a:p>
          <a:p>
            <a:r>
              <a:rPr lang="en-US" dirty="0" smtClean="0"/>
              <a:t>World Health Organization Child Growth Standards</a:t>
            </a:r>
          </a:p>
          <a:p>
            <a:pPr lvl="1"/>
            <a:r>
              <a:rPr lang="en-US" dirty="0" smtClean="0"/>
              <a:t>Breastfed baby growth charts show that babies who are exclusively breastfed for at least 4 months follow a different trajectory than those formula fed</a:t>
            </a:r>
          </a:p>
          <a:p>
            <a:pPr lvl="1"/>
            <a:r>
              <a:rPr lang="en-US" dirty="0" smtClean="0"/>
              <a:t>Endorsed by the Canadian Pediatric Society</a:t>
            </a:r>
          </a:p>
          <a:p>
            <a:pPr lvl="1"/>
            <a:r>
              <a:rPr lang="en-US" dirty="0" smtClean="0">
                <a:hlinkClick r:id="rId2"/>
              </a:rPr>
              <a:t>http://www.dietitians.ca/Secondary-Pages/Public/WHO-Growth-Charts.aspx</a:t>
            </a:r>
            <a:endParaRPr lang="en-US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900" dirty="0" smtClean="0"/>
              <a:t>Postpartum Maternal Care - Physical</a:t>
            </a:r>
            <a:endParaRPr lang="en-US" sz="29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Normal bleeding: 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eavy period bleeding for 24 hours </a:t>
            </a:r>
          </a:p>
          <a:p>
            <a:pPr lvl="1"/>
            <a:r>
              <a:rPr lang="en-US" dirty="0" smtClean="0"/>
              <a:t>Moderate bleeding for 7-10 days</a:t>
            </a:r>
          </a:p>
          <a:p>
            <a:pPr lvl="1"/>
            <a:r>
              <a:rPr lang="en-US" dirty="0" smtClean="0"/>
              <a:t>Taper to light bleeding at 1-2 weeks</a:t>
            </a:r>
          </a:p>
          <a:p>
            <a:pPr lvl="1"/>
            <a:r>
              <a:rPr lang="en-US" dirty="0" smtClean="0"/>
              <a:t>Decrease to spotting or </a:t>
            </a:r>
            <a:r>
              <a:rPr lang="en-US" dirty="0" err="1" smtClean="0"/>
              <a:t>coloured</a:t>
            </a:r>
            <a:r>
              <a:rPr lang="en-US" dirty="0" smtClean="0"/>
              <a:t> discharge   </a:t>
            </a:r>
          </a:p>
          <a:p>
            <a:pPr lvl="1"/>
            <a:r>
              <a:rPr lang="en-US" dirty="0" smtClean="0"/>
              <a:t>Most women are done bleeding by 4 weeks</a:t>
            </a:r>
          </a:p>
          <a:p>
            <a:pPr lvl="1"/>
            <a:r>
              <a:rPr lang="en-US" dirty="0" smtClean="0"/>
              <a:t>May consider ordering an uterine ultrasound for retained products of conception if bleeding more than spotting at 4-6 weeks postpartum</a:t>
            </a:r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Bladder control</a:t>
            </a:r>
          </a:p>
          <a:p>
            <a:pPr lvl="1"/>
            <a:r>
              <a:rPr lang="en-US" dirty="0" smtClean="0"/>
              <a:t>It is NOT normal to have lowered bladder control after having a baby!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ncourage women to seek help if it is ongoing after 6 weeks</a:t>
            </a:r>
          </a:p>
        </p:txBody>
      </p:sp>
    </p:spTree>
    <p:extLst>
      <p:ext uri="{BB962C8B-B14F-4D97-AF65-F5344CB8AC3E}">
        <p14:creationId xmlns:p14="http://schemas.microsoft.com/office/powerpoint/2010/main" val="495455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Briefly cover pre-conception counseling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Provide an overview of prenatal care from 8 weeks until approximately 30 weeks gestation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Briefly discuss postpartum care from birth until 6 weeks postpartum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Postpartum Maternal Care - Mood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Approximately 80% of women experience postpartum adjustment</a:t>
            </a:r>
          </a:p>
          <a:p>
            <a:pPr lvl="1"/>
            <a:r>
              <a:rPr lang="en-US" dirty="0" smtClean="0"/>
              <a:t>Feeling “overwhelmed”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ypically resolves without intervention by 4 weeks postpartum</a:t>
            </a:r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12-16% of women experience postpartum depression</a:t>
            </a:r>
          </a:p>
          <a:p>
            <a:pPr lvl="1"/>
            <a:r>
              <a:rPr lang="en-US" dirty="0" smtClean="0"/>
              <a:t>Risk factors include personal history of depression, strong family history of depression, additional stressors in life, or if their birth/postpartum goes very differently then they planned</a:t>
            </a:r>
          </a:p>
          <a:p>
            <a:pPr lvl="1"/>
            <a:r>
              <a:rPr lang="en-US" dirty="0" smtClean="0"/>
              <a:t>Teen mothers are at highest risk (25%)</a:t>
            </a:r>
          </a:p>
          <a:p>
            <a:pPr lvl="1"/>
            <a:r>
              <a:rPr lang="en-US" dirty="0" smtClean="0"/>
              <a:t>Characterized by overwhelming sadness, hopelessness, and despondency.   May also manifest as anxiety, anger or irritability</a:t>
            </a:r>
          </a:p>
          <a:p>
            <a:pPr lvl="1"/>
            <a:r>
              <a:rPr lang="en-US" dirty="0" smtClean="0"/>
              <a:t>Edinburgh Postpartum Depression Scale</a:t>
            </a:r>
          </a:p>
          <a:p>
            <a:pPr lvl="2"/>
            <a:r>
              <a:rPr lang="en-US" dirty="0" smtClean="0"/>
              <a:t>Concerning results &gt;10</a:t>
            </a:r>
          </a:p>
          <a:p>
            <a:pPr lvl="1"/>
            <a:r>
              <a:rPr lang="en-US" dirty="0" smtClean="0"/>
              <a:t>These women often need intervention (e.g. support, counselling, medication)</a:t>
            </a:r>
          </a:p>
          <a:p>
            <a:pPr marL="457200" lvl="1" indent="0" algn="r">
              <a:buNone/>
            </a:pPr>
            <a:r>
              <a:rPr lang="en-US" sz="1600" dirty="0" smtClean="0"/>
              <a:t>Canadian Mental Health Association</a:t>
            </a:r>
          </a:p>
        </p:txBody>
      </p:sp>
    </p:spTree>
    <p:extLst>
      <p:ext uri="{BB962C8B-B14F-4D97-AF65-F5344CB8AC3E}">
        <p14:creationId xmlns:p14="http://schemas.microsoft.com/office/powerpoint/2010/main" val="26736710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Comments?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Thank </a:t>
            </a:r>
            <a:r>
              <a:rPr lang="en-US" dirty="0"/>
              <a:t>You!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776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Pre-conception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Folic Acid Supplementation</a:t>
            </a:r>
          </a:p>
          <a:p>
            <a:pPr lvl="1"/>
            <a:r>
              <a:rPr lang="en-US" dirty="0" smtClean="0"/>
              <a:t>Low risk women should take a multivitamin with 0.4-1.0 mg folic acid for three months pre-conception</a:t>
            </a:r>
          </a:p>
          <a:p>
            <a:pPr lvl="1"/>
            <a:r>
              <a:rPr lang="en-US" dirty="0" smtClean="0"/>
              <a:t>High risk women should take up to 5.0 mg daily </a:t>
            </a:r>
          </a:p>
          <a:p>
            <a:pPr lvl="2"/>
            <a:r>
              <a:rPr lang="en-US" dirty="0" smtClean="0"/>
              <a:t>Risk factors:</a:t>
            </a:r>
          </a:p>
          <a:p>
            <a:pPr lvl="3"/>
            <a:r>
              <a:rPr lang="en-US" dirty="0" smtClean="0"/>
              <a:t>Obesity </a:t>
            </a:r>
          </a:p>
          <a:p>
            <a:pPr lvl="3"/>
            <a:r>
              <a:rPr lang="en-US" dirty="0" smtClean="0"/>
              <a:t>History of a previous pregnancy or family history of NTD</a:t>
            </a:r>
          </a:p>
          <a:p>
            <a:pPr lvl="3"/>
            <a:r>
              <a:rPr lang="en-US" dirty="0" smtClean="0"/>
              <a:t>IDDM</a:t>
            </a:r>
          </a:p>
          <a:p>
            <a:pPr lvl="3"/>
            <a:r>
              <a:rPr lang="en-US" dirty="0" smtClean="0"/>
              <a:t>Certain medications (</a:t>
            </a:r>
            <a:r>
              <a:rPr lang="en-US" dirty="0" err="1" smtClean="0"/>
              <a:t>ie</a:t>
            </a:r>
            <a:r>
              <a:rPr lang="en-US" dirty="0" smtClean="0"/>
              <a:t>. for seizure disorders)</a:t>
            </a:r>
          </a:p>
          <a:p>
            <a:pPr lvl="3"/>
            <a:r>
              <a:rPr lang="en-US" dirty="0" smtClean="0"/>
              <a:t>Alcohol or drug addiction</a:t>
            </a:r>
          </a:p>
          <a:p>
            <a:pPr lvl="3"/>
            <a:r>
              <a:rPr lang="en-US" dirty="0" smtClean="0"/>
              <a:t>Certain ethnic groups (Celtic, Sikh)</a:t>
            </a:r>
          </a:p>
          <a:p>
            <a:pPr marL="1005840" lvl="3" indent="0" algn="r">
              <a:buNone/>
            </a:pPr>
            <a:r>
              <a:rPr lang="en-US" sz="1300" dirty="0" smtClean="0"/>
              <a:t>	        (SOGC </a:t>
            </a:r>
            <a:r>
              <a:rPr lang="en-US" sz="1300" dirty="0"/>
              <a:t>Pre-</a:t>
            </a:r>
            <a:r>
              <a:rPr lang="en-US" sz="1300" dirty="0" err="1"/>
              <a:t>conceptional</a:t>
            </a:r>
            <a:r>
              <a:rPr lang="en-US" sz="1300" dirty="0"/>
              <a:t> Vitamin/Folic Acid Supplementation </a:t>
            </a:r>
            <a:r>
              <a:rPr lang="en-US" sz="1300" dirty="0" smtClean="0"/>
              <a:t>2007)</a:t>
            </a:r>
            <a:endParaRPr lang="en-US" dirty="0" smtClean="0"/>
          </a:p>
          <a:p>
            <a:r>
              <a:rPr lang="en-US" dirty="0" smtClean="0"/>
              <a:t>Discontinue hormonal birth control 3 months prior to conception</a:t>
            </a:r>
          </a:p>
          <a:p>
            <a:r>
              <a:rPr lang="en-US" dirty="0" smtClean="0"/>
              <a:t>Lifestyle counseling:  diet, exercise, limited alcohol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Initial visit (8-12 weeks gestation)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Health history (Antenatal 1 record)</a:t>
            </a:r>
          </a:p>
          <a:p>
            <a:pPr lvl="1"/>
            <a:r>
              <a:rPr lang="en-US" dirty="0" smtClean="0"/>
              <a:t>Establish an estimated date of delivery (EDD)</a:t>
            </a:r>
          </a:p>
          <a:p>
            <a:pPr lvl="1"/>
            <a:r>
              <a:rPr lang="en-US" dirty="0" smtClean="0"/>
              <a:t>Identify women requiring high risk prenatal care</a:t>
            </a:r>
          </a:p>
          <a:p>
            <a:r>
              <a:rPr lang="en-US" dirty="0" smtClean="0"/>
              <a:t>Physical exam</a:t>
            </a:r>
          </a:p>
          <a:p>
            <a:pPr lvl="1"/>
            <a:r>
              <a:rPr lang="en-US" dirty="0" smtClean="0"/>
              <a:t>Assess heart, lungs, thyroid, abdomen</a:t>
            </a:r>
          </a:p>
          <a:p>
            <a:pPr lvl="1"/>
            <a:r>
              <a:rPr lang="en-US" dirty="0" smtClean="0"/>
              <a:t>Assess or discuss breasts and changes in pregnancy </a:t>
            </a:r>
          </a:p>
          <a:p>
            <a:r>
              <a:rPr lang="en-US" dirty="0" smtClean="0"/>
              <a:t>Blood work </a:t>
            </a:r>
          </a:p>
          <a:p>
            <a:r>
              <a:rPr lang="en-US" dirty="0" smtClean="0"/>
              <a:t>Discuss genetic testing options</a:t>
            </a:r>
          </a:p>
          <a:p>
            <a:r>
              <a:rPr lang="en-US" dirty="0" smtClean="0"/>
              <a:t>Arrange ultrasounds as indicated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Ontario Antenatal Records </a:t>
            </a:r>
            <a:endParaRPr lang="en-US" dirty="0"/>
          </a:p>
        </p:txBody>
      </p:sp>
      <p:pic>
        <p:nvPicPr>
          <p:cNvPr id="7" name="Content Placeholder 6" descr="AN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1524000"/>
            <a:ext cx="3657600" cy="4938834"/>
          </a:xfrm>
        </p:spPr>
      </p:pic>
      <p:pic>
        <p:nvPicPr>
          <p:cNvPr id="8" name="Picture 7" descr="AN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91000" y="1524000"/>
            <a:ext cx="3702243" cy="4953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Ontario Antenatal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“A Guide to the revised 2005 Ontario Antenatal Records</a:t>
            </a:r>
            <a:r>
              <a:rPr lang="en-US" dirty="0"/>
              <a:t>” - Ontario Medical </a:t>
            </a:r>
            <a:r>
              <a:rPr lang="en-US" dirty="0" smtClean="0"/>
              <a:t>Association</a:t>
            </a:r>
          </a:p>
          <a:p>
            <a:pPr lvl="1"/>
            <a:r>
              <a:rPr lang="en-US" dirty="0" smtClean="0"/>
              <a:t>Provides an overview of what each section/question is intended to </a:t>
            </a:r>
            <a:r>
              <a:rPr lang="en-US" dirty="0" smtClean="0"/>
              <a:t>capture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ocfp.on.ca/docs/default-source/cme/new-antenatal-record-and-guidef9a835f1b72c.pdf?sfvrsn=0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Of </a:t>
            </a:r>
            <a:r>
              <a:rPr lang="en-US" dirty="0" smtClean="0"/>
              <a:t>interest, a new revision is possibly in the works. Primary care providers were asked for feedback in early 2014 regarding changes they would like to see to the records.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Allergies &amp; Medications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Allergies</a:t>
            </a:r>
          </a:p>
          <a:p>
            <a:pPr lvl="1"/>
            <a:r>
              <a:rPr lang="en-US" dirty="0" smtClean="0"/>
              <a:t>Include allergies to medications, food and products</a:t>
            </a:r>
          </a:p>
          <a:p>
            <a:pPr lvl="2"/>
            <a:r>
              <a:rPr lang="en-US" dirty="0" smtClean="0"/>
              <a:t>Specifically important to note allergies to shellfish, latex, and kiwi/strawberries</a:t>
            </a:r>
          </a:p>
          <a:p>
            <a:pPr lvl="1"/>
            <a:r>
              <a:rPr lang="en-US" dirty="0" smtClean="0"/>
              <a:t>Document reaction if it includes:</a:t>
            </a:r>
          </a:p>
          <a:p>
            <a:pPr lvl="2"/>
            <a:r>
              <a:rPr lang="en-US" dirty="0" smtClean="0"/>
              <a:t>Hives, </a:t>
            </a:r>
            <a:r>
              <a:rPr lang="en-US" dirty="0" err="1" smtClean="0"/>
              <a:t>angioedema</a:t>
            </a:r>
            <a:r>
              <a:rPr lang="en-US" dirty="0" smtClean="0"/>
              <a:t>, itching/rash, shortness of breath, abdominal pain, diarrhea, vomiting</a:t>
            </a:r>
          </a:p>
          <a:p>
            <a:r>
              <a:rPr lang="en-US" dirty="0" smtClean="0"/>
              <a:t>Medications – when it doubt, call </a:t>
            </a:r>
            <a:r>
              <a:rPr lang="en-US" dirty="0" err="1" smtClean="0"/>
              <a:t>Motherisk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Health care providers or women can call to inquire about the safety or risk of medications (both OTC and prescription), chemical exposures, herbs, &amp; foods</a:t>
            </a:r>
          </a:p>
          <a:p>
            <a:pPr lvl="1"/>
            <a:r>
              <a:rPr lang="en-US" dirty="0" smtClean="0">
                <a:hlinkClick r:id="rId2"/>
              </a:rPr>
              <a:t>http://www.motherisk.org/women/index.jsp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(416) 813 - 6780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698</TotalTime>
  <Words>4021</Words>
  <Application>Microsoft Office PowerPoint</Application>
  <PresentationFormat>On-screen Show (4:3)</PresentationFormat>
  <Paragraphs>435</Paragraphs>
  <Slides>42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Oriel</vt:lpstr>
      <vt:lpstr>Prenatal Care Refresher</vt:lpstr>
      <vt:lpstr>Disclaimers</vt:lpstr>
      <vt:lpstr>My Assumptions</vt:lpstr>
      <vt:lpstr>Purpose</vt:lpstr>
      <vt:lpstr>Pre-conception </vt:lpstr>
      <vt:lpstr>Initial visit (8-12 weeks gestation)</vt:lpstr>
      <vt:lpstr>Ontario Antenatal Records </vt:lpstr>
      <vt:lpstr>Ontario Antenatal Records</vt:lpstr>
      <vt:lpstr>Allergies &amp; Medications</vt:lpstr>
      <vt:lpstr>Estimated Date of Delivery (EDD)</vt:lpstr>
      <vt:lpstr>Calculating an EDD - LMP</vt:lpstr>
      <vt:lpstr>Calculating an EDD - Conception</vt:lpstr>
      <vt:lpstr>Calculating an EDD – Ultrasound</vt:lpstr>
      <vt:lpstr>Calculating an EDD – Ultrasound</vt:lpstr>
      <vt:lpstr>Calculating an EDD – My Practice</vt:lpstr>
      <vt:lpstr>GTPAL</vt:lpstr>
      <vt:lpstr>Obstetrical History</vt:lpstr>
      <vt:lpstr>Medical History</vt:lpstr>
      <vt:lpstr>Medical History</vt:lpstr>
      <vt:lpstr>Cervical Cytology (Pap Testing)</vt:lpstr>
      <vt:lpstr>Initial Blood work</vt:lpstr>
      <vt:lpstr>Genetic Testing</vt:lpstr>
      <vt:lpstr>Genetic Testing</vt:lpstr>
      <vt:lpstr>Initial Visit – Discussion Topics</vt:lpstr>
      <vt:lpstr>Subsequent prenatal visits</vt:lpstr>
      <vt:lpstr>Second Visit – Clinical Testing</vt:lpstr>
      <vt:lpstr>Second Visit – Discussion Topics</vt:lpstr>
      <vt:lpstr>18-20 weeks – Clinical Testing</vt:lpstr>
      <vt:lpstr>Abnormal Ultrasound Results</vt:lpstr>
      <vt:lpstr>Placenta Previa</vt:lpstr>
      <vt:lpstr>18-20 weeks – Discussion topic</vt:lpstr>
      <vt:lpstr>24-28 weeks – Clinical Testing</vt:lpstr>
      <vt:lpstr>24-28 weeks – Clinical Testing </vt:lpstr>
      <vt:lpstr>24-28 weeks – Clinical Testing</vt:lpstr>
      <vt:lpstr>24-28 weeks – Clinical Testing</vt:lpstr>
      <vt:lpstr>24-28 weeks - Discussions</vt:lpstr>
      <vt:lpstr>24-28 weeks</vt:lpstr>
      <vt:lpstr>Postpartum Newborn Care</vt:lpstr>
      <vt:lpstr>Postpartum Maternal Care - Physical</vt:lpstr>
      <vt:lpstr>Postpartum Maternal Care - Mood</vt:lpstr>
      <vt:lpstr>Questions and Comments?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Prenatal Care Refresher</dc:title>
  <dc:creator>QMW3</dc:creator>
  <cp:lastModifiedBy>Steve van de Hoef</cp:lastModifiedBy>
  <cp:revision>76</cp:revision>
  <dcterms:created xsi:type="dcterms:W3CDTF">2014-04-18T17:29:02Z</dcterms:created>
  <dcterms:modified xsi:type="dcterms:W3CDTF">2014-04-28T02:41:51Z</dcterms:modified>
</cp:coreProperties>
</file>